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893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859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645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89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88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439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07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789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894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212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21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5132B-4DF2-4BF1-B819-A5B52EF05F86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C7E2D-6E8A-4176-8FEB-22F721145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523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Профилактика </a:t>
            </a:r>
            <a:r>
              <a:rPr lang="ru-RU" dirty="0" err="1" smtClean="0"/>
              <a:t>буллинга</a:t>
            </a:r>
            <a:r>
              <a:rPr lang="ru-RU" dirty="0" smtClean="0"/>
              <a:t> (травли) в детском коллективе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14908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Подготовила: педагог-психолог </a:t>
            </a:r>
            <a:r>
              <a:rPr lang="ru-RU" sz="2000" dirty="0" err="1" smtClean="0"/>
              <a:t>Куулар</a:t>
            </a:r>
            <a:r>
              <a:rPr lang="ru-RU" sz="2000" dirty="0" smtClean="0"/>
              <a:t> С.Б.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559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083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8340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b="1" i="1" dirty="0" smtClean="0">
                <a:effectLst/>
                <a:latin typeface="Times New Roman"/>
              </a:rPr>
              <a:t>Просмотр фильмов</a:t>
            </a:r>
            <a:endParaRPr lang="ru-RU" dirty="0"/>
          </a:p>
          <a:p>
            <a:pPr marL="0" indent="0" algn="just">
              <a:lnSpc>
                <a:spcPct val="120000"/>
              </a:lnSpc>
              <a:buNone/>
            </a:pPr>
            <a:endParaRPr lang="ru-RU" dirty="0" smtClean="0">
              <a:effectLst/>
              <a:latin typeface="Times New Roman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Многие учителя, посмотрев фильм с классом, и обсуждая с учениками тему </a:t>
            </a:r>
            <a:r>
              <a:rPr lang="ru-RU" dirty="0" err="1" smtClean="0">
                <a:effectLst/>
                <a:latin typeface="Times New Roman"/>
              </a:rPr>
              <a:t>буллинга</a:t>
            </a:r>
            <a:r>
              <a:rPr lang="ru-RU" dirty="0" smtClean="0">
                <a:effectLst/>
                <a:latin typeface="Times New Roman"/>
              </a:rPr>
              <a:t>, с помощью фильма могли проиллюстрировать, о чем шла речь. Ученики, как правило, узнают показанные в фильме приемы, а последующее обсуждение дает им названия и помогает повысить уровень осознания. Большинство учащихся проникаются чувствами жертвы </a:t>
            </a:r>
            <a:r>
              <a:rPr lang="ru-RU" dirty="0" err="1" smtClean="0">
                <a:effectLst/>
                <a:latin typeface="Times New Roman"/>
              </a:rPr>
              <a:t>буллинга</a:t>
            </a:r>
            <a:r>
              <a:rPr lang="ru-RU" dirty="0" smtClean="0">
                <a:effectLst/>
                <a:latin typeface="Times New Roman"/>
              </a:rPr>
              <a:t>, когда видят происходящее на экране. Тогда учитель имеет возможность дать ученикам высказаться и сам дает необходимые пояснения.</a:t>
            </a:r>
            <a:endParaRPr lang="ru-RU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В последние годы был выпущен целый ряд различных по качеству фильмов и телевизионных передач о </a:t>
            </a:r>
            <a:r>
              <a:rPr lang="ru-RU" dirty="0" err="1" smtClean="0">
                <a:effectLst/>
                <a:latin typeface="Times New Roman"/>
              </a:rPr>
              <a:t>буллинге</a:t>
            </a:r>
            <a:r>
              <a:rPr lang="ru-RU" dirty="0" smtClean="0">
                <a:effectLst/>
                <a:latin typeface="Times New Roman"/>
              </a:rPr>
              <a:t>. Главное, чтобы учитель выбрал фильм на основании своей профессиональной оценки и посмотрел его вместе с учениками. Такой видеоматериал также подходит для просмотра  в учительском коллективе и на встречах с родителями. 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069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b="1" i="1" dirty="0" smtClean="0">
                <a:effectLst/>
                <a:latin typeface="Times New Roman"/>
              </a:rPr>
              <a:t>Постановки</a:t>
            </a:r>
            <a:endParaRPr lang="ru-RU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Школа или класс могут самостоятельно поставить спектакль о </a:t>
            </a:r>
            <a:r>
              <a:rPr lang="ru-RU" dirty="0" err="1" smtClean="0">
                <a:effectLst/>
                <a:latin typeface="Times New Roman"/>
              </a:rPr>
              <a:t>буллинге</a:t>
            </a:r>
            <a:r>
              <a:rPr lang="ru-RU" dirty="0" smtClean="0">
                <a:effectLst/>
                <a:latin typeface="Times New Roman"/>
              </a:rPr>
              <a:t>. Правильный выбор актеров, хорошая подготовка и соответствующее исполнение помогут донести до зрителей принципы, за которые борется школа. Актеры и сами  могут многому научиться, а в дальнейшем стать хорошими ролевыми моделями для остальных. Сотрудники школы способствуют закреплению принципов, помогая ученикам подготовить и провести спектакль.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229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b="1" i="1" dirty="0" smtClean="0">
                <a:effectLst/>
                <a:latin typeface="Times New Roman"/>
              </a:rPr>
              <a:t>Сочинение</a:t>
            </a:r>
            <a:endParaRPr lang="ru-RU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Ученикам дается задание написать небольшое сочинение о </a:t>
            </a:r>
            <a:r>
              <a:rPr lang="ru-RU" dirty="0" err="1" smtClean="0">
                <a:effectLst/>
                <a:latin typeface="Times New Roman"/>
              </a:rPr>
              <a:t>буллинге</a:t>
            </a:r>
            <a:r>
              <a:rPr lang="ru-RU" dirty="0" smtClean="0">
                <a:effectLst/>
                <a:latin typeface="Times New Roman"/>
              </a:rPr>
              <a:t>, можно дополнительно пояснить, какие вопросы должны быть в нем отражены. Задание можно выполнить в школе, а можно дать на дом (в этом случае ученик при желании сможет обсудить задание с родителями). Процесс написания сочинения дает более глубокое понимание темы.  Нередко в сочинениях всплывает важная для учителя информация, о которой ученик не может говорить прямо.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Кроме того, сочинение может отразить склонности автора. Не исключено, что среди авторов есть жертва </a:t>
            </a:r>
            <a:r>
              <a:rPr lang="ru-RU" dirty="0" err="1" smtClean="0">
                <a:effectLst/>
                <a:latin typeface="Times New Roman"/>
              </a:rPr>
              <a:t>буллинга</a:t>
            </a:r>
            <a:r>
              <a:rPr lang="ru-RU" dirty="0" smtClean="0">
                <a:effectLst/>
                <a:latin typeface="Times New Roman"/>
              </a:rPr>
              <a:t>, преследователь или популярный ученик. Это дает учителю дополнительные возможности.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640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b="1" i="1" dirty="0" smtClean="0">
                <a:effectLst/>
                <a:latin typeface="Times New Roman"/>
              </a:rPr>
              <a:t>Комбинирование форм работы</a:t>
            </a:r>
            <a:endParaRPr lang="ru-RU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Литература, фильмы, постановки, сочинения и беседы способствуют профилактике </a:t>
            </a:r>
            <a:r>
              <a:rPr lang="ru-RU" dirty="0" err="1" smtClean="0">
                <a:effectLst/>
                <a:latin typeface="Times New Roman"/>
              </a:rPr>
              <a:t>буллинга</a:t>
            </a:r>
            <a:r>
              <a:rPr lang="ru-RU" dirty="0" smtClean="0">
                <a:effectLst/>
                <a:latin typeface="Times New Roman"/>
              </a:rPr>
              <a:t>. Такие формы работы можно использовать как по отдельности, так и в сочетании друг с другом. Это не потребует больших временных затрат, но продемонстрирует позицию школы, даст учащимся повод задуматься и послужит систематическим напоминанием. Если учитель пользуется доверием учеников, то эти профилактические меры бывают весьма эффективными.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529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pPr indent="450215" algn="just">
              <a:lnSpc>
                <a:spcPct val="120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</a:rPr>
              <a:t>Как психолог может помочь "</a:t>
            </a:r>
            <a:r>
              <a:rPr lang="ru-RU" b="1" dirty="0" err="1" smtClean="0">
                <a:effectLst/>
                <a:latin typeface="Times New Roman"/>
              </a:rPr>
              <a:t>жертве"буллинга</a:t>
            </a:r>
            <a:r>
              <a:rPr lang="ru-RU" b="1" dirty="0" smtClean="0">
                <a:effectLst/>
                <a:latin typeface="Times New Roman"/>
              </a:rPr>
              <a:t>?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Уверить ребенка, что он не виноват в ситуации </a:t>
            </a:r>
            <a:r>
              <a:rPr lang="ru-RU" sz="1400" dirty="0" err="1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буллинга</a:t>
            </a: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Рекомендовать по возможности находиться в группе других ребят.</a:t>
            </a:r>
          </a:p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Дать понять ребенку, ставшему "жертвой" </a:t>
            </a:r>
            <a:r>
              <a:rPr lang="ru-RU" sz="1400" dirty="0" err="1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буллинга</a:t>
            </a: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,  что  его  ценят.  Очень  часто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такие дети не верят, что они способны кому-то нравиться.</a:t>
            </a:r>
          </a:p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Глядя в зеркало, научить ребенка спокойно и уверенно говорить "нет" или "оставь меня в покое". Таким образом, "агрессор" ищущий в "жертве" признаки слабости, получает решительный отпор.</a:t>
            </a:r>
          </a:p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Помочь  ребенку   научиться   ходить,   держа  себя  прямо,  уверенно,  решительно, вместо того, чтобы передвигаться ссутулившись, боязливо озираясь и т. п.</a:t>
            </a:r>
          </a:p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Научить  ребенка использовать юмор. Отвечать  на  агрессию  при  помощи  шуток, смешных стишков, анекдотов. Очень трудно обидеть того человека, который не хочет принимать издевательства всерьез</a:t>
            </a:r>
          </a:p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Помочь ребенку избавляться от плохих привычек, являющихся причиной </a:t>
            </a:r>
            <a:r>
              <a:rPr lang="ru-RU" sz="1400" dirty="0" err="1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буллинга</a:t>
            </a: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(например, привычке ковыряться в носу, ябедничать, скидывать с парты вещи других детей и т.п.)</a:t>
            </a:r>
          </a:p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1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Поддержать школьника, опираясь на его положительные личностные качества характера и способности. Можно, например, дать такому ученику какое-то поручение в классе, с которым он хорошо справиться, чтобы повысить его уважение к себе и получить признание со стороны других ребят.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909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/>
                <a:latin typeface="Times New Roman"/>
                <a:ea typeface="Calibri"/>
              </a:rPr>
              <a:t>Для выявления </a:t>
            </a:r>
            <a:r>
              <a:rPr lang="ru-RU" b="1" i="1" dirty="0" err="1" smtClean="0">
                <a:effectLst/>
                <a:latin typeface="Times New Roman"/>
                <a:ea typeface="Calibri"/>
              </a:rPr>
              <a:t>буллинга</a:t>
            </a:r>
            <a:r>
              <a:rPr lang="ru-RU" b="1" i="1" dirty="0" smtClean="0">
                <a:effectLst/>
                <a:latin typeface="Times New Roman"/>
                <a:ea typeface="Calibri"/>
              </a:rPr>
              <a:t> в классе можно провести анонимное анкетирование и опрос учащихся. Анкеты и опросники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511606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216024"/>
          </a:xfrm>
        </p:spPr>
        <p:txBody>
          <a:bodyPr>
            <a:noAutofit/>
          </a:bodyPr>
          <a:lstStyle/>
          <a:p>
            <a:pPr indent="450215" algn="just">
              <a:lnSpc>
                <a:spcPct val="120000"/>
              </a:lnSpc>
            </a:pPr>
            <a:r>
              <a:rPr lang="ru-RU" sz="3200" b="1" dirty="0" smtClean="0">
                <a:effectLst/>
                <a:latin typeface="Times New Roman"/>
              </a:rPr>
              <a:t>Пример составления занятия для педагогов:</a:t>
            </a: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Autofit/>
          </a:bodyPr>
          <a:lstStyle/>
          <a:p>
            <a:pPr indent="0" algn="just">
              <a:lnSpc>
                <a:spcPct val="120000"/>
              </a:lnSpc>
              <a:buNone/>
            </a:pPr>
            <a:r>
              <a:rPr lang="ru-RU" sz="1200" b="1" i="1" dirty="0" smtClean="0">
                <a:effectLst/>
                <a:latin typeface="Times New Roman"/>
              </a:rPr>
              <a:t>Занятие 1.</a:t>
            </a:r>
            <a:r>
              <a:rPr lang="ru-RU" sz="1200" b="1" dirty="0" smtClean="0">
                <a:effectLst/>
                <a:latin typeface="Times New Roman"/>
              </a:rPr>
              <a:t> </a:t>
            </a:r>
            <a:r>
              <a:rPr lang="ru-RU" sz="1200" i="1" dirty="0" smtClean="0">
                <a:effectLst/>
                <a:latin typeface="Times New Roman"/>
              </a:rPr>
              <a:t>Насилие в детских отношениях</a:t>
            </a:r>
            <a:endParaRPr lang="ru-RU" sz="1200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Цель: формирование негативного отношения к школьному насилию.</a:t>
            </a:r>
            <a:endParaRPr lang="ru-RU" sz="1200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Приветствие.</a:t>
            </a:r>
            <a:endParaRPr lang="ru-RU" sz="1200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00" b="1" dirty="0" smtClean="0">
                <a:effectLst/>
                <a:latin typeface="Times New Roman"/>
              </a:rPr>
              <a:t>Просмотр фильма</a:t>
            </a:r>
            <a:r>
              <a:rPr lang="ru-RU" sz="1200" dirty="0" smtClean="0">
                <a:effectLst/>
                <a:latin typeface="Times New Roman"/>
              </a:rPr>
              <a:t> «Класс» («Чучело» или другого фильма о травле в школе).</a:t>
            </a:r>
            <a:endParaRPr lang="ru-RU" sz="1200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Обсуждение фильма.</a:t>
            </a:r>
            <a:endParaRPr lang="ru-RU" sz="1200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Вопросы для обсуждения:</a:t>
            </a:r>
            <a:endParaRPr lang="ru-RU" sz="1200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• Какие чувства вы испытывали, когда смотрели фильм? </a:t>
            </a:r>
            <a:endParaRPr lang="ru-RU" sz="1200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• Какие желания, побуждения у вас возникали? Что вам захотелось сделать?</a:t>
            </a:r>
            <a:endParaRPr lang="ru-RU" sz="1200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• Сталкивались ли вы с похожими ситуациями в своей жизни? Если да, как вы себя в них вели? Какова была ваша роль: жертвы, преследователя, безучастного свидетеля, соучастника, защитника? Как бы вы хотели вести себя в подобных ситуациях, если они повторятся? </a:t>
            </a:r>
            <a:endParaRPr lang="ru-RU" sz="1200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• Были ли подобные ситуации в образовательном учреждении? За что в этих случаях отвергали детей? Какими личностными характеристиками они обладают? Какими личностными характеристиками обладают отвергающие?</a:t>
            </a:r>
            <a:endParaRPr lang="ru-RU" sz="1200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• Как вы реагировали? Что в этих случаях вы можете сделать как педагог?</a:t>
            </a:r>
            <a:endParaRPr lang="ru-RU" sz="1200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1200" b="1" dirty="0" smtClean="0">
                <a:effectLst/>
                <a:latin typeface="Times New Roman"/>
              </a:rPr>
              <a:t>Дискуссия о детском насилии</a:t>
            </a:r>
            <a:endParaRPr lang="ru-RU" sz="1200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Задание участникам: «Вспомните и опишите ситуации жестокого обращения с детьми, известные вам из собственного педагогического и детского опыта».</a:t>
            </a:r>
            <a:endParaRPr lang="ru-RU" sz="1200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Вопросы для обсуждения:</a:t>
            </a:r>
            <a:endParaRPr lang="ru-RU" sz="1200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• С какими реальными ситуациями </a:t>
            </a:r>
            <a:r>
              <a:rPr lang="ru-RU" sz="1200" dirty="0" err="1" smtClean="0">
                <a:effectLst/>
                <a:latin typeface="Times New Roman"/>
              </a:rPr>
              <a:t>буллинга</a:t>
            </a:r>
            <a:r>
              <a:rPr lang="ru-RU" sz="1200" dirty="0" smtClean="0">
                <a:effectLst/>
                <a:latin typeface="Times New Roman"/>
              </a:rPr>
              <a:t> в школе вы сталкивались? В чем они проявлялись? Какие чувства вы при этом испытывали?</a:t>
            </a:r>
            <a:endParaRPr lang="ru-RU" sz="1200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• Что делали в этих случаях педагоги?</a:t>
            </a:r>
            <a:endParaRPr lang="ru-RU" sz="1200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• Каковы последствия насилия в детских отношениях?</a:t>
            </a:r>
            <a:endParaRPr lang="ru-RU" sz="1200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1200" dirty="0" smtClean="0">
                <a:effectLst/>
                <a:latin typeface="Times New Roman"/>
              </a:rPr>
              <a:t>• Как можно предотвратить и преодолеть жестокость в отношениях между детьми?</a:t>
            </a:r>
            <a:endParaRPr lang="ru-RU" sz="1200" dirty="0" smtClean="0">
              <a:effectLst/>
            </a:endParaRPr>
          </a:p>
          <a:p>
            <a:pPr marL="0" indent="0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468387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47500" lnSpcReduction="20000"/>
          </a:bodyPr>
          <a:lstStyle/>
          <a:p>
            <a:pPr indent="0" algn="ctr">
              <a:lnSpc>
                <a:spcPct val="120000"/>
              </a:lnSpc>
              <a:buNone/>
            </a:pPr>
            <a:r>
              <a:rPr lang="ru-RU" b="1" dirty="0" smtClean="0">
                <a:effectLst/>
                <a:latin typeface="Times New Roman"/>
              </a:rPr>
              <a:t>Ролевая игра «</a:t>
            </a:r>
            <a:r>
              <a:rPr lang="ru-RU" b="1" dirty="0" err="1" smtClean="0">
                <a:effectLst/>
                <a:latin typeface="Times New Roman"/>
              </a:rPr>
              <a:t>Буллинг</a:t>
            </a:r>
            <a:r>
              <a:rPr lang="ru-RU" b="1" dirty="0" smtClean="0">
                <a:effectLst/>
                <a:latin typeface="Times New Roman"/>
              </a:rPr>
              <a:t> в  школе»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endParaRPr lang="ru-RU" dirty="0" smtClean="0">
              <a:effectLst/>
              <a:latin typeface="Times New Roman"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Участникам предлагается ролевое разыгрывание самой значимой из описанных ими ситуаций жестоких отношений между детьми. Один из них играет роль ребенка-изгоя, другие – преследователей, соучастников, безучастных свидетелей. Затем участникам предлагается внести в разыгрываемую ситуацию такие изменения, которые позволят прекратить насилие.</a:t>
            </a:r>
          </a:p>
          <a:p>
            <a:pPr indent="0" algn="just">
              <a:lnSpc>
                <a:spcPct val="120000"/>
              </a:lnSpc>
              <a:buNone/>
            </a:pP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Вопросы для обсуждения: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• Что вы испытывали в роли жертвы (обидчика, наблюдателя)? 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• Какие мысли приходили вам в голову? 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• Какие желания у вас возникали? 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• Что вам хотелось изменить в разыгрываемой ситуации и как вы это сделали? 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• Как эта игра соотносится с вашей реальной жизнью? 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• Какое она окажет влияние на вашу педагогическую деятельность? 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Рефлексия и завершение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• Что нового вы сегодня узнали?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• Чему вы сегодня научились?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• Как вы это будете использовать в своей педагогической практике?</a:t>
            </a:r>
            <a:endParaRPr lang="ru-RU" dirty="0" smtClean="0">
              <a:effectLst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Прощание.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405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068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Травля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(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буллинг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) (от англ.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Bullying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) — травля одного человека другим,  агрессивное преследование одного ребенка другими детьми. 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Проявляется во всех возрастных и социальных группах. В сложных случаях может принять некоторые черты групповой преступности.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181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pPr lvl="0">
              <a:lnSpc>
                <a:spcPct val="120000"/>
              </a:lnSpc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Главные компоненты травли: 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Это агрессивное и негативное поведение.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Оно осуществляется регулярно. 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Оно происходит в отношениях, участники которых обладают неодинаковой властью.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Это поведение является умышленным.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967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pPr marL="228600" algn="just">
              <a:lnSpc>
                <a:spcPct val="120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Существуют следующие виды травли:  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571500" algn="l"/>
                <a:tab pos="685800" algn="l"/>
                <a:tab pos="800100" algn="l"/>
              </a:tabLst>
            </a:pPr>
            <a:r>
              <a:rPr lang="ru-RU" b="1" i="1" dirty="0" smtClean="0">
                <a:effectLst/>
                <a:latin typeface="Times New Roman"/>
                <a:ea typeface="Calibri"/>
                <a:cs typeface="Times New Roman"/>
              </a:rPr>
              <a:t>1.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b="1" i="1" dirty="0" smtClean="0">
                <a:effectLst/>
                <a:latin typeface="Times New Roman"/>
                <a:ea typeface="Calibri"/>
                <a:cs typeface="Times New Roman"/>
              </a:rPr>
              <a:t>Физический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i="1" dirty="0" smtClean="0">
                <a:effectLst/>
                <a:latin typeface="Times New Roman"/>
                <a:ea typeface="Calibri"/>
                <a:cs typeface="Times New Roman"/>
              </a:rPr>
              <a:t>школьный </a:t>
            </a:r>
            <a:r>
              <a:rPr lang="ru-RU" b="1" i="1" dirty="0" err="1" smtClean="0">
                <a:effectLst/>
                <a:latin typeface="Times New Roman"/>
                <a:ea typeface="Calibri"/>
                <a:cs typeface="Times New Roman"/>
              </a:rPr>
              <a:t>буллинг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– применение физической силы по отношению к ребенку, в результате чего возможны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телесные повреждения и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физические травмы (избиение,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побои,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толчки, шлепки, удары, подзатыльники, пинки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).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крайних случаях применяется оружие, например нож. Такое поведение чаще встречается среди мальчиков, чем у девочек.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Подвидом физического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effectLst/>
                <a:latin typeface="Times New Roman"/>
                <a:ea typeface="Times New Roman"/>
                <a:cs typeface="Times New Roman"/>
              </a:rPr>
              <a:t>буллинга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является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сексуальный (домогательства, насилие, принуждения к сексу). 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571500" algn="l"/>
                <a:tab pos="685800" algn="l"/>
                <a:tab pos="800100" algn="l"/>
              </a:tabLst>
            </a:pPr>
            <a:r>
              <a:rPr lang="ru-RU" b="1" i="1" dirty="0" smtClean="0">
                <a:effectLst/>
                <a:latin typeface="Times New Roman"/>
                <a:ea typeface="Times New Roman"/>
                <a:cs typeface="Times New Roman"/>
              </a:rPr>
              <a:t>2. Психологический школьный </a:t>
            </a:r>
            <a:r>
              <a:rPr lang="ru-RU" b="1" i="1" dirty="0" err="1" smtClean="0">
                <a:effectLst/>
                <a:latin typeface="Times New Roman"/>
                <a:ea typeface="Times New Roman"/>
                <a:cs typeface="Times New Roman"/>
              </a:rPr>
              <a:t>буллинг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–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насилие, связанное с действием на психику, наносящее психологическую травму путём словесных оскорблений или угроз, которыми умышленно причиняется эмоциональная неуверенность.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675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Психологический </a:t>
            </a:r>
            <a:r>
              <a:rPr lang="ru-RU" b="1" dirty="0" err="1"/>
              <a:t>буллинг</a:t>
            </a:r>
            <a:r>
              <a:rPr lang="ru-RU" b="1" dirty="0"/>
              <a:t> имеет несколько подвидов: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571500" algn="l"/>
                <a:tab pos="685800" algn="l"/>
                <a:tab pos="800100" algn="l"/>
              </a:tabLst>
            </a:pPr>
            <a:r>
              <a:rPr lang="ru-RU" sz="2900" b="1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вербальный </a:t>
            </a:r>
            <a:r>
              <a:rPr lang="ru-RU" sz="2900" b="1" i="1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буллинг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– обидное имя или кличка, с которым постоянно обращаются</a:t>
            </a:r>
            <a:r>
              <a:rPr lang="ru-RU" sz="2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 жертве, обзывания, </a:t>
            </a:r>
            <a:r>
              <a:rPr lang="ru-RU" sz="29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насмешки, 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распространение обидных слухов,  </a:t>
            </a:r>
            <a:r>
              <a:rPr lang="ru-RU" sz="29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бесконечные замечания, необъективные оценки, унижение в присутствии других детей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r>
              <a:rPr lang="ru-RU" sz="29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Обзывания могут также принимать форму намеков по поводу предполагаемой половой ориентации ученика;</a:t>
            </a:r>
            <a:endParaRPr lang="ru-RU" sz="2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571500" algn="l"/>
                <a:tab pos="685800" algn="l"/>
                <a:tab pos="800100" algn="l"/>
              </a:tabLst>
            </a:pPr>
            <a:endParaRPr lang="ru-RU" sz="2900" b="1" i="1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571500" algn="l"/>
                <a:tab pos="685800" algn="l"/>
                <a:tab pos="800100" algn="l"/>
              </a:tabLst>
            </a:pPr>
            <a:r>
              <a:rPr lang="ru-RU" sz="2900" b="1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невербальный </a:t>
            </a:r>
            <a:r>
              <a:rPr lang="ru-RU" sz="2900" b="1" i="1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буллинг</a:t>
            </a:r>
            <a:r>
              <a:rPr lang="ru-RU" sz="2900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– обидные жесты или действия (плевки в жертву либо в её</a:t>
            </a:r>
            <a:r>
              <a:rPr lang="ru-RU" sz="2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направлении, показывания неприличных жестов);</a:t>
            </a:r>
            <a:endParaRPr lang="ru-RU" sz="2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571500" algn="l"/>
                <a:tab pos="685800" algn="l"/>
                <a:tab pos="800100" algn="l"/>
              </a:tabLst>
            </a:pPr>
            <a:endParaRPr lang="ru-RU" sz="2900" b="1" i="1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571500" algn="l"/>
                <a:tab pos="685800" algn="l"/>
                <a:tab pos="800100" algn="l"/>
              </a:tabLst>
            </a:pPr>
            <a:r>
              <a:rPr lang="ru-RU" sz="2900" b="1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запугивание</a:t>
            </a:r>
            <a:r>
              <a:rPr lang="ru-RU" sz="2900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–</a:t>
            </a:r>
            <a:r>
              <a:rPr lang="ru-RU" sz="29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использование постоянных угроз, шантажа для того, чтобы вызвать у жертвы страх, боязнь и заставить совершать определенные действия и поступки;  </a:t>
            </a:r>
            <a:endParaRPr lang="ru-RU" sz="2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571500" algn="l"/>
                <a:tab pos="685800" algn="l"/>
                <a:tab pos="800100" algn="l"/>
              </a:tabLst>
            </a:pPr>
            <a:endParaRPr lang="ru-RU" sz="2900" b="1" i="1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571500" algn="l"/>
                <a:tab pos="685800" algn="l"/>
                <a:tab pos="800100" algn="l"/>
              </a:tabLst>
            </a:pPr>
            <a:r>
              <a:rPr lang="ru-RU" sz="2900" b="1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изоляция</a:t>
            </a:r>
            <a:r>
              <a:rPr lang="ru-RU" sz="2900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–</a:t>
            </a:r>
            <a:r>
              <a:rPr lang="ru-RU" sz="29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жертва умышленно изолируется, выгоняется или игнорируется частью</a:t>
            </a:r>
            <a:r>
              <a:rPr lang="ru-RU" sz="2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9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учеников или всем классом</a:t>
            </a:r>
            <a:r>
              <a:rPr lang="ru-RU" sz="29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. С ребенком отказываются играть, дружить, гулять, не хотят с ним сидеть за одной партой, не приглашают на дни рождения и другие мероприятия. Это может сопровождаться распространением записок, нашептыванием оскорблений, которые могут быть услышаны жертвой, либо унизительными надписями на доске или в общественных местах; </a:t>
            </a:r>
            <a:endParaRPr lang="ru-RU" sz="2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9199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0000" lnSpcReduction="20000"/>
          </a:bodyPr>
          <a:lstStyle/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571500" algn="l"/>
                <a:tab pos="685800" algn="l"/>
                <a:tab pos="800100" algn="l"/>
              </a:tabLst>
            </a:pPr>
            <a:r>
              <a:rPr lang="ru-RU" b="1" i="1" dirty="0" smtClean="0">
                <a:effectLst/>
                <a:latin typeface="Times New Roman"/>
                <a:ea typeface="Times New Roman"/>
                <a:cs typeface="Times New Roman"/>
              </a:rPr>
              <a:t>вымогательство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от  жертвы требуют деньги, ценные  вещи и  предметы, талоны</a:t>
            </a:r>
            <a:r>
              <a:rPr lang="ru-RU" sz="2400" dirty="0" smtClean="0">
                <a:ea typeface="Calibri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на бесплатное питание путем угроз, шантажа, запугивания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;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571500" algn="l"/>
                <a:tab pos="685800" algn="l"/>
                <a:tab pos="800100" algn="l"/>
              </a:tabLst>
            </a:pPr>
            <a:r>
              <a:rPr lang="ru-RU" b="1" i="1" dirty="0" smtClean="0">
                <a:effectLst/>
                <a:latin typeface="Times New Roman"/>
                <a:ea typeface="Times New Roman"/>
                <a:cs typeface="Times New Roman"/>
              </a:rPr>
              <a:t>повреждение  и  иные  действия  с имуществом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–  воровство,   грабёж,  прятанье личных вещей жертвы;</a:t>
            </a:r>
            <a:endParaRPr lang="ru-RU" sz="2400" dirty="0" smtClean="0">
              <a:ea typeface="Times New Roman"/>
              <a:cs typeface="Times New Roman"/>
            </a:endParaRPr>
          </a:p>
          <a:p>
            <a:pPr lvl="0" algn="just">
              <a:lnSpc>
                <a:spcPct val="120000"/>
              </a:lnSpc>
              <a:buFont typeface="Symbol"/>
              <a:buChar char=""/>
              <a:tabLst>
                <a:tab pos="571500" algn="l"/>
                <a:tab pos="685800" algn="l"/>
                <a:tab pos="800100" algn="l"/>
              </a:tabLst>
            </a:pPr>
            <a:r>
              <a:rPr lang="ru-RU" b="1" i="1" dirty="0" smtClean="0">
                <a:effectLst/>
                <a:latin typeface="Times New Roman"/>
                <a:ea typeface="Times New Roman"/>
                <a:cs typeface="Times New Roman"/>
              </a:rPr>
              <a:t>школьный </a:t>
            </a:r>
            <a:r>
              <a:rPr lang="ru-RU" b="1" i="1" dirty="0" err="1" smtClean="0">
                <a:effectLst/>
                <a:latin typeface="Times New Roman"/>
                <a:ea typeface="Times New Roman"/>
                <a:cs typeface="Times New Roman"/>
              </a:rPr>
              <a:t>кибербуллинг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–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оскорбление, унижение через интернет, социальные сети, электронную почту, телефон или через другие электронные устройства 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(пересылка неоднозначных изображений и фотографий,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анонимные телефонные звонки,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обзывания, распространение  слухов, 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жертв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буллинга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 снимают  на видео и выкладывают в интернет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).</a:t>
            </a:r>
            <a:endParaRPr lang="ru-RU" sz="2400" dirty="0">
              <a:ea typeface="Calibri"/>
              <a:cs typeface="Times New Roman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Обычно </a:t>
            </a:r>
            <a:r>
              <a:rPr lang="ru-RU" b="1" i="1" dirty="0" smtClean="0">
                <a:effectLst/>
                <a:latin typeface="Times New Roman"/>
                <a:ea typeface="Calibri"/>
                <a:cs typeface="Times New Roman"/>
              </a:rPr>
              <a:t>физическое и психологическое насилие сопутствуют друг другу. Насмешки и издевательства могут продолжаться длительное время, вызывая у жертвы травмирующие переживания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9199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В ситуации травли всегда есть: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"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Агрессор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"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 –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человек, который преследует и запугивает жертву.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"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Жертва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"</a:t>
            </a:r>
            <a:r>
              <a:rPr lang="ru-RU" b="1" i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– человек, который подвергается агрессии.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"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Защитник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"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– человек, находящийся на стороне жертвы и пытающийся оградить её от агрессии. 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dirty="0" err="1" smtClean="0">
                <a:effectLst/>
                <a:latin typeface="Times New Roman"/>
                <a:ea typeface="Times New Roman"/>
                <a:cs typeface="Times New Roman"/>
              </a:rPr>
              <a:t>Агрессята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» - люди, участвующие в травле, начатой агрессором.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"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Сторонники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"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– люди, находящиеся  на стороне агрессора, непосредственно не участвующий в издевательствах, но и не препятствующий им.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"</a:t>
            </a:r>
            <a:r>
              <a:rPr lang="ru-RU" i="1" dirty="0" smtClean="0">
                <a:effectLst/>
                <a:latin typeface="Times New Roman"/>
                <a:ea typeface="Times New Roman"/>
                <a:cs typeface="Times New Roman"/>
              </a:rPr>
              <a:t>Наблюдатель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"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– человек, знающий о деталях агрессивного взаимодействия, издевательств, но соблюдающий нейтралитет.</a:t>
            </a:r>
            <a:r>
              <a:rPr lang="ru-RU" dirty="0" smtClean="0">
                <a:solidFill>
                  <a:srgbClr val="984806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040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pPr algn="just">
              <a:lnSpc>
                <a:spcPct val="120000"/>
              </a:lnSpc>
            </a:pPr>
            <a:r>
              <a:rPr lang="ru-RU" b="1" dirty="0" smtClean="0">
                <a:effectLst/>
                <a:latin typeface="Times New Roman"/>
              </a:rPr>
              <a:t>Методы профилактики </a:t>
            </a:r>
            <a:r>
              <a:rPr lang="ru-RU" b="1" dirty="0" err="1" smtClean="0">
                <a:effectLst/>
                <a:latin typeface="Times New Roman"/>
              </a:rPr>
              <a:t>буллинга</a:t>
            </a:r>
            <a:r>
              <a:rPr lang="ru-RU" b="1" dirty="0" smtClean="0">
                <a:effectLst/>
                <a:latin typeface="Times New Roman"/>
              </a:rPr>
              <a:t> для классных руководителей: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b="1" i="1" dirty="0" smtClean="0">
                <a:effectLst/>
                <a:latin typeface="Times New Roman"/>
              </a:rPr>
              <a:t>Классный час</a:t>
            </a:r>
            <a:endParaRPr lang="ru-RU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Можно использовать для бесед время классного часа. Воздействие будет максимальным, если обсуждение темы станет естественным продолжением школьных будней. Короткие, но частые беседы гораздо эффективнее, чем редкие и продолжительные. Такой ритм — еженедельное краткое обсуждение темы — очень эффективен. Ученики постоянно ощущают, что учитель, родители и школа не потерпят травли, а хорошие поступки не останутся без внимания и будут оценены по достоинству. Однако важно, чтобы эти беседы не превратились в формальный ритуал, проводимый лишь для того, чтобы быть проведенным. Тогда они потеряют свою силу, а в худшем случае приведут к обратному результату. Ученики заметят, что педагогу, в сущности, все равно, и создается лишь видимость того, что все в порядке, что его легко провести. Это на руку преследователям, а жертве становится еще тяжелее.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535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b="1" i="1" dirty="0" err="1" smtClean="0">
                <a:effectLst/>
                <a:latin typeface="Times New Roman"/>
              </a:rPr>
              <a:t>Внутриклассные</a:t>
            </a:r>
            <a:r>
              <a:rPr lang="ru-RU" b="1" i="1" dirty="0" smtClean="0">
                <a:effectLst/>
                <a:latin typeface="Times New Roman"/>
              </a:rPr>
              <a:t> правила</a:t>
            </a:r>
            <a:endParaRPr lang="ru-RU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Обычно правила класса разрабатываются и письменно формулируются вместе с учащимися. Это можно сделать различными способами. Можно каждому дать задание письменно сформулировать правила, затем разделить учеников на группы, в которых они отберут, скажем, по три правила. Группы выносят свое решение на общее обсуждение, и правила выбираются путем голосования. Список правил вывешивается в классе. </a:t>
            </a:r>
            <a:endParaRPr lang="ru-RU" dirty="0" smtClean="0">
              <a:effectLst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effectLst/>
                <a:latin typeface="Times New Roman"/>
              </a:rPr>
              <a:t>Правила могут действовать в течение определенного времени, но их необходимо подкреплять и соблюдать. Их следует документально зафиксировать, важно также, чтобы директор и учителя придавали им значение.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123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1783</Words>
  <Application>Microsoft Office PowerPoint</Application>
  <PresentationFormat>Экран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Профилактика буллинга (травли) в детском коллективе</vt:lpstr>
      <vt:lpstr>Презентация PowerPoint</vt:lpstr>
      <vt:lpstr>Главные компоненты травли:  </vt:lpstr>
      <vt:lpstr>Существуют следующие виды травли:   </vt:lpstr>
      <vt:lpstr>Психологический буллинг имеет несколько подвидов: </vt:lpstr>
      <vt:lpstr>Презентация PowerPoint</vt:lpstr>
      <vt:lpstr>В ситуации травли всегда есть: </vt:lpstr>
      <vt:lpstr>Методы профилактики буллинга для классных руководителей: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психолог может помочь "жертве"буллинга?  </vt:lpstr>
      <vt:lpstr>Презентация PowerPoint</vt:lpstr>
      <vt:lpstr>Пример составления занятия для педагогов: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2022-12-27T05:53:59Z</dcterms:created>
  <dcterms:modified xsi:type="dcterms:W3CDTF">2022-12-27T06:22:03Z</dcterms:modified>
</cp:coreProperties>
</file>