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8" r:id="rId3"/>
    <p:sldId id="257" r:id="rId4"/>
    <p:sldId id="258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 Соловьева Алевтина Андреевна</a:t>
            </a:r>
          </a:p>
          <a:p>
            <a:r>
              <a:rPr lang="ru-RU" dirty="0" smtClean="0"/>
              <a:t>Педагог-психолог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Формы организации специального воспитания и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087169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/>
              <a:t>О</a:t>
            </a:r>
            <a:r>
              <a:rPr lang="ru-RU" sz="3100" dirty="0" smtClean="0"/>
              <a:t>тличия урока от </a:t>
            </a:r>
            <a:r>
              <a:rPr lang="ru-RU" sz="3100" dirty="0"/>
              <a:t>других организационных форм учебной </a:t>
            </a:r>
            <a:r>
              <a:rPr lang="ru-RU" sz="3100" dirty="0" smtClean="0"/>
              <a:t>работы: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400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С</a:t>
            </a:r>
            <a:r>
              <a:rPr lang="ru-RU" dirty="0" smtClean="0"/>
              <a:t>остав </a:t>
            </a:r>
            <a:r>
              <a:rPr lang="ru-RU" dirty="0"/>
              <a:t>группы учащихся постоянен (хотя в условиях интегрированного обучения возможно временное объединение учащихся в рабочие группы по признаку сходства уровня развития, темпов учебной деятельности, характера нарушения в развитии, характера урока. Постоянство состава групп при этом нарушается: по одним признакам дети работают в одной группе, по другим — объединяются в другой группе</a:t>
            </a:r>
            <a:r>
              <a:rPr lang="ru-RU" dirty="0" smtClean="0"/>
              <a:t>);</a:t>
            </a:r>
          </a:p>
          <a:p>
            <a:pPr algn="just"/>
            <a:r>
              <a:rPr lang="ru-RU" dirty="0"/>
              <a:t>Д</a:t>
            </a:r>
            <a:r>
              <a:rPr lang="ru-RU" dirty="0" smtClean="0"/>
              <a:t>еятельностью </a:t>
            </a:r>
            <a:r>
              <a:rPr lang="ru-RU" dirty="0"/>
              <a:t>всех учащихся с учетом возможностей и особенностей каждого из них руководит </a:t>
            </a:r>
            <a:r>
              <a:rPr lang="ru-RU" dirty="0" smtClean="0"/>
              <a:t>учитель;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ченики </a:t>
            </a:r>
            <a:r>
              <a:rPr lang="ru-RU" dirty="0"/>
              <a:t>овладевают знаниями непосредственно на уроке. В то же время в специальном образовании существует система пропедевтической работы, благодаря которой подготовка к освоению каких-либо новых знаний на том или ином уроке готовится педагогом заранее, через систему подготовительных упражнений, включенных в структуру других уроков, индивидуальных занятий, дополнительных форм организации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4174213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Как выстраивается урок в </a:t>
            </a:r>
            <a:r>
              <a:rPr lang="ru-RU" sz="2800" b="1" i="1" smtClean="0"/>
              <a:t>специальной школе: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518457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</a:t>
            </a:r>
            <a:r>
              <a:rPr lang="ru-RU" sz="3500" dirty="0"/>
              <a:t>В основном строится по смешанному или комбинирующему типу, т. к.:</a:t>
            </a:r>
          </a:p>
          <a:p>
            <a:r>
              <a:rPr lang="ru-RU" sz="3500" dirty="0"/>
              <a:t>Д</a:t>
            </a:r>
            <a:r>
              <a:rPr lang="ru-RU" sz="3500" dirty="0" smtClean="0"/>
              <a:t>ети </a:t>
            </a:r>
            <a:r>
              <a:rPr lang="ru-RU" sz="3500" dirty="0"/>
              <a:t>не могут воспринимать новый материал большими порциями</a:t>
            </a:r>
            <a:r>
              <a:rPr lang="ru-RU" sz="3500" dirty="0" smtClean="0"/>
              <a:t>;</a:t>
            </a:r>
          </a:p>
          <a:p>
            <a:r>
              <a:rPr lang="ru-RU" sz="3500" dirty="0" smtClean="0"/>
              <a:t> </a:t>
            </a:r>
            <a:r>
              <a:rPr lang="ru-RU" sz="3500" dirty="0"/>
              <a:t>У</a:t>
            </a:r>
            <a:r>
              <a:rPr lang="ru-RU" sz="3500" dirty="0" smtClean="0"/>
              <a:t>своению </a:t>
            </a:r>
            <a:r>
              <a:rPr lang="ru-RU" sz="3500" dirty="0"/>
              <a:t>нового материала должна предшествовать пропедевтическая работа;</a:t>
            </a:r>
          </a:p>
          <a:p>
            <a:r>
              <a:rPr lang="ru-RU" sz="3500" dirty="0"/>
              <a:t>Т</a:t>
            </a:r>
            <a:r>
              <a:rPr lang="ru-RU" sz="3500" dirty="0" smtClean="0"/>
              <a:t>ребует </a:t>
            </a:r>
            <a:r>
              <a:rPr lang="ru-RU" sz="3500" dirty="0"/>
              <a:t>незамедлительного закрепления в практической деятельности;</a:t>
            </a:r>
          </a:p>
          <a:p>
            <a:r>
              <a:rPr lang="ru-RU" sz="3500" dirty="0"/>
              <a:t>Н</a:t>
            </a:r>
            <a:r>
              <a:rPr lang="ru-RU" sz="3500" dirty="0" smtClean="0"/>
              <a:t>а </a:t>
            </a:r>
            <a:r>
              <a:rPr lang="ru-RU" sz="3500" dirty="0"/>
              <a:t>всех этапах работы необходим контроль усвоения материала.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543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228919"/>
            <a:ext cx="8280920" cy="45719"/>
          </a:xfrm>
        </p:spPr>
        <p:txBody>
          <a:bodyPr>
            <a:normAutofit fontScale="90000"/>
          </a:bodyPr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04867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/>
              <a:t>Групповые </a:t>
            </a:r>
            <a:r>
              <a:rPr lang="ru-RU" b="1" dirty="0"/>
              <a:t>формы работы - </a:t>
            </a:r>
            <a:r>
              <a:rPr lang="ru-RU" b="1" dirty="0" smtClean="0"/>
              <a:t>это </a:t>
            </a:r>
            <a:r>
              <a:rPr lang="ru-RU" b="1" dirty="0"/>
              <a:t>работа парами, </a:t>
            </a:r>
            <a:r>
              <a:rPr lang="ru-RU" b="1" dirty="0" smtClean="0"/>
              <a:t>бригадами. </a:t>
            </a:r>
          </a:p>
          <a:p>
            <a:pPr>
              <a:buFontTx/>
              <a:buChar char="-"/>
            </a:pPr>
            <a:r>
              <a:rPr lang="ru-RU" dirty="0"/>
              <a:t> </a:t>
            </a:r>
            <a:r>
              <a:rPr lang="ru-RU" i="1" dirty="0" smtClean="0"/>
              <a:t>дифференцированно-групповая</a:t>
            </a:r>
            <a:r>
              <a:rPr lang="ru-RU" i="1" dirty="0"/>
              <a:t> </a:t>
            </a:r>
            <a:r>
              <a:rPr lang="ru-RU" dirty="0" smtClean="0"/>
              <a:t>форма работы - дети </a:t>
            </a:r>
            <a:r>
              <a:rPr lang="ru-RU" dirty="0"/>
              <a:t>объединяются в группы в зависимости от их познавательных возможностей, темпов учебной деятельности, задач коррекционно-образовательного </a:t>
            </a:r>
            <a:r>
              <a:rPr lang="ru-RU" dirty="0" smtClean="0"/>
              <a:t>процесса; </a:t>
            </a:r>
          </a:p>
          <a:p>
            <a:pPr>
              <a:buFontTx/>
              <a:buChar char="-"/>
            </a:pPr>
            <a:r>
              <a:rPr lang="ru-RU" i="1" dirty="0" smtClean="0"/>
              <a:t>Бригадные - </a:t>
            </a:r>
            <a:r>
              <a:rPr lang="ru-RU" dirty="0" smtClean="0"/>
              <a:t>дети </a:t>
            </a:r>
            <a:r>
              <a:rPr lang="ru-RU" dirty="0"/>
              <a:t>объединяются (по собственному желанию или по указанию педагога) во временные группы для выполнения какого-либо учебного задания. Широко распространены такие формы работы на специальных (коррекционных) уроках, например на уроках предметно-практического обучения. </a:t>
            </a:r>
          </a:p>
          <a:p>
            <a:pPr marL="0" indent="0">
              <a:buNone/>
            </a:pPr>
            <a:r>
              <a:rPr lang="ru-RU" dirty="0" smtClean="0"/>
              <a:t>Групповые </a:t>
            </a:r>
            <a:r>
              <a:rPr lang="ru-RU" dirty="0"/>
              <a:t>формы работы способствуют активизации деятельности детей, более полному вовлечению их в учебный процесс, практическому освоению умений коллективной деятельности и навыков социального поведения, активизации речевой, мыслительной и коммуникативной деятельности в условиях естественной, ситуационной мотивации общения, познания, межличностного взаимодействия. Работа парами, бригадами позволяет осуществлять </a:t>
            </a:r>
            <a:r>
              <a:rPr lang="ru-RU" dirty="0" err="1"/>
              <a:t>взаимообучение</a:t>
            </a:r>
            <a:r>
              <a:rPr lang="ru-RU" dirty="0"/>
              <a:t> детей, развивает самостоятельность, инициативность, ответственность, чувство товарищества, партнерства, готовности к взаимопомощи.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499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i="1" dirty="0"/>
              <a:t>Индивидуализированная форма работы </a:t>
            </a:r>
            <a:r>
              <a:rPr lang="ru-RU" dirty="0"/>
              <a:t>на уроке применяется в отношении тех учащихся, которые значительно отличаются по своим познавательным возможностям, темпам и объему познавательной деятельности от остальных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842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2600" dirty="0"/>
              <a:t> Д</a:t>
            </a:r>
            <a:r>
              <a:rPr lang="ru-RU" sz="2600" dirty="0" smtClean="0"/>
              <a:t>ополнительные формы </a:t>
            </a:r>
            <a:r>
              <a:rPr lang="ru-RU" sz="2600" dirty="0"/>
              <a:t>организации педагогического процесса в системе специального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/>
          <a:lstStyle/>
          <a:p>
            <a:r>
              <a:rPr lang="ru-RU" i="1" dirty="0"/>
              <a:t>экскурсии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 </a:t>
            </a:r>
            <a:r>
              <a:rPr lang="ru-RU" i="1" dirty="0"/>
              <a:t>дополнительные занятии, </a:t>
            </a:r>
            <a:endParaRPr lang="ru-RU" i="1" dirty="0" smtClean="0"/>
          </a:p>
          <a:p>
            <a:r>
              <a:rPr lang="ru-RU" i="1" dirty="0" smtClean="0"/>
              <a:t>внеклассные </a:t>
            </a:r>
            <a:r>
              <a:rPr lang="ru-RU" i="1" dirty="0"/>
              <a:t>формы педагогической работы (например. Внеклассное чтение</a:t>
            </a:r>
            <a:r>
              <a:rPr lang="ru-RU" i="1" dirty="0" smtClean="0"/>
              <a:t>),</a:t>
            </a:r>
          </a:p>
          <a:p>
            <a:r>
              <a:rPr lang="ru-RU" i="1" dirty="0" smtClean="0"/>
              <a:t>самоподготовка </a:t>
            </a:r>
            <a:r>
              <a:rPr lang="ru-RU" i="1" dirty="0"/>
              <a:t>(приготовление уроков в специальной школе-интернате).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030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2900" dirty="0"/>
              <a:t>В</a:t>
            </a:r>
            <a:r>
              <a:rPr lang="ru-RU" sz="2900" dirty="0" smtClean="0"/>
              <a:t>спомогательные формы </a:t>
            </a:r>
            <a:r>
              <a:rPr lang="ru-RU" sz="2900" dirty="0"/>
              <a:t>организации педагогического процесса в специальной школе-интернате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проведение факультативов, </a:t>
            </a:r>
            <a:endParaRPr lang="ru-RU" i="1" dirty="0" smtClean="0"/>
          </a:p>
          <a:p>
            <a:r>
              <a:rPr lang="ru-RU" i="1" dirty="0" smtClean="0"/>
              <a:t>кружковой </a:t>
            </a:r>
            <a:r>
              <a:rPr lang="ru-RU" i="1" dirty="0"/>
              <a:t>и клубной </a:t>
            </a:r>
            <a:r>
              <a:rPr lang="ru-RU" i="1" dirty="0" smtClean="0"/>
              <a:t>работы,</a:t>
            </a:r>
          </a:p>
          <a:p>
            <a:r>
              <a:rPr lang="ru-RU" i="1" dirty="0" smtClean="0"/>
              <a:t>эпизодические </a:t>
            </a:r>
            <a:r>
              <a:rPr lang="ru-RU" i="1" dirty="0"/>
              <a:t>мероприятия внеклассной работы (олимпиады, </a:t>
            </a:r>
            <a:r>
              <a:rPr lang="ru-RU" i="1" dirty="0" smtClean="0"/>
              <a:t>соревнования.</a:t>
            </a:r>
          </a:p>
          <a:p>
            <a:r>
              <a:rPr lang="ru-RU" i="1" dirty="0" smtClean="0"/>
              <a:t>Смотры</a:t>
            </a:r>
            <a:r>
              <a:rPr lang="ru-RU" i="1" dirty="0"/>
              <a:t>, конкурсы, тематические вечера, походы и экспедиции).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65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Выделяются следующие </a:t>
            </a:r>
            <a:r>
              <a:rPr lang="ru-RU" dirty="0" smtClean="0"/>
              <a:t>формы специального воспитания: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853136"/>
          </a:xfrm>
        </p:spPr>
        <p:txBody>
          <a:bodyPr/>
          <a:lstStyle/>
          <a:p>
            <a:r>
              <a:rPr lang="ru-RU" dirty="0"/>
              <a:t>Массовая, или фронтальная, работа.</a:t>
            </a:r>
          </a:p>
          <a:p>
            <a:r>
              <a:rPr lang="ru-RU" dirty="0"/>
              <a:t>Групповая работа (с постоянным или меняющимся составом учащихся).</a:t>
            </a:r>
          </a:p>
          <a:p>
            <a:r>
              <a:rPr lang="ru-RU" dirty="0"/>
              <a:t>Индивидуальная работа.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184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Массовые формы воспитательной работы</a:t>
            </a:r>
            <a:r>
              <a:rPr lang="ru-RU" i="1" dirty="0"/>
              <a:t> </a:t>
            </a:r>
            <a:r>
              <a:rPr lang="ru-RU" dirty="0"/>
              <a:t>предполагают участие большого количества воспитанников. Задача школы – включить в данную форму деятельности как можно большее количество участников с учетом потенциальных возможностей каждой конкретной личности, группы</a:t>
            </a:r>
          </a:p>
        </p:txBody>
      </p:sp>
    </p:spTree>
    <p:extLst>
      <p:ext uri="{BB962C8B-B14F-4D97-AF65-F5344CB8AC3E}">
        <p14:creationId xmlns:p14="http://schemas.microsoft.com/office/powerpoint/2010/main" val="4026991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0" y="404813"/>
            <a:ext cx="8748713" cy="5721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К массовым формам воспитательной </a:t>
            </a:r>
            <a:r>
              <a:rPr lang="ru-RU" b="1" dirty="0" smtClean="0"/>
              <a:t>работы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dirty="0" smtClean="0"/>
              <a:t>относятся:</a:t>
            </a:r>
          </a:p>
          <a:p>
            <a:pPr>
              <a:buFontTx/>
              <a:buChar char="-"/>
            </a:pPr>
            <a:r>
              <a:rPr lang="ru-RU" dirty="0" smtClean="0"/>
              <a:t>праздники</a:t>
            </a:r>
            <a:r>
              <a:rPr lang="ru-RU" dirty="0"/>
              <a:t>,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классные </a:t>
            </a:r>
            <a:r>
              <a:rPr lang="ru-RU" dirty="0"/>
              <a:t>и информационные </a:t>
            </a:r>
            <a:r>
              <a:rPr lang="ru-RU" dirty="0" smtClean="0"/>
              <a:t>часы,</a:t>
            </a:r>
          </a:p>
          <a:p>
            <a:pPr marL="0" indent="0">
              <a:buNone/>
            </a:pPr>
            <a:r>
              <a:rPr lang="ru-RU" dirty="0" smtClean="0"/>
              <a:t>-фестивали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smtClean="0"/>
              <a:t>читательские </a:t>
            </a:r>
            <a:r>
              <a:rPr lang="ru-RU" dirty="0"/>
              <a:t>конференции,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smtClean="0"/>
              <a:t>библиотечные </a:t>
            </a:r>
            <a:r>
              <a:rPr lang="ru-RU" dirty="0"/>
              <a:t>уроки и т.п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2400" dirty="0"/>
              <a:t>При организации массовых форм воспитательной работы основное внимание уделяется непосредственному участию детей в мероприятиях.</a:t>
            </a:r>
          </a:p>
        </p:txBody>
      </p:sp>
    </p:spTree>
    <p:extLst>
      <p:ext uri="{BB962C8B-B14F-4D97-AF65-F5344CB8AC3E}">
        <p14:creationId xmlns:p14="http://schemas.microsoft.com/office/powerpoint/2010/main" val="106975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893175" cy="6408738"/>
          </a:xfrm>
        </p:spPr>
        <p:txBody>
          <a:bodyPr>
            <a:normAutofit/>
          </a:bodyPr>
          <a:lstStyle/>
          <a:p>
            <a:r>
              <a:rPr lang="ru-RU" b="1" i="1" dirty="0"/>
              <a:t>Групповые формы организации воспитания</a:t>
            </a:r>
            <a:r>
              <a:rPr lang="ru-RU" dirty="0"/>
              <a:t> в общеобразовательной школе для детей с интеллектуальными нарушениями способствуют активизации деятельности детей, более полному вовлечению их в воспитательный процесс, практическому освоению умений коллективной деятельности и навыков социального поведения, активизации речевой, мыслительной и коммуникативной деятельности в условиях естественной, ситуационной мотивации общения, познания, межличностного взаимодействия. Групповые формы развивают самостоятельность, инициативность, ответственность, чувство товарищества, партнерства, готовности к взаимопомощи. В групповых формах организации воспитательного процесса реализуется дифференцированный </a:t>
            </a:r>
            <a:r>
              <a:rPr lang="ru-RU" dirty="0" smtClean="0"/>
              <a:t>подход.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04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268413"/>
            <a:ext cx="8435975" cy="4857750"/>
          </a:xfrm>
        </p:spPr>
        <p:txBody>
          <a:bodyPr/>
          <a:lstStyle/>
          <a:p>
            <a:pPr marL="114300" indent="0" algn="just">
              <a:buNone/>
            </a:pPr>
            <a:r>
              <a:rPr lang="ru-RU" sz="3200" b="1" dirty="0"/>
              <a:t>Формы организации обучения (организационные формы) </a:t>
            </a:r>
            <a:r>
              <a:rPr lang="ru-RU" dirty="0"/>
              <a:t>— это внешнее выражение согласованной деятельности учителя и учащихся, осуществляемой в определенном порядке и режиме</a:t>
            </a:r>
            <a:r>
              <a:rPr lang="ru-RU" dirty="0" smtClean="0"/>
              <a:t>.</a:t>
            </a:r>
          </a:p>
          <a:p>
            <a:pPr marL="114300" indent="0" algn="just">
              <a:buNone/>
            </a:pPr>
            <a:endParaRPr lang="ru-RU" dirty="0"/>
          </a:p>
          <a:p>
            <a:pPr marL="114300" indent="0" algn="just">
              <a:buNone/>
            </a:pPr>
            <a:r>
              <a:rPr lang="ru-RU" dirty="0"/>
              <a:t>Они имеют социальную обусловленность, возникают и совершенствуются в связи с развитием дидактических систем.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172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982075" cy="56784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/>
              <a:t>К групповым формам организации воспитательного процесса </a:t>
            </a:r>
            <a:r>
              <a:rPr lang="ru-RU" sz="2400" dirty="0"/>
              <a:t>в общеобразовательной школе для детей с интеллектуальными нарушениями относятся </a:t>
            </a:r>
            <a:r>
              <a:rPr lang="ru-RU" sz="2400" dirty="0" smtClean="0"/>
              <a:t>:</a:t>
            </a:r>
          </a:p>
          <a:p>
            <a:pPr marL="0" indent="0" algn="just">
              <a:buNone/>
            </a:pPr>
            <a:r>
              <a:rPr lang="ru-RU" dirty="0"/>
              <a:t>-</a:t>
            </a:r>
            <a:r>
              <a:rPr lang="ru-RU" dirty="0" smtClean="0"/>
              <a:t>кружковая </a:t>
            </a:r>
            <a:r>
              <a:rPr lang="ru-RU" dirty="0"/>
              <a:t>и клубная </a:t>
            </a:r>
            <a:r>
              <a:rPr lang="ru-RU" dirty="0" smtClean="0"/>
              <a:t>работы; </a:t>
            </a:r>
          </a:p>
          <a:p>
            <a:pPr marL="0" indent="0" algn="just">
              <a:buNone/>
            </a:pPr>
            <a:r>
              <a:rPr lang="ru-RU" dirty="0"/>
              <a:t>-</a:t>
            </a:r>
            <a:r>
              <a:rPr lang="ru-RU" dirty="0" smtClean="0"/>
              <a:t>эпизодические </a:t>
            </a:r>
            <a:r>
              <a:rPr lang="ru-RU" dirty="0"/>
              <a:t>мероприятия (экскурсии, олимпиады, соревнования, смотры, конкурсы, викторины, тематические вечера, походы и экспедиции и т.д.).</a:t>
            </a:r>
          </a:p>
        </p:txBody>
      </p:sp>
    </p:spTree>
    <p:extLst>
      <p:ext uri="{BB962C8B-B14F-4D97-AF65-F5344CB8AC3E}">
        <p14:creationId xmlns:p14="http://schemas.microsoft.com/office/powerpoint/2010/main" val="3711464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5888"/>
            <a:ext cx="8964613" cy="6553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200" b="1" i="1" dirty="0"/>
              <a:t>Индивидуальная форма</a:t>
            </a:r>
            <a:r>
              <a:rPr lang="ru-RU" sz="6200" i="1" dirty="0"/>
              <a:t> </a:t>
            </a:r>
            <a:r>
              <a:rPr lang="ru-RU" sz="6200" dirty="0"/>
              <a:t>организации воспитания позволяет учесть особенности каждого ребенка, лучше раскрыть личностные качества и возможности воспитанников с интеллектуальными нарушениями.</a:t>
            </a:r>
          </a:p>
          <a:p>
            <a:pPr marL="0" indent="0">
              <a:buNone/>
            </a:pPr>
            <a:r>
              <a:rPr lang="ru-RU" sz="6200" dirty="0" smtClean="0"/>
              <a:t> </a:t>
            </a:r>
            <a:r>
              <a:rPr lang="ru-RU" sz="6200" b="1" dirty="0" smtClean="0"/>
              <a:t>     </a:t>
            </a:r>
            <a:r>
              <a:rPr lang="ru-RU" sz="7200" b="1" dirty="0" smtClean="0"/>
              <a:t>Она </a:t>
            </a:r>
            <a:r>
              <a:rPr lang="ru-RU" sz="7200" b="1" dirty="0"/>
              <a:t>применяется в следующих случаях:</a:t>
            </a:r>
          </a:p>
          <a:p>
            <a:r>
              <a:rPr lang="ru-RU" sz="7200" dirty="0"/>
              <a:t>— </a:t>
            </a:r>
            <a:r>
              <a:rPr lang="ru-RU" sz="7200" dirty="0" smtClean="0"/>
              <a:t>Когда </a:t>
            </a:r>
            <a:r>
              <a:rPr lang="ru-RU" sz="7200" dirty="0"/>
              <a:t>воспитанник имеет тяжелые и множественные нарушения в развитии, и в обучении и воспитании ему рекомендован именно индивидуальный подход, из-за неспособности к обучению и воспитанию в условиях групповой и коллективной работы. </a:t>
            </a:r>
            <a:endParaRPr lang="ru-RU" sz="7200" dirty="0" smtClean="0"/>
          </a:p>
          <a:p>
            <a:r>
              <a:rPr lang="ru-RU" sz="7200" dirty="0" smtClean="0"/>
              <a:t>-</a:t>
            </a:r>
            <a:r>
              <a:rPr lang="ru-RU" sz="7200" dirty="0"/>
              <a:t>К</a:t>
            </a:r>
            <a:r>
              <a:rPr lang="ru-RU" sz="7200" dirty="0" smtClean="0"/>
              <a:t>огда </a:t>
            </a:r>
            <a:r>
              <a:rPr lang="ru-RU" sz="7200" dirty="0"/>
              <a:t>в соответствии со спецификой образовательного процесса, особенностями отклонений в развитии, возрастными особенностями ребенок нуждается в индивидуальной психолого-педагогической, логопедической и иной коррекционной помощи, которая может дополнять фронтальные заня­тия. Здесь учитываются все тонкости и глубокое своеобразие развития нарушенных функций, систем, уровень индивидуальных достижений и индивидуальные возможности продвижения конкретного ребенка;</a:t>
            </a:r>
          </a:p>
          <a:p>
            <a:r>
              <a:rPr lang="ru-RU" sz="7200" dirty="0" smtClean="0"/>
              <a:t>—Если </a:t>
            </a:r>
            <a:r>
              <a:rPr lang="ru-RU" sz="7200" dirty="0"/>
              <a:t>ребенок обучается в домашних условиях;</a:t>
            </a:r>
          </a:p>
          <a:p>
            <a:r>
              <a:rPr lang="ru-RU" sz="7200" dirty="0" smtClean="0"/>
              <a:t>—Когда </a:t>
            </a:r>
            <a:r>
              <a:rPr lang="ru-RU" sz="7200" dirty="0"/>
              <a:t>ребенок обладает какими-то творческими способностями (хорошо поет, рисует, выполняет гимнастические упражнения и т.д.). Используя индивидуальный подход, воспитатель подбирает для учеников конкретную деятельность. Один посещает занятия хоровой студии, второй обучается игре на баяне, третий учится инкрустировать, а четвертый – художественной вышивке, пятый посещает спортивные занятия по аэробике. Такие индивидуальные формы занятий положительно влияют на личность, имеют большое коррекционное значение.</a:t>
            </a:r>
          </a:p>
          <a:p>
            <a:pPr marL="0" indent="0">
              <a:buNone/>
            </a:pPr>
            <a:r>
              <a:rPr lang="ru-RU" sz="7200" dirty="0"/>
              <a:t/>
            </a:r>
            <a:br>
              <a:rPr lang="ru-RU" sz="7200" dirty="0"/>
            </a:br>
            <a:endParaRPr lang="ru-RU" sz="7200" dirty="0"/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106491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105835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81450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229600" cy="4373563"/>
          </a:xfrm>
        </p:spPr>
        <p:txBody>
          <a:bodyPr/>
          <a:lstStyle/>
          <a:p>
            <a:r>
              <a:rPr lang="ru-RU" b="1" dirty="0"/>
              <a:t>Специальная педагогика</a:t>
            </a:r>
            <a:r>
              <a:rPr lang="ru-RU" dirty="0"/>
              <a:t> — это наука, изучающая сущность, закономерности, тенденции управления процессом развития индивидуальности и личности ребёнка с ограниченными возможностями здоровья, нуждающегося в специализированных индивидуальных методах воспитания и 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96877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 категории специальной педагогики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Специальное обучение</a:t>
            </a:r>
            <a:r>
              <a:rPr lang="ru-RU" dirty="0"/>
              <a:t> — специальный целенаправленный процесс двусторонней деятельности педагога и учащегося с целью передачи и усвоения знаний</a:t>
            </a:r>
            <a:r>
              <a:rPr lang="ru-RU" dirty="0" smtClean="0"/>
              <a:t>.</a:t>
            </a:r>
          </a:p>
          <a:p>
            <a:r>
              <a:rPr lang="ru-RU" b="1" dirty="0"/>
              <a:t>Специальное образование</a:t>
            </a:r>
            <a:r>
              <a:rPr lang="ru-RU" dirty="0"/>
              <a:t> — дошкольное, общее и профессиональное образование, для получения которого лицам с особыми образовательными потребностями создаются специальные условия.</a:t>
            </a:r>
          </a:p>
        </p:txBody>
      </p:sp>
    </p:spTree>
    <p:extLst>
      <p:ext uri="{BB962C8B-B14F-4D97-AF65-F5344CB8AC3E}">
        <p14:creationId xmlns:p14="http://schemas.microsoft.com/office/powerpoint/2010/main" val="236953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Формы организации специального обучения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спомогательные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</a:t>
            </a:r>
            <a:r>
              <a:rPr lang="ru-RU" dirty="0" smtClean="0"/>
              <a:t>ополнительные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Все формы организации учебного </a:t>
            </a:r>
            <a:r>
              <a:rPr lang="ru-RU" dirty="0"/>
              <a:t>процесса в специальных школах-интернатах строятся с учетом особых образовательных потребностей обучающихся, их возможностей участия в различных организационных формах учебной и воспитательной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641337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ндивидуальная </a:t>
            </a:r>
            <a:r>
              <a:rPr lang="ru-RU" dirty="0"/>
              <a:t>форма организации </a:t>
            </a:r>
            <a:r>
              <a:rPr lang="ru-RU" dirty="0" smtClean="0"/>
              <a:t>обучения- </a:t>
            </a:r>
            <a:r>
              <a:rPr lang="ru-RU" b="1" dirty="0"/>
              <a:t>форма, обеспечивающая освоение образовательной программы на основе индивидуализации ее содержания с учетом особенностей и образовательных потребностей конкретного обучающегося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805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ндивидуальная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форма организации обучения применяется в следующих случаях: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</a:t>
            </a:r>
            <a:r>
              <a:rPr lang="ru-RU" dirty="0" smtClean="0"/>
              <a:t>огда </a:t>
            </a:r>
            <a:r>
              <a:rPr lang="ru-RU" dirty="0"/>
              <a:t>обучающийся имеет тяжелые и множественные нарушения в </a:t>
            </a:r>
            <a:r>
              <a:rPr lang="ru-RU" dirty="0" smtClean="0"/>
              <a:t>развитии. В </a:t>
            </a:r>
            <a:r>
              <a:rPr lang="ru-RU" dirty="0"/>
              <a:t>связи с особенностями его познавательной деятельности обучение ребенка требует непрерывной индивидуальной психолого-педагогической поддержки и пошагового контроля, многократности повторения, сенсорные и моторные системы испытывают значительные затруднения во взаимодействии с окружающим миром. Таким образом организуется обучение детей с тяжелыми формами умственной отсталости и сопутствующими нарушениями, слепоглухих детей на начальных стадиях их </a:t>
            </a:r>
            <a:r>
              <a:rPr lang="ru-RU" dirty="0" smtClean="0"/>
              <a:t>обучения;</a:t>
            </a:r>
          </a:p>
          <a:p>
            <a:r>
              <a:rPr lang="ru-RU" dirty="0"/>
              <a:t>К</a:t>
            </a:r>
            <a:r>
              <a:rPr lang="ru-RU" dirty="0" smtClean="0"/>
              <a:t>огда </a:t>
            </a:r>
            <a:r>
              <a:rPr lang="ru-RU" dirty="0"/>
              <a:t>в соответствии со спецификой образовательного процесса, особенностями отклонений в развитии, возрастными особенностями (ранний возраст) ребенок нуждается в индивидуальной психологической, логопедической и иной коррекционной помощи, которая поможет дополнять фронтальные занятия. Здесь учитываются все тонкости и глубокое своеобразие развития нарушенных систем, уровень индивидуальных достижений и индивидуальные возможности продвижения конкретного </a:t>
            </a:r>
            <a:r>
              <a:rPr lang="ru-RU" dirty="0" smtClean="0"/>
              <a:t>ребенка;</a:t>
            </a:r>
          </a:p>
          <a:p>
            <a:r>
              <a:rPr lang="ru-RU" dirty="0"/>
              <a:t>Е</a:t>
            </a:r>
            <a:r>
              <a:rPr lang="ru-RU" dirty="0" smtClean="0"/>
              <a:t>сли </a:t>
            </a:r>
            <a:r>
              <a:rPr lang="ru-RU" dirty="0"/>
              <a:t>ребенок обучается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67815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4675" y="274638"/>
            <a:ext cx="8569325" cy="632301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/>
              <a:t>Индивидуально-групповая </a:t>
            </a:r>
            <a:r>
              <a:rPr lang="ru-RU" sz="2100" b="1" dirty="0" smtClean="0"/>
              <a:t>форма</a:t>
            </a:r>
            <a:r>
              <a:rPr lang="ru-RU" sz="2100" i="1" dirty="0" smtClean="0"/>
              <a:t>-</a:t>
            </a:r>
            <a:r>
              <a:rPr lang="ru-RU" sz="2100" dirty="0" smtClean="0"/>
              <a:t>организации </a:t>
            </a:r>
            <a:r>
              <a:rPr lang="ru-RU" sz="2100" dirty="0"/>
              <a:t>обучения в специальном образовании используется в качестве продолжения индивидуальной. Когда достигнут некоторый коррекционно-педагогический эффект на индивидуальных занятиях. Например, коррекционные занятия (развитие речи, навыков самообслуживания, ориентировки в пространстве и др.), особенно в условиях интегрированного обучения, предполагают возможность работы с ми в малых группах. На более поздних этапах обучения, по </a:t>
            </a:r>
            <a:r>
              <a:rPr lang="ru-RU" sz="2100" dirty="0" smtClean="0"/>
              <a:t>мере </a:t>
            </a:r>
            <a:r>
              <a:rPr lang="ru-RU" sz="2100" dirty="0"/>
              <a:t>достижения определенного коррекционно-педагогического эффекта, индивидуально-групповая форма организации обучения применяется в работе с детьми, имеющими комбинированные нарушения, тяжелые формы умственной отсталости.</a:t>
            </a:r>
          </a:p>
        </p:txBody>
      </p:sp>
    </p:spTree>
    <p:extLst>
      <p:ext uri="{BB962C8B-B14F-4D97-AF65-F5344CB8AC3E}">
        <p14:creationId xmlns:p14="http://schemas.microsoft.com/office/powerpoint/2010/main" val="2309688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Классно-урочная система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У</a:t>
            </a:r>
            <a:r>
              <a:rPr lang="ru-RU" i="1" dirty="0" smtClean="0"/>
              <a:t>рок</a:t>
            </a:r>
            <a:r>
              <a:rPr lang="ru-RU" i="1" dirty="0"/>
              <a:t> </a:t>
            </a:r>
            <a:r>
              <a:rPr lang="ru-RU" dirty="0" smtClean="0"/>
              <a:t>является одним </a:t>
            </a:r>
            <a:r>
              <a:rPr lang="ru-RU" dirty="0"/>
              <a:t>из основных форм организации учебного процесса. Урок, как и в общеобразовательной массовой школе, позволяет организовать не только учебно-познавательную, но и другие виды развивающей деятельности детей. Урок предоставляет возможности для сочетания фронтальной, групповой и в меньшей степени индивидуальной работы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391447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119</TotalTime>
  <Words>673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Формы организации специального воспитания и обучения.</vt:lpstr>
      <vt:lpstr>Презентация PowerPoint</vt:lpstr>
      <vt:lpstr>Презентация PowerPoint</vt:lpstr>
      <vt:lpstr>Основные категории специальной педагогики </vt:lpstr>
      <vt:lpstr>Формы организации специального обучения</vt:lpstr>
      <vt:lpstr> </vt:lpstr>
      <vt:lpstr>Индивидуальная форма организации обучения применяется в следующих случаях:</vt:lpstr>
      <vt:lpstr>Индивидуально-групповая форма-организации обучения в специальном образовании используется в качестве продолжения индивидуальной. Когда достигнут некоторый коррекционно-педагогический эффект на индивидуальных занятиях. Например, коррекционные занятия (развитие речи, навыков самообслуживания, ориентировки в пространстве и др.), особенно в условиях интегрированного обучения, предполагают возможность работы с ми в малых группах. На более поздних этапах обучения, по мере достижения определенного коррекционно-педагогического эффекта, индивидуально-групповая форма организации обучения применяется в работе с детьми, имеющими комбинированные нарушения, тяжелые формы умственной отсталости.</vt:lpstr>
      <vt:lpstr>Классно-урочная система</vt:lpstr>
      <vt:lpstr> Отличия урока от других организационных форм учебной работы:</vt:lpstr>
      <vt:lpstr>Как выстраивается урок в специальной школе:</vt:lpstr>
      <vt:lpstr>Презентация PowerPoint</vt:lpstr>
      <vt:lpstr>Презентация PowerPoint</vt:lpstr>
      <vt:lpstr> Дополнительные формы организации педагогического процесса в системе специального образования</vt:lpstr>
      <vt:lpstr> Вспомогательные формы организации педагогического процесса в специальной школе-интернате</vt:lpstr>
      <vt:lpstr>Выделяются следующие формы специального воспитания: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организации специального воспитания и обучения.</dc:title>
  <dc:creator>PEDAGOG2021</dc:creator>
  <cp:lastModifiedBy>PEDAGOG2021</cp:lastModifiedBy>
  <cp:revision>15</cp:revision>
  <dcterms:created xsi:type="dcterms:W3CDTF">2023-01-24T01:06:07Z</dcterms:created>
  <dcterms:modified xsi:type="dcterms:W3CDTF">2023-02-08T22:58:34Z</dcterms:modified>
</cp:coreProperties>
</file>