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7" r:id="rId2"/>
    <p:sldId id="328" r:id="rId3"/>
    <p:sldId id="288" r:id="rId4"/>
    <p:sldId id="289" r:id="rId5"/>
    <p:sldId id="290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299" r:id="rId15"/>
    <p:sldId id="300" r:id="rId16"/>
    <p:sldId id="301" r:id="rId17"/>
    <p:sldId id="302" r:id="rId18"/>
    <p:sldId id="303" r:id="rId19"/>
    <p:sldId id="304" r:id="rId20"/>
    <p:sldId id="305" r:id="rId21"/>
    <p:sldId id="30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345324"/>
            <a:ext cx="8229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3.4. Макроэкономические проблемы. Регуляторы национального 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хозяйства</a:t>
            </a:r>
            <a:b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№ 38 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Инфляция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государственная система антиинфляционных 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</a:t>
            </a:r>
            <a:r>
              <a:rPr lang="ru-RU" sz="53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3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3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91494" y="692696"/>
            <a:ext cx="6481089" cy="877793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817239" y="6741368"/>
            <a:ext cx="8229600" cy="792088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Преподаватель: Е.И. </a:t>
            </a:r>
            <a:r>
              <a:rPr lang="ru-RU" sz="1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Алифанова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1278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7.Внешнеэкономическая деятельность государства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рынок заполняется большим количеством импортного товара, </a:t>
            </a:r>
          </a:p>
          <a:p>
            <a:pPr marL="0" indent="0" algn="ctr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приводит к сокращению </a:t>
            </a:r>
          </a:p>
          <a:p>
            <a:pPr marL="0" indent="0" algn="ctr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отечественного производства.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359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447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Открытая инфляция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Постоянный рост цен на все товары и услуги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Адаптивные инфляционные ожидания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6020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Инфляция спроса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соотношения </a:t>
            </a:r>
          </a:p>
          <a:p>
            <a:pPr marL="0" indent="0" algn="ctr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 спросом и предложением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982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Государство –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источник нарушения равновесия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988840"/>
            <a:ext cx="3744416" cy="1944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государственных заказов на военную технику и социально необходимые товары и услуги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148064" y="1988840"/>
            <a:ext cx="3384376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Избыточный совокупный спрос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436096" y="3429000"/>
            <a:ext cx="2952328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Рост цен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4499992" y="2492896"/>
            <a:ext cx="648072" cy="4680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гнутая вправо стрелка 7"/>
          <p:cNvSpPr/>
          <p:nvPr/>
        </p:nvSpPr>
        <p:spPr>
          <a:xfrm>
            <a:off x="8244408" y="2726922"/>
            <a:ext cx="648072" cy="1062118"/>
          </a:xfrm>
          <a:prstGeom prst="curved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115616" y="4149080"/>
            <a:ext cx="3708412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повышения прибыли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4499992" y="3573016"/>
            <a:ext cx="936104" cy="57606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Скругленный прямоугольник 11"/>
          <p:cNvSpPr/>
          <p:nvPr/>
        </p:nvSpPr>
        <p:spPr>
          <a:xfrm>
            <a:off x="1115616" y="5445224"/>
            <a:ext cx="3708412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производства</a:t>
            </a:r>
            <a:endParaRPr lang="ru-RU" dirty="0"/>
          </a:p>
        </p:txBody>
      </p:sp>
      <p:sp>
        <p:nvSpPr>
          <p:cNvPr id="13" name="Выгнутая влево стрелка 12"/>
          <p:cNvSpPr/>
          <p:nvPr/>
        </p:nvSpPr>
        <p:spPr>
          <a:xfrm>
            <a:off x="323528" y="4689140"/>
            <a:ext cx="792088" cy="111612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257497" y="4671138"/>
            <a:ext cx="3132348" cy="11161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 количества рабочих мест и рост заработной платы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257497" y="5949280"/>
            <a:ext cx="3274943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спроса на деньги и цен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Прямая со стрелкой 16"/>
          <p:cNvCxnSpPr>
            <a:stCxn id="12" idx="3"/>
          </p:cNvCxnSpPr>
          <p:nvPr/>
        </p:nvCxnSpPr>
        <p:spPr>
          <a:xfrm flipV="1">
            <a:off x="4824028" y="5247202"/>
            <a:ext cx="433469" cy="70207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Выгнутая вправо стрелка 17"/>
          <p:cNvSpPr/>
          <p:nvPr/>
        </p:nvSpPr>
        <p:spPr>
          <a:xfrm>
            <a:off x="8389845" y="5229200"/>
            <a:ext cx="646651" cy="936104"/>
          </a:xfrm>
          <a:prstGeom prst="curved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173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Инфляция затрат (издержек) 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Инфляция может развернуться как реакция на снижение совокупного предложения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52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Инфляция затрат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988840"/>
            <a:ext cx="252028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Рост цен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23928" y="1988840"/>
            <a:ext cx="252028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Рост заработной платы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3275856" y="2348880"/>
            <a:ext cx="64807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732240" y="1988840"/>
            <a:ext cx="2232248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Рост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производствен-ных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издержек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6516216" y="2456892"/>
            <a:ext cx="216024" cy="2520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796136" y="3717032"/>
            <a:ext cx="2880320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цен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6948264" y="3356992"/>
            <a:ext cx="57606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499992" y="5229200"/>
            <a:ext cx="302433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спроса на товары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7236296" y="4869160"/>
            <a:ext cx="432048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113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Сдержанная инфляция – разновидность 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открытой инфляции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Сдержанная инфляция приводит к саморегулированию</a:t>
            </a:r>
          </a:p>
          <a:p>
            <a:pPr marL="0" indent="0" algn="just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212976"/>
            <a:ext cx="2736304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Рост доходов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95936" y="3212976"/>
            <a:ext cx="2952328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цен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3491880" y="3591018"/>
            <a:ext cx="504056" cy="3240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339752" y="4725144"/>
            <a:ext cx="2736304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Сокращение предложения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4211960" y="4293096"/>
            <a:ext cx="504056" cy="43204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5472100" y="4725144"/>
            <a:ext cx="2988332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цен 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сырьё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5076056" y="5157192"/>
            <a:ext cx="396044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044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Инфляционная спираль «зарплата-цены»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2276872"/>
            <a:ext cx="2952328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зарплаты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2276872"/>
            <a:ext cx="3312368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цен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3779912" y="2708920"/>
            <a:ext cx="792088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289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Кривая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Филлипса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0" y="1988840"/>
            <a:ext cx="4405194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95936" y="2060848"/>
            <a:ext cx="475252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Кривая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Филлипса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отражает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обратную зависимость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 уровнем безработицы и темпами инфляции.  </a:t>
            </a:r>
          </a:p>
          <a:p>
            <a:pPr algn="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снижении безработицы темп инфляции возрастает.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1702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Инфляция </a:t>
            </a:r>
            <a:b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переводе с латинского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475656" y="2132856"/>
            <a:ext cx="6336704" cy="301065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«вздутие», </a:t>
            </a: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т.е. разбухание, </a:t>
            </a: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денежной массы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139952" y="1844824"/>
            <a:ext cx="792088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033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Подавленная инфляция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060848"/>
            <a:ext cx="7272808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Государство начинает борьбу с инфляцией, устанавливая тотальный контроль над ценами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Выгнутая вправо стрелка 4"/>
          <p:cNvSpPr/>
          <p:nvPr/>
        </p:nvSpPr>
        <p:spPr>
          <a:xfrm>
            <a:off x="7884368" y="1556792"/>
            <a:ext cx="792088" cy="864096"/>
          </a:xfrm>
          <a:prstGeom prst="curved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28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51720" y="260648"/>
            <a:ext cx="4968552" cy="115212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339752" y="476672"/>
            <a:ext cx="43924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инфляции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1988840"/>
            <a:ext cx="4320480" cy="129614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темпу </a:t>
            </a:r>
          </a:p>
          <a:p>
            <a:pPr algn="ctr"/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роста цен</a:t>
            </a:r>
            <a:endParaRPr lang="ru-RU" sz="4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4470829" y="1412776"/>
            <a:ext cx="484632" cy="576064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3861048"/>
            <a:ext cx="2664296" cy="136815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Ползучая </a:t>
            </a:r>
            <a:endParaRPr lang="ru-RU" sz="4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84168" y="3861048"/>
            <a:ext cx="2808312" cy="136815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Гипер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инфляция 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68148" y="5641776"/>
            <a:ext cx="3232043" cy="1196751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Галопирующая 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1907704" y="3284984"/>
            <a:ext cx="1584176" cy="576064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6300191" y="3284984"/>
            <a:ext cx="936105" cy="576064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283968" y="3284984"/>
            <a:ext cx="0" cy="2356792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3525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" y="1484784"/>
            <a:ext cx="9144000" cy="5517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0"/>
            <a:ext cx="8784976" cy="148478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Инфляция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обесценивание денег </a:t>
            </a:r>
          </a:p>
          <a:p>
            <a:pPr lvl="0" algn="ctr"/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экономике, когда в обращении их становится больше, чем необходимо </a:t>
            </a:r>
          </a:p>
        </p:txBody>
      </p:sp>
    </p:spTree>
    <p:extLst>
      <p:ext uri="{BB962C8B-B14F-4D97-AF65-F5344CB8AC3E}">
        <p14:creationId xmlns:p14="http://schemas.microsoft.com/office/powerpoint/2010/main" val="4001509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инфляции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1.Нарушение равновесия между денежной массой и суммой цен товаров.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284984"/>
            <a:ext cx="4032448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9414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2.Гонка вооружений, милитаризация экономики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988840"/>
            <a:ext cx="3810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4797152"/>
            <a:ext cx="84249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Государство отвлекает на гонку вооружений материальные и трудовые ресурсы. В итоге в экономике наблюдается перекос – оружия много, а товаров массового спроса – мало. Производители вооружения оказывают давление на рынок потребительских товаров, что вызывает рост цен и инфляцию.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2406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3.Монополизм </a:t>
            </a:r>
            <a:b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государства и предприятий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559" y="2060848"/>
            <a:ext cx="4375697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4653136"/>
            <a:ext cx="79928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Монополизм государства способствовал образованию дефицита на многие товары и услуги.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привело к возникновению «чёрного рынка», на котором цены  превышали государственные, что вело к снижению реальных доходов и сокращению потребления.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989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4.Неправильный подход к системе налогообложения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Предприятие облагается высокими налогами, поэтому оно сокращает объём производства, тем самым создаётся товарный дефицит.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221088"/>
            <a:ext cx="383857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580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5.Нерациональное инвестирование </a:t>
            </a:r>
            <a:b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основной капитал</a:t>
            </a:r>
            <a:endParaRPr 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Государство развернуло большую работу по созданию новых промышленных единиц производства, но денег не хватило, образовалось незавершённое производство.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019748"/>
            <a:ext cx="3810000" cy="2526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9982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6.Процесс перестройки экономики государством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Государство делает «ценовую накидку» для компенсации возможных убытков.</a:t>
            </a: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результате происходит повышение цен на все товары и услуги.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081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493</TotalTime>
  <Words>382</Words>
  <Application>Microsoft Office PowerPoint</Application>
  <PresentationFormat>Экран (4:3)</PresentationFormat>
  <Paragraphs>70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Calibri</vt:lpstr>
      <vt:lpstr>Constantia</vt:lpstr>
      <vt:lpstr>Times New Roman</vt:lpstr>
      <vt:lpstr>Wingdings 2</vt:lpstr>
      <vt:lpstr>Поток</vt:lpstr>
      <vt:lpstr>Тема 3.4. Макроэкономические проблемы. Регуляторы национального хозяйства  Занятие № 38 Инфляция, государственная система антиинфляционных мер    </vt:lpstr>
      <vt:lpstr>Инфляция  в переводе с латинского</vt:lpstr>
      <vt:lpstr>Презентация PowerPoint</vt:lpstr>
      <vt:lpstr>Причины инфляции</vt:lpstr>
      <vt:lpstr>2.Гонка вооружений, милитаризация экономики</vt:lpstr>
      <vt:lpstr>3.Монополизм  государства и предприятий</vt:lpstr>
      <vt:lpstr>4.Неправильный подход к системе налогообложения</vt:lpstr>
      <vt:lpstr>5.Нерациональное инвестирование  в основной капитал</vt:lpstr>
      <vt:lpstr>6.Процесс перестройки экономики государством</vt:lpstr>
      <vt:lpstr>7.Внешнеэкономическая деятельность государства</vt:lpstr>
      <vt:lpstr>Презентация PowerPoint</vt:lpstr>
      <vt:lpstr>Открытая инфляция</vt:lpstr>
      <vt:lpstr>Инфляция спроса</vt:lpstr>
      <vt:lpstr>Государство –  источник нарушения равновесия</vt:lpstr>
      <vt:lpstr>Инфляция затрат (издержек) </vt:lpstr>
      <vt:lpstr>Инфляция затрат</vt:lpstr>
      <vt:lpstr>Сдержанная инфляция – разновидность  открытой инфляции</vt:lpstr>
      <vt:lpstr>Инфляционная спираль «зарплата-цены»</vt:lpstr>
      <vt:lpstr>Кривая Филлипса</vt:lpstr>
      <vt:lpstr>Подавленная инфляция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4.4.  Макроэкономическая нестабильность: экономические циклы, безработица, инфляция </dc:title>
  <dc:creator>lenovo</dc:creator>
  <cp:lastModifiedBy>User</cp:lastModifiedBy>
  <cp:revision>85</cp:revision>
  <dcterms:created xsi:type="dcterms:W3CDTF">2017-11-19T10:35:04Z</dcterms:created>
  <dcterms:modified xsi:type="dcterms:W3CDTF">2023-02-09T14:05:57Z</dcterms:modified>
</cp:coreProperties>
</file>