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7" r:id="rId9"/>
    <p:sldId id="265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12" Type="http://schemas.openxmlformats.org/officeDocument/2006/relationships/image" Target="../media/image18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116632"/>
            <a:ext cx="5105400" cy="3284936"/>
          </a:xfrm>
        </p:spPr>
        <p:txBody>
          <a:bodyPr/>
          <a:lstStyle/>
          <a:p>
            <a:pPr algn="ctr"/>
            <a:r>
              <a:rPr lang="ru-RU" sz="2800" dirty="0" smtClean="0"/>
              <a:t>Использование информационных технологий на индивидуальных занятиях обучающихся с нарушениями слуха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4077072"/>
            <a:ext cx="5114778" cy="115212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Учитель индивидуальных занятий по РСВ и ФП  школы – интерната для детей с нарушениями слуха</a:t>
            </a:r>
          </a:p>
          <a:p>
            <a:r>
              <a:rPr lang="ru-RU" dirty="0" err="1" smtClean="0"/>
              <a:t>Шипицина</a:t>
            </a:r>
            <a:r>
              <a:rPr lang="ru-RU" dirty="0" smtClean="0"/>
              <a:t> Елена Сергеевна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Цели использования информационно-коммуникационных технологий в работе со слабослышащими и глухими школьниками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Повысить мотивацию обучения;</a:t>
            </a:r>
          </a:p>
          <a:p>
            <a:r>
              <a:rPr lang="ru-RU" sz="3600" dirty="0" smtClean="0"/>
              <a:t>Повысить эффективность процесса обучения;</a:t>
            </a:r>
          </a:p>
          <a:p>
            <a:r>
              <a:rPr lang="ru-RU" sz="3600" dirty="0" smtClean="0"/>
              <a:t>Способность активизации познавательной сферы обучающихся</a:t>
            </a:r>
            <a:endParaRPr lang="ru-RU" sz="3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>Применение ИКТ на индивидуальных занятиях позволяет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Учитывать индивидуальные особенности и возможности каждого ребенка;</a:t>
            </a:r>
          </a:p>
          <a:p>
            <a:r>
              <a:rPr lang="ru-RU" dirty="0" smtClean="0"/>
              <a:t>Усиливает положительную мотивацию обучения;</a:t>
            </a:r>
          </a:p>
          <a:p>
            <a:r>
              <a:rPr lang="ru-RU" dirty="0" smtClean="0"/>
              <a:t>Активизирует познавательную деятельность обучающихся, непроизвольное внимание, память, мышление;</a:t>
            </a:r>
          </a:p>
          <a:p>
            <a:r>
              <a:rPr lang="ru-RU" dirty="0" smtClean="0"/>
              <a:t>Расширяет возможности работы с наглядным материалом, что способствует достижению поставленных целей и решению задач на индивидуальных занятиях;</a:t>
            </a:r>
          </a:p>
          <a:p>
            <a:r>
              <a:rPr lang="ru-RU" dirty="0" smtClean="0"/>
              <a:t>Оптимизирует работу сурдопедагога.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/>
              <a:t>  СПАСИБО</a:t>
            </a:r>
          </a:p>
          <a:p>
            <a:pPr>
              <a:buNone/>
            </a:pPr>
            <a:r>
              <a:rPr lang="ru-RU" sz="7200" b="1" dirty="0" smtClean="0"/>
              <a:t> </a:t>
            </a:r>
            <a:r>
              <a:rPr lang="ru-RU" sz="7200" b="1" smtClean="0"/>
              <a:t>ЗА ВНИМАНИЕ!</a:t>
            </a:r>
            <a:endParaRPr lang="ru-RU" sz="72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Использование ИКТ на индивидуальных занятиях по РСВ и ФП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Позволяет значительно стимулировать познавательный интерес учащихся;</a:t>
            </a:r>
          </a:p>
          <a:p>
            <a:r>
              <a:rPr lang="ru-RU" sz="3200" dirty="0" smtClean="0"/>
              <a:t>Обеспечивать мотивацию учащихся к занятиям и к использованию устной речи;</a:t>
            </a:r>
          </a:p>
          <a:p>
            <a:r>
              <a:rPr lang="ru-RU" sz="3200" dirty="0" smtClean="0"/>
              <a:t>Поддерживать работоспособность и продуктивность деятельности на протяжении всего занятия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err="1" smtClean="0"/>
              <a:t>Мультимедийная</a:t>
            </a:r>
            <a:r>
              <a:rPr lang="ru-RU" sz="2400" dirty="0" smtClean="0"/>
              <a:t> презентация позволяет сочетать в себе элементы разных видов компьютерных программ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Демонстрационные</a:t>
            </a:r>
          </a:p>
          <a:p>
            <a:r>
              <a:rPr lang="ru-RU" sz="4000" dirty="0" smtClean="0"/>
              <a:t>Контролирующие</a:t>
            </a:r>
          </a:p>
          <a:p>
            <a:r>
              <a:rPr lang="ru-RU" sz="4000" dirty="0" smtClean="0"/>
              <a:t>Моделирующие</a:t>
            </a:r>
          </a:p>
          <a:p>
            <a:r>
              <a:rPr lang="ru-RU" sz="4000" dirty="0" smtClean="0"/>
              <a:t>Справочные</a:t>
            </a:r>
          </a:p>
          <a:p>
            <a:r>
              <a:rPr lang="ru-RU" sz="4000" dirty="0" smtClean="0"/>
              <a:t>Программы - тренажеры</a:t>
            </a:r>
            <a:endParaRPr lang="ru-RU" sz="4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Учебный материал можно представить в виде разнообразных носителей информации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Тексты</a:t>
            </a:r>
          </a:p>
          <a:p>
            <a:r>
              <a:rPr lang="ru-RU" sz="3200" dirty="0" smtClean="0"/>
              <a:t>Иллюстрации</a:t>
            </a:r>
          </a:p>
          <a:p>
            <a:r>
              <a:rPr lang="ru-RU" sz="3200" dirty="0" smtClean="0"/>
              <a:t>Карты</a:t>
            </a:r>
          </a:p>
          <a:p>
            <a:r>
              <a:rPr lang="ru-RU" sz="3200" dirty="0" smtClean="0"/>
              <a:t>Видеофрагменты</a:t>
            </a:r>
          </a:p>
          <a:p>
            <a:r>
              <a:rPr lang="ru-RU" sz="3200" dirty="0" smtClean="0"/>
              <a:t>Дикторский текст</a:t>
            </a:r>
          </a:p>
          <a:p>
            <a:r>
              <a:rPr lang="ru-RU" sz="3200" dirty="0" smtClean="0"/>
              <a:t>Музыкальное сопровождение</a:t>
            </a:r>
          </a:p>
          <a:p>
            <a:r>
              <a:rPr lang="ru-RU" sz="3200" dirty="0" smtClean="0"/>
              <a:t>Компьютерная анимация и другие</a:t>
            </a:r>
            <a:endParaRPr lang="ru-RU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 Применение наглядности на индивидуальных занятиях по РСВ и ФПСР помогает учащимся с нарушениями слуха научится эффективно усваивать информацию посредством её визуального представления и переносить эти навыки в другие виды деятельности. Наглядность выступает как источник информации об объекте познания, как средство усвоения информации об окружающем мире.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Упражнения на развитие зрительного восприятия, внимания</a:t>
            </a:r>
            <a:br>
              <a:rPr lang="ru-RU" sz="2400" dirty="0" smtClean="0"/>
            </a:br>
            <a:r>
              <a:rPr lang="ru-RU" sz="2400" dirty="0" smtClean="0"/>
              <a:t>«Кто спрятался на картинке?»</a:t>
            </a:r>
            <a:endParaRPr lang="ru-RU" sz="2400" dirty="0"/>
          </a:p>
        </p:txBody>
      </p:sp>
      <p:pic>
        <p:nvPicPr>
          <p:cNvPr id="5" name="Содержимое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490" t="4851" r="3490" b="4851"/>
          <a:stretch/>
        </p:blipFill>
        <p:spPr>
          <a:xfrm>
            <a:off x="251174" y="2511344"/>
            <a:ext cx="3960786" cy="3041308"/>
          </a:xfrm>
          <a:prstGeom prst="rect">
            <a:avLst/>
          </a:prstGeom>
        </p:spPr>
      </p:pic>
      <p:pic>
        <p:nvPicPr>
          <p:cNvPr id="6" name="Содержимое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283968" y="1964462"/>
            <a:ext cx="3415407" cy="368347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 err="1" smtClean="0"/>
              <a:t>Мультимедийные</a:t>
            </a:r>
            <a:r>
              <a:rPr lang="ru-RU" sz="1800" dirty="0" smtClean="0"/>
              <a:t> презентации к занятиям для автоматизации и дифференциации звуков, работы над </a:t>
            </a:r>
            <a:r>
              <a:rPr lang="ru-RU" sz="1800" dirty="0" err="1" smtClean="0"/>
              <a:t>ритмико</a:t>
            </a:r>
            <a:r>
              <a:rPr lang="ru-RU" sz="1800" dirty="0" smtClean="0"/>
              <a:t>- интонационной структурой речи</a:t>
            </a:r>
            <a:br>
              <a:rPr lang="ru-RU" sz="1800" dirty="0" smtClean="0"/>
            </a:br>
            <a:r>
              <a:rPr lang="ru-RU" sz="1800" dirty="0" smtClean="0">
                <a:solidFill>
                  <a:srgbClr val="FF0000"/>
                </a:solidFill>
              </a:rPr>
              <a:t>Скажи звуки </a:t>
            </a:r>
            <a:r>
              <a:rPr lang="ru-RU" sz="1800" dirty="0" err="1" smtClean="0">
                <a:solidFill>
                  <a:srgbClr val="FF0000"/>
                </a:solidFill>
              </a:rPr>
              <a:t>ц-с</a:t>
            </a:r>
            <a:r>
              <a:rPr lang="ru-RU" sz="1800" dirty="0" smtClean="0">
                <a:solidFill>
                  <a:srgbClr val="FF0000"/>
                </a:solidFill>
              </a:rPr>
              <a:t> с помощью </a:t>
            </a:r>
            <a:r>
              <a:rPr lang="ru-RU" sz="1800" dirty="0" err="1" smtClean="0">
                <a:solidFill>
                  <a:srgbClr val="FF0000"/>
                </a:solidFill>
              </a:rPr>
              <a:t>фоноритмики</a:t>
            </a:r>
            <a:endParaRPr lang="ru-RU" sz="1800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сканирование0017.jp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lum bright="-30000" contrast="40000"/>
          </a:blip>
          <a:stretch>
            <a:fillRect/>
          </a:stretch>
        </p:blipFill>
        <p:spPr>
          <a:xfrm>
            <a:off x="504988" y="1691067"/>
            <a:ext cx="2410828" cy="37669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Содержимое 6" descr="сканирование0034.jpg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lum bright="-30000" contrast="40000"/>
          </a:blip>
          <a:srcRect l="77855" t="6424" b="9537"/>
          <a:stretch>
            <a:fillRect/>
          </a:stretch>
        </p:blipFill>
        <p:spPr>
          <a:xfrm>
            <a:off x="4355977" y="1566954"/>
            <a:ext cx="2398139" cy="38782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r>
              <a:rPr lang="ru-RU" sz="5400" b="1" dirty="0" err="1" smtClean="0"/>
              <a:t>Э</a:t>
            </a:r>
            <a:r>
              <a:rPr lang="ru-RU" sz="5400" b="1" dirty="0" err="1" smtClean="0">
                <a:latin typeface="Times New Roman"/>
                <a:cs typeface="Times New Roman"/>
              </a:rPr>
              <a:t></a:t>
            </a:r>
            <a:r>
              <a:rPr lang="ru-RU" sz="5400" b="1" dirty="0" err="1" smtClean="0"/>
              <a:t>то</a:t>
            </a:r>
            <a:r>
              <a:rPr lang="ru-RU" sz="5400" b="1" dirty="0" smtClean="0"/>
              <a:t> </a:t>
            </a:r>
            <a:r>
              <a:rPr lang="ru-RU" sz="5400" b="1" dirty="0" err="1" smtClean="0"/>
              <a:t>про</a:t>
            </a:r>
            <a:r>
              <a:rPr lang="ru-RU" sz="5400" b="1" dirty="0" err="1" smtClean="0">
                <a:latin typeface="Times New Roman"/>
                <a:cs typeface="Times New Roman"/>
              </a:rPr>
              <a:t></a:t>
            </a:r>
            <a:r>
              <a:rPr lang="ru-RU" sz="5400" b="1" dirty="0" err="1" smtClean="0"/>
              <a:t>фили</a:t>
            </a:r>
            <a:r>
              <a:rPr lang="ru-RU" sz="5400" b="1" dirty="0" smtClean="0"/>
              <a:t> </a:t>
            </a:r>
            <a:r>
              <a:rPr lang="ru-RU" sz="5400" b="1" dirty="0" err="1" smtClean="0"/>
              <a:t>зву</a:t>
            </a:r>
            <a:r>
              <a:rPr lang="ru-RU" sz="5400" b="1" dirty="0" err="1" smtClean="0">
                <a:latin typeface="Times New Roman"/>
                <a:cs typeface="Times New Roman"/>
              </a:rPr>
              <a:t></a:t>
            </a:r>
            <a:r>
              <a:rPr lang="ru-RU" sz="5400" b="1" dirty="0" err="1" smtClean="0"/>
              <a:t>ков</a:t>
            </a:r>
            <a:r>
              <a:rPr lang="ru-RU" sz="5400" b="1" dirty="0" smtClean="0"/>
              <a:t> </a:t>
            </a:r>
            <a:r>
              <a:rPr lang="ru-RU" sz="5400" b="1" dirty="0" smtClean="0">
                <a:solidFill>
                  <a:srgbClr val="C00000"/>
                </a:solidFill>
              </a:rPr>
              <a:t>Ц – С.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9001156" cy="571501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2800" b="1" dirty="0" err="1" smtClean="0"/>
              <a:t>Э</a:t>
            </a:r>
            <a:r>
              <a:rPr lang="ru-RU" sz="2800" b="1" dirty="0" err="1" smtClean="0">
                <a:latin typeface="Times New Roman"/>
                <a:cs typeface="Times New Roman"/>
              </a:rPr>
              <a:t></a:t>
            </a:r>
            <a:r>
              <a:rPr lang="ru-RU" sz="2800" b="1" dirty="0" err="1" smtClean="0"/>
              <a:t>то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про</a:t>
            </a:r>
            <a:r>
              <a:rPr lang="ru-RU" sz="2800" b="1" dirty="0" err="1" smtClean="0">
                <a:latin typeface="Times New Roman"/>
                <a:cs typeface="Times New Roman"/>
              </a:rPr>
              <a:t></a:t>
            </a:r>
            <a:r>
              <a:rPr lang="ru-RU" sz="2800" b="1" dirty="0" err="1" smtClean="0"/>
              <a:t>филь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зву</a:t>
            </a:r>
            <a:r>
              <a:rPr lang="ru-RU" sz="2800" b="1" dirty="0" err="1" smtClean="0">
                <a:latin typeface="Times New Roman"/>
                <a:cs typeface="Times New Roman"/>
              </a:rPr>
              <a:t></a:t>
            </a:r>
            <a:r>
              <a:rPr lang="ru-RU" sz="2800" b="1" dirty="0" err="1" smtClean="0"/>
              <a:t>ка</a:t>
            </a:r>
            <a:r>
              <a:rPr lang="ru-RU" sz="2800" b="1" dirty="0" smtClean="0"/>
              <a:t> Ц.                               </a:t>
            </a:r>
            <a:r>
              <a:rPr lang="ru-RU" sz="2800" b="1" dirty="0" err="1" smtClean="0"/>
              <a:t>Э</a:t>
            </a:r>
            <a:r>
              <a:rPr lang="ru-RU" sz="2800" b="1" dirty="0" err="1" smtClean="0">
                <a:latin typeface="Times New Roman"/>
                <a:cs typeface="Times New Roman"/>
              </a:rPr>
              <a:t></a:t>
            </a:r>
            <a:r>
              <a:rPr lang="ru-RU" sz="2800" b="1" dirty="0" err="1" smtClean="0"/>
              <a:t>то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про</a:t>
            </a:r>
            <a:r>
              <a:rPr lang="ru-RU" sz="2800" b="1" dirty="0" err="1" smtClean="0">
                <a:latin typeface="Times New Roman"/>
                <a:cs typeface="Times New Roman"/>
              </a:rPr>
              <a:t></a:t>
            </a:r>
            <a:r>
              <a:rPr lang="ru-RU" sz="2800" b="1" dirty="0" err="1" smtClean="0"/>
              <a:t>филь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зву</a:t>
            </a:r>
            <a:r>
              <a:rPr lang="ru-RU" sz="2800" b="1" dirty="0" err="1" smtClean="0">
                <a:latin typeface="Times New Roman"/>
                <a:cs typeface="Times New Roman"/>
              </a:rPr>
              <a:t></a:t>
            </a:r>
            <a:r>
              <a:rPr lang="ru-RU" sz="2800" b="1" dirty="0" err="1" smtClean="0"/>
              <a:t>ка</a:t>
            </a:r>
            <a:r>
              <a:rPr lang="ru-RU" sz="2800" b="1" dirty="0" smtClean="0"/>
              <a:t> С.</a:t>
            </a:r>
          </a:p>
          <a:p>
            <a:pPr>
              <a:buNone/>
            </a:pPr>
            <a:r>
              <a:rPr lang="ru-RU" sz="2800" b="1" dirty="0" smtClean="0"/>
              <a:t>При </a:t>
            </a:r>
            <a:r>
              <a:rPr lang="ru-RU" sz="2800" b="1" dirty="0" err="1" smtClean="0"/>
              <a:t>зву́ке</a:t>
            </a:r>
            <a:r>
              <a:rPr lang="ru-RU" sz="2800" b="1" dirty="0" smtClean="0"/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Ц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го́ло</a:t>
            </a:r>
            <a:r>
              <a:rPr lang="ru-RU" sz="28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2800" b="1" dirty="0" err="1" smtClean="0"/>
              <a:t>са</a:t>
            </a:r>
            <a:r>
              <a:rPr lang="ru-RU" sz="2800" b="1" dirty="0" smtClean="0"/>
              <a:t> нет.                          При </a:t>
            </a:r>
            <a:r>
              <a:rPr lang="ru-RU" sz="2800" b="1" dirty="0" err="1" smtClean="0"/>
              <a:t>зву</a:t>
            </a:r>
            <a:r>
              <a:rPr lang="ru-RU" sz="2800" b="1" dirty="0" err="1" smtClean="0">
                <a:latin typeface="Times New Roman"/>
                <a:cs typeface="Times New Roman"/>
              </a:rPr>
              <a:t></a:t>
            </a:r>
            <a:r>
              <a:rPr lang="ru-RU" sz="2800" b="1" dirty="0" err="1" smtClean="0"/>
              <a:t>ке</a:t>
            </a:r>
            <a:r>
              <a:rPr lang="ru-RU" sz="2800" b="1" dirty="0" smtClean="0"/>
              <a:t> С </a:t>
            </a:r>
            <a:r>
              <a:rPr lang="ru-RU" sz="2800" b="1" dirty="0" err="1" smtClean="0"/>
              <a:t>го</a:t>
            </a:r>
            <a:r>
              <a:rPr lang="ru-RU" sz="2800" b="1" dirty="0" err="1" smtClean="0">
                <a:latin typeface="Times New Roman"/>
                <a:cs typeface="Times New Roman"/>
              </a:rPr>
              <a:t></a:t>
            </a:r>
            <a:r>
              <a:rPr lang="ru-RU" sz="2800" b="1" dirty="0" err="1" smtClean="0"/>
              <a:t>лоса</a:t>
            </a:r>
            <a:r>
              <a:rPr lang="ru-RU" sz="2800" b="1" dirty="0" smtClean="0"/>
              <a:t> нет.                                               </a:t>
            </a:r>
          </a:p>
          <a:p>
            <a:pPr>
              <a:buNone/>
            </a:pPr>
            <a:r>
              <a:rPr lang="ru-RU" sz="2800" b="1" dirty="0" err="1" smtClean="0"/>
              <a:t>Ко́нчик</a:t>
            </a:r>
            <a:r>
              <a:rPr lang="ru-RU" sz="2800" b="1" dirty="0" smtClean="0"/>
              <a:t> языка́ у </a:t>
            </a:r>
            <a:r>
              <a:rPr lang="ru-RU" sz="2800" b="1" dirty="0" err="1" smtClean="0"/>
              <a:t>ни́жних</a:t>
            </a:r>
            <a:r>
              <a:rPr lang="ru-RU" sz="2800" b="1" dirty="0" smtClean="0"/>
              <a:t>                         </a:t>
            </a:r>
            <a:r>
              <a:rPr lang="ru-RU" sz="2800" b="1" dirty="0" err="1" smtClean="0"/>
              <a:t>Ко</a:t>
            </a:r>
            <a:r>
              <a:rPr lang="ru-RU" sz="2800" b="1" dirty="0" err="1" smtClean="0">
                <a:latin typeface="Times New Roman"/>
                <a:cs typeface="Times New Roman"/>
              </a:rPr>
              <a:t></a:t>
            </a:r>
            <a:r>
              <a:rPr lang="ru-RU" sz="2800" b="1" dirty="0" err="1" smtClean="0"/>
              <a:t>нчик</a:t>
            </a:r>
            <a:r>
              <a:rPr lang="ru-RU" sz="2800" b="1" dirty="0" smtClean="0"/>
              <a:t> языка</a:t>
            </a:r>
            <a:r>
              <a:rPr lang="ru-RU" sz="2800" b="1" dirty="0" smtClean="0">
                <a:latin typeface="Times New Roman"/>
                <a:cs typeface="Times New Roman"/>
              </a:rPr>
              <a:t></a:t>
            </a:r>
            <a:r>
              <a:rPr lang="ru-RU" sz="2800" b="1" dirty="0" smtClean="0"/>
              <a:t> у </a:t>
            </a:r>
            <a:r>
              <a:rPr lang="ru-RU" sz="2800" b="1" dirty="0" err="1" smtClean="0"/>
              <a:t>ни</a:t>
            </a:r>
            <a:r>
              <a:rPr lang="ru-RU" sz="2800" b="1" dirty="0" err="1" smtClean="0">
                <a:latin typeface="Times New Roman"/>
                <a:cs typeface="Times New Roman"/>
              </a:rPr>
              <a:t></a:t>
            </a:r>
            <a:r>
              <a:rPr lang="ru-RU" sz="2800" b="1" dirty="0" err="1" smtClean="0"/>
              <a:t>жних</a:t>
            </a:r>
            <a:endParaRPr lang="ru-RU" sz="2800" b="1" dirty="0" smtClean="0"/>
          </a:p>
          <a:p>
            <a:pPr>
              <a:buNone/>
            </a:pPr>
            <a:r>
              <a:rPr lang="ru-RU" sz="2800" b="1" dirty="0" err="1" smtClean="0"/>
              <a:t>зубо́в</a:t>
            </a:r>
            <a:r>
              <a:rPr lang="ru-RU" sz="2800" b="1" dirty="0" smtClean="0"/>
              <a:t>, а </a:t>
            </a:r>
            <a:r>
              <a:rPr lang="ru-RU" sz="2800" b="1" dirty="0" err="1" smtClean="0"/>
              <a:t>спи́нка</a:t>
            </a:r>
            <a:r>
              <a:rPr lang="ru-RU" sz="2800" b="1" dirty="0" smtClean="0"/>
              <a:t> языка́ </a:t>
            </a:r>
            <a:r>
              <a:rPr lang="ru-RU" sz="2800" b="1" dirty="0" err="1" smtClean="0"/>
              <a:t>рабо́тает</a:t>
            </a:r>
            <a:r>
              <a:rPr lang="ru-RU" sz="2800" b="1" dirty="0" smtClean="0"/>
              <a:t>.          </a:t>
            </a:r>
            <a:r>
              <a:rPr lang="ru-RU" sz="2800" b="1" dirty="0" err="1" smtClean="0"/>
              <a:t>зубо</a:t>
            </a:r>
            <a:r>
              <a:rPr lang="ru-RU" sz="2800" b="1" dirty="0" err="1" smtClean="0">
                <a:latin typeface="Times New Roman"/>
                <a:cs typeface="Times New Roman"/>
              </a:rPr>
              <a:t></a:t>
            </a:r>
            <a:r>
              <a:rPr lang="ru-RU" sz="2800" b="1" dirty="0" err="1" smtClean="0"/>
              <a:t>в</a:t>
            </a:r>
            <a:r>
              <a:rPr lang="ru-RU" sz="2800" b="1" dirty="0" smtClean="0"/>
              <a:t>. </a:t>
            </a:r>
          </a:p>
          <a:p>
            <a:pPr>
              <a:buNone/>
            </a:pPr>
            <a:r>
              <a:rPr lang="ru-RU" sz="2800" b="1" dirty="0" err="1" smtClean="0"/>
              <a:t>Во</a:t>
            </a:r>
            <a:r>
              <a:rPr lang="ru-RU" sz="2800" b="1" dirty="0" err="1" smtClean="0">
                <a:latin typeface="Times New Roman"/>
                <a:cs typeface="Times New Roman"/>
              </a:rPr>
              <a:t></a:t>
            </a:r>
            <a:r>
              <a:rPr lang="ru-RU" sz="2800" b="1" dirty="0" err="1" smtClean="0"/>
              <a:t>здух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холо</a:t>
            </a:r>
            <a:r>
              <a:rPr lang="ru-RU" sz="2800" b="1" dirty="0" err="1" smtClean="0">
                <a:latin typeface="Times New Roman"/>
                <a:cs typeface="Times New Roman"/>
              </a:rPr>
              <a:t></a:t>
            </a:r>
            <a:r>
              <a:rPr lang="ru-RU" sz="2800" b="1" dirty="0" err="1" smtClean="0"/>
              <a:t>дный</a:t>
            </a:r>
            <a:r>
              <a:rPr lang="ru-RU" sz="2800" b="1" dirty="0" smtClean="0"/>
              <a:t>.                                    </a:t>
            </a:r>
            <a:r>
              <a:rPr lang="ru-RU" sz="2800" b="1" dirty="0" err="1" smtClean="0"/>
              <a:t>Во</a:t>
            </a:r>
            <a:r>
              <a:rPr lang="ru-RU" sz="2800" b="1" dirty="0" err="1" smtClean="0">
                <a:latin typeface="Times New Roman"/>
                <a:cs typeface="Times New Roman"/>
              </a:rPr>
              <a:t></a:t>
            </a:r>
            <a:r>
              <a:rPr lang="ru-RU" sz="2800" b="1" dirty="0" err="1" smtClean="0"/>
              <a:t>здух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холо</a:t>
            </a:r>
            <a:r>
              <a:rPr lang="ru-RU" sz="2800" b="1" dirty="0" err="1" smtClean="0">
                <a:latin typeface="Times New Roman"/>
                <a:cs typeface="Times New Roman"/>
              </a:rPr>
              <a:t></a:t>
            </a:r>
            <a:r>
              <a:rPr lang="ru-RU" sz="2800" b="1" dirty="0" err="1" smtClean="0"/>
              <a:t>дный</a:t>
            </a:r>
            <a:r>
              <a:rPr lang="ru-RU" sz="2800" b="1" dirty="0" smtClean="0"/>
              <a:t>.</a:t>
            </a:r>
          </a:p>
        </p:txBody>
      </p:sp>
      <p:pic>
        <p:nvPicPr>
          <p:cNvPr id="4" name="Рисунок 3" descr="сканирование0016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b="18782"/>
          <a:stretch>
            <a:fillRect/>
          </a:stretch>
        </p:blipFill>
        <p:spPr>
          <a:xfrm>
            <a:off x="351342" y="1142984"/>
            <a:ext cx="3152394" cy="3286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сканирование0005.jp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5473" t="6857" r="6966" b="15435"/>
          <a:stretch>
            <a:fillRect/>
          </a:stretch>
        </p:blipFill>
        <p:spPr>
          <a:xfrm>
            <a:off x="5349414" y="1142984"/>
            <a:ext cx="3092845" cy="3286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Послушай, повтори.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5857916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АС – АЦ     КВАС – МАТРА</a:t>
            </a:r>
            <a:r>
              <a:rPr lang="ru-RU" b="1" dirty="0" smtClean="0">
                <a:latin typeface="Times New Roman"/>
                <a:cs typeface="Times New Roman"/>
              </a:rPr>
              <a:t></a:t>
            </a:r>
            <a:r>
              <a:rPr lang="ru-RU" b="1" dirty="0" smtClean="0"/>
              <a:t>Ц </a:t>
            </a:r>
          </a:p>
          <a:p>
            <a:pPr>
              <a:buNone/>
            </a:pPr>
            <a:r>
              <a:rPr lang="ru-RU" b="1" dirty="0" smtClean="0"/>
              <a:t>ЕС – ЕЦ      ВЕС – ПЕВЕ</a:t>
            </a:r>
            <a:r>
              <a:rPr lang="ru-RU" b="1" dirty="0" smtClean="0">
                <a:latin typeface="Times New Roman"/>
                <a:cs typeface="Times New Roman"/>
              </a:rPr>
              <a:t></a:t>
            </a:r>
            <a:r>
              <a:rPr lang="ru-RU" b="1" dirty="0" smtClean="0"/>
              <a:t>Ц </a:t>
            </a:r>
          </a:p>
          <a:p>
            <a:pPr>
              <a:buNone/>
            </a:pPr>
            <a:r>
              <a:rPr lang="ru-RU" b="1" dirty="0" smtClean="0"/>
              <a:t>ЯС – ЯЦ     ПО</a:t>
            </a:r>
            <a:r>
              <a:rPr lang="ru-RU" b="1" dirty="0" smtClean="0">
                <a:latin typeface="Times New Roman"/>
                <a:cs typeface="Times New Roman"/>
              </a:rPr>
              <a:t></a:t>
            </a:r>
            <a:r>
              <a:rPr lang="ru-RU" b="1" dirty="0" smtClean="0"/>
              <a:t>ЯС – ЗАЯЦ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                                    АСА – АЦА     КУ</a:t>
            </a:r>
            <a:r>
              <a:rPr lang="ru-RU" b="1" dirty="0" smtClean="0">
                <a:latin typeface="Times New Roman"/>
                <a:cs typeface="Times New Roman"/>
              </a:rPr>
              <a:t></a:t>
            </a:r>
            <a:r>
              <a:rPr lang="ru-RU" b="1" dirty="0" smtClean="0"/>
              <a:t>РИЦА – ЛИСА</a:t>
            </a:r>
            <a:r>
              <a:rPr lang="ru-RU" b="1" dirty="0" smtClean="0">
                <a:latin typeface="Times New Roman"/>
                <a:cs typeface="Times New Roman"/>
              </a:rPr>
              <a:t></a:t>
            </a:r>
            <a:r>
              <a:rPr lang="ru-RU" b="1" dirty="0" smtClean="0"/>
              <a:t> </a:t>
            </a:r>
          </a:p>
          <a:p>
            <a:pPr>
              <a:buNone/>
            </a:pPr>
            <a:r>
              <a:rPr lang="ru-RU" b="1" dirty="0" smtClean="0"/>
              <a:t>                                    АСО – АЦО    ПЕСО</a:t>
            </a:r>
            <a:r>
              <a:rPr lang="ru-RU" b="1" dirty="0" smtClean="0">
                <a:latin typeface="Times New Roman"/>
                <a:cs typeface="Times New Roman"/>
              </a:rPr>
              <a:t></a:t>
            </a:r>
            <a:r>
              <a:rPr lang="ru-RU" b="1" dirty="0" smtClean="0"/>
              <a:t>К – ЛИЦО</a:t>
            </a:r>
            <a:r>
              <a:rPr lang="ru-RU" b="1" dirty="0" smtClean="0">
                <a:latin typeface="Times New Roman"/>
                <a:cs typeface="Times New Roman"/>
              </a:rPr>
              <a:t></a:t>
            </a:r>
            <a:r>
              <a:rPr lang="ru-RU" b="1" dirty="0" smtClean="0"/>
              <a:t>  </a:t>
            </a:r>
          </a:p>
          <a:p>
            <a:pPr>
              <a:buNone/>
            </a:pPr>
            <a:r>
              <a:rPr lang="ru-RU" b="1" dirty="0" smtClean="0"/>
              <a:t>                                    АСЫ – АЦЫ   УСЫ</a:t>
            </a:r>
            <a:r>
              <a:rPr lang="ru-RU" b="1" dirty="0" smtClean="0">
                <a:latin typeface="Times New Roman"/>
                <a:cs typeface="Times New Roman"/>
              </a:rPr>
              <a:t></a:t>
            </a:r>
            <a:r>
              <a:rPr lang="ru-RU" b="1" dirty="0" smtClean="0"/>
              <a:t> – ПТИ</a:t>
            </a:r>
            <a:r>
              <a:rPr lang="ru-RU" b="1" dirty="0" smtClean="0">
                <a:latin typeface="Times New Roman"/>
                <a:cs typeface="Times New Roman"/>
              </a:rPr>
              <a:t></a:t>
            </a:r>
            <a:r>
              <a:rPr lang="ru-RU" b="1" dirty="0" smtClean="0"/>
              <a:t>ЦЫ </a:t>
            </a:r>
            <a:endParaRPr lang="ru-RU" b="1" dirty="0"/>
          </a:p>
        </p:txBody>
      </p:sp>
      <p:pic>
        <p:nvPicPr>
          <p:cNvPr id="4" name="Рисунок 3" descr="Ananas.jpg"/>
          <p:cNvPicPr>
            <a:picLocks noChangeAspect="1"/>
          </p:cNvPicPr>
          <p:nvPr/>
        </p:nvPicPr>
        <p:blipFill>
          <a:blip r:embed="rId2" cstate="print"/>
          <a:srcRect l="21053" r="31578"/>
          <a:stretch>
            <a:fillRect/>
          </a:stretch>
        </p:blipFill>
        <p:spPr>
          <a:xfrm>
            <a:off x="4714876" y="665573"/>
            <a:ext cx="1071570" cy="2281855"/>
          </a:xfrm>
          <a:prstGeom prst="rect">
            <a:avLst/>
          </a:prstGeom>
        </p:spPr>
      </p:pic>
      <p:pic>
        <p:nvPicPr>
          <p:cNvPr id="5" name="Рисунок 4" descr="Glbs.jpg"/>
          <p:cNvPicPr>
            <a:picLocks noChangeAspect="1"/>
          </p:cNvPicPr>
          <p:nvPr/>
        </p:nvPicPr>
        <p:blipFill>
          <a:blip r:embed="rId3" cstate="print"/>
          <a:srcRect t="7812" r="7786" b="8854"/>
          <a:stretch>
            <a:fillRect/>
          </a:stretch>
        </p:blipFill>
        <p:spPr>
          <a:xfrm rot="21106485">
            <a:off x="5967368" y="1502256"/>
            <a:ext cx="1213342" cy="1617789"/>
          </a:xfrm>
          <a:prstGeom prst="rect">
            <a:avLst/>
          </a:prstGeom>
        </p:spPr>
      </p:pic>
      <p:pic>
        <p:nvPicPr>
          <p:cNvPr id="6" name="Рисунок 5" descr="фото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353014">
            <a:off x="7190240" y="417877"/>
            <a:ext cx="1740290" cy="1357322"/>
          </a:xfrm>
          <a:prstGeom prst="rect">
            <a:avLst/>
          </a:prstGeom>
        </p:spPr>
      </p:pic>
      <p:pic>
        <p:nvPicPr>
          <p:cNvPr id="7" name="Рисунок 6" descr="images (56).jpg"/>
          <p:cNvPicPr>
            <a:picLocks noChangeAspect="1"/>
          </p:cNvPicPr>
          <p:nvPr/>
        </p:nvPicPr>
        <p:blipFill>
          <a:blip r:embed="rId5" cstate="print"/>
          <a:srcRect l="18433" r="17050"/>
          <a:stretch>
            <a:fillRect/>
          </a:stretch>
        </p:blipFill>
        <p:spPr>
          <a:xfrm rot="657361">
            <a:off x="7468556" y="1896403"/>
            <a:ext cx="1285885" cy="1285878"/>
          </a:xfrm>
          <a:prstGeom prst="rect">
            <a:avLst/>
          </a:prstGeom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>
            <a:off x="892943" y="1678769"/>
            <a:ext cx="1500198" cy="1588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4751389" y="4037017"/>
            <a:ext cx="1570842" cy="70644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4" name="Рисунок 13" descr="i (32).jpg"/>
          <p:cNvPicPr>
            <a:picLocks noChangeAspect="1"/>
          </p:cNvPicPr>
          <p:nvPr/>
        </p:nvPicPr>
        <p:blipFill>
          <a:blip r:embed="rId6" cstate="print"/>
          <a:srcRect b="8118"/>
          <a:stretch>
            <a:fillRect/>
          </a:stretch>
        </p:blipFill>
        <p:spPr>
          <a:xfrm>
            <a:off x="0" y="2500306"/>
            <a:ext cx="2353216" cy="1428760"/>
          </a:xfrm>
          <a:prstGeom prst="rect">
            <a:avLst/>
          </a:prstGeom>
        </p:spPr>
      </p:pic>
      <p:pic>
        <p:nvPicPr>
          <p:cNvPr id="15" name="Рисунок 14" descr="1212487184_osa.jpg"/>
          <p:cNvPicPr>
            <a:picLocks noChangeAspect="1"/>
          </p:cNvPicPr>
          <p:nvPr/>
        </p:nvPicPr>
        <p:blipFill>
          <a:blip r:embed="rId7" cstate="print"/>
          <a:srcRect l="12500" t="2904" r="1953" b="4081"/>
          <a:stretch>
            <a:fillRect/>
          </a:stretch>
        </p:blipFill>
        <p:spPr>
          <a:xfrm rot="21012930">
            <a:off x="114941" y="5284466"/>
            <a:ext cx="1357322" cy="1468883"/>
          </a:xfrm>
          <a:prstGeom prst="rect">
            <a:avLst/>
          </a:prstGeom>
        </p:spPr>
      </p:pic>
      <p:pic>
        <p:nvPicPr>
          <p:cNvPr id="16" name="Рисунок 15" descr="сканирование0005.jpg"/>
          <p:cNvPicPr>
            <a:picLocks noChangeAspect="1"/>
          </p:cNvPicPr>
          <p:nvPr/>
        </p:nvPicPr>
        <p:blipFill>
          <a:blip r:embed="rId8" cstate="print">
            <a:lum bright="-30000" contrast="40000"/>
          </a:blip>
          <a:srcRect l="3435" t="1042" r="50000" b="87500"/>
          <a:stretch>
            <a:fillRect/>
          </a:stretch>
        </p:blipFill>
        <p:spPr>
          <a:xfrm rot="20531622">
            <a:off x="1285851" y="3786190"/>
            <a:ext cx="1848728" cy="1500198"/>
          </a:xfrm>
          <a:prstGeom prst="rect">
            <a:avLst/>
          </a:prstGeom>
        </p:spPr>
      </p:pic>
      <p:pic>
        <p:nvPicPr>
          <p:cNvPr id="17" name="Рисунок 16" descr="сканирование0026.jpg"/>
          <p:cNvPicPr>
            <a:picLocks noChangeAspect="1"/>
          </p:cNvPicPr>
          <p:nvPr/>
        </p:nvPicPr>
        <p:blipFill>
          <a:blip r:embed="rId9" cstate="print">
            <a:lum bright="-30000" contrast="40000"/>
          </a:blip>
          <a:srcRect t="53125" r="20148" b="26042"/>
          <a:stretch>
            <a:fillRect/>
          </a:stretch>
        </p:blipFill>
        <p:spPr>
          <a:xfrm rot="21282635">
            <a:off x="1630554" y="5135536"/>
            <a:ext cx="2417264" cy="1643050"/>
          </a:xfrm>
          <a:prstGeom prst="rect">
            <a:avLst/>
          </a:prstGeom>
        </p:spPr>
      </p:pic>
      <p:pic>
        <p:nvPicPr>
          <p:cNvPr id="18" name="Рисунок 17" descr="i (33).jpg"/>
          <p:cNvPicPr>
            <a:picLocks noChangeAspect="1"/>
          </p:cNvPicPr>
          <p:nvPr/>
        </p:nvPicPr>
        <p:blipFill>
          <a:blip r:embed="rId10" cstate="print"/>
          <a:srcRect l="12877" r="13041" b="10861"/>
          <a:stretch>
            <a:fillRect/>
          </a:stretch>
        </p:blipFill>
        <p:spPr>
          <a:xfrm rot="624755">
            <a:off x="4108436" y="4936576"/>
            <a:ext cx="1971683" cy="1779334"/>
          </a:xfrm>
          <a:prstGeom prst="rect">
            <a:avLst/>
          </a:prstGeom>
        </p:spPr>
      </p:pic>
      <p:pic>
        <p:nvPicPr>
          <p:cNvPr id="19" name="Рисунок 18" descr="сканирование0036.jpg"/>
          <p:cNvPicPr>
            <a:picLocks noChangeAspect="1"/>
          </p:cNvPicPr>
          <p:nvPr/>
        </p:nvPicPr>
        <p:blipFill>
          <a:blip r:embed="rId11" cstate="print">
            <a:lum bright="-20000" contrast="40000"/>
          </a:blip>
          <a:srcRect l="10172" t="8738" r="5454" b="5825"/>
          <a:stretch>
            <a:fillRect/>
          </a:stretch>
        </p:blipFill>
        <p:spPr>
          <a:xfrm rot="21096179">
            <a:off x="6339660" y="5011243"/>
            <a:ext cx="1330897" cy="1633539"/>
          </a:xfrm>
          <a:prstGeom prst="rect">
            <a:avLst/>
          </a:prstGeom>
        </p:spPr>
      </p:pic>
      <p:pic>
        <p:nvPicPr>
          <p:cNvPr id="20" name="Рисунок 19" descr="MR900123179.JPG"/>
          <p:cNvPicPr>
            <a:picLocks noChangeAspect="1"/>
          </p:cNvPicPr>
          <p:nvPr/>
        </p:nvPicPr>
        <p:blipFill>
          <a:blip r:embed="rId12" cstate="print">
            <a:lum bright="-20000" contrast="40000"/>
          </a:blip>
          <a:srcRect l="15625" r="14062"/>
          <a:stretch>
            <a:fillRect/>
          </a:stretch>
        </p:blipFill>
        <p:spPr>
          <a:xfrm rot="608389">
            <a:off x="7680983" y="4895148"/>
            <a:ext cx="1309326" cy="1862140"/>
          </a:xfrm>
          <a:prstGeom prst="rect">
            <a:avLst/>
          </a:prstGeom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174</TotalTime>
  <Words>410</Words>
  <Application>Microsoft Office PowerPoint</Application>
  <PresentationFormat>Экран (4:3)</PresentationFormat>
  <Paragraphs>56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Использование информационных технологий на индивидуальных занятиях обучающихся с нарушениями слуха</vt:lpstr>
      <vt:lpstr>Использование ИКТ на индивидуальных занятиях по РСВ и ФП</vt:lpstr>
      <vt:lpstr>Мультимедийная презентация позволяет сочетать в себе элементы разных видов компьютерных программ</vt:lpstr>
      <vt:lpstr>Учебный материал можно представить в виде разнообразных носителей информации</vt:lpstr>
      <vt:lpstr>Слайд 5</vt:lpstr>
      <vt:lpstr>Упражнения на развитие зрительного восприятия, внимания «Кто спрятался на картинке?»</vt:lpstr>
      <vt:lpstr>Мультимедийные презентации к занятиям для автоматизации и дифференциации звуков, работы над ритмико- интонационной структурой речи Скажи звуки ц-с с помощью фоноритмики</vt:lpstr>
      <vt:lpstr>Это профили звуков Ц – С.</vt:lpstr>
      <vt:lpstr>Послушай, повтори.</vt:lpstr>
      <vt:lpstr>Цели использования информационно-коммуникационных технологий в работе со слабослышащими и глухими школьниками</vt:lpstr>
      <vt:lpstr>Применение ИКТ на индивидуальных занятиях позволяет: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информационных технологий на индивидуальных занятиях обучающихся с нарушениями слуха</dc:title>
  <cp:lastModifiedBy>Пользователь</cp:lastModifiedBy>
  <cp:revision>18</cp:revision>
  <dcterms:modified xsi:type="dcterms:W3CDTF">2023-02-09T05:15:17Z</dcterms:modified>
</cp:coreProperties>
</file>