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6" r:id="rId3"/>
    <p:sldId id="267" r:id="rId4"/>
    <p:sldId id="264" r:id="rId5"/>
    <p:sldId id="268" r:id="rId6"/>
    <p:sldId id="269" r:id="rId7"/>
    <p:sldId id="270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71" r:id="rId19"/>
    <p:sldId id="272" r:id="rId20"/>
    <p:sldId id="273" r:id="rId21"/>
    <p:sldId id="284" r:id="rId22"/>
    <p:sldId id="285" r:id="rId23"/>
    <p:sldId id="286" r:id="rId24"/>
    <p:sldId id="288" r:id="rId25"/>
    <p:sldId id="289" r:id="rId26"/>
    <p:sldId id="287" r:id="rId27"/>
    <p:sldId id="290" r:id="rId28"/>
  </p:sldIdLst>
  <p:sldSz cx="9144000" cy="6858000" type="screen4x3"/>
  <p:notesSz cx="6858000" cy="9144000"/>
  <p:embeddedFontLst>
    <p:embeddedFont>
      <p:font typeface="Romana Script" panose="020B0604020202020204" charset="-5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7482" y="1953619"/>
            <a:ext cx="54646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7200" b="1" dirty="0">
              <a:ln w="19050">
                <a:solidFill>
                  <a:prstClr val="white"/>
                </a:solidFill>
                <a:prstDash val="solid"/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5B940C-6064-43E8-A6C1-FE4832440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98587"/>
            <a:ext cx="7771935" cy="1470025"/>
          </a:xfrm>
        </p:spPr>
        <p:txBody>
          <a:bodyPr/>
          <a:lstStyle/>
          <a:p>
            <a:r>
              <a:rPr lang="ru-RU" dirty="0"/>
              <a:t>Семинар-практикум </a:t>
            </a:r>
            <a:r>
              <a:rPr lang="ru-RU" b="1" dirty="0"/>
              <a:t>«Исправление речи в домашних условиях»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391BEFB-3C51-4752-B6B3-B2D8A2A45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2800" y="4800600"/>
            <a:ext cx="3657600" cy="106680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Подготовила: </a:t>
            </a:r>
            <a:r>
              <a:rPr lang="ru-RU" sz="2400" dirty="0" err="1" smtClean="0">
                <a:solidFill>
                  <a:schemeClr val="tx1"/>
                </a:solidFill>
              </a:rPr>
              <a:t>Клыго</a:t>
            </a:r>
            <a:r>
              <a:rPr lang="ru-RU" sz="2400" dirty="0" smtClean="0">
                <a:solidFill>
                  <a:schemeClr val="tx1"/>
                </a:solidFill>
              </a:rPr>
              <a:t> С.М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учитель-логопед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6530C16-9DAC-4E9C-912B-97535D11CB21}"/>
              </a:ext>
            </a:extLst>
          </p:cNvPr>
          <p:cNvSpPr/>
          <p:nvPr/>
        </p:nvSpPr>
        <p:spPr>
          <a:xfrm>
            <a:off x="914400" y="528989"/>
            <a:ext cx="77719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БДОУ «Центр развития ребёнка- Нюксенский ДС»</a:t>
            </a: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F24C06-2C91-40EA-9406-2ADE7F051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1B41EC-F8AD-4B77-8E50-AEDF2E7E2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3.Я знал, что всё так закончится. Уж больно ветхий я и старый, столько лет в поле стою. Мечтал, конечно, чтобы во мне кто-нибудь поселился… Но поселилось так много, что я просто не выдержал и рухнул…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149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B1A77F-9F75-4510-8E0A-7C2136130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E286A1-FEF9-460E-96A5-00434240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86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4.Мне приятно быть на голове у этой девочки. Она за мной ухаживает. Я всегда чистая. Мне нравится вместе с ней путешествовать по лесу, ходить в гости к бабушке. Но вот беда: моя хозяйка очень-очень доверчивая.  Из-за  этого с ней происходят неприятности.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136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128D2-3FE5-4261-8044-FEDCE1AED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75C857-21CA-4267-98A6-3AB631C6E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5.Честно говоря, неприятно, когда тебя надевает на ноги кот. У него ведь когти. Он исцарапал  и порвал все мои стельки. Я, конечно, понимаю, что вся эта беготня рада хозяина, но больно ведь…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634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29BFC1-77E1-474A-AC71-DA4C19CAF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04B5EC-9C15-4924-BD83-B2FA4632A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6.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Нам бы, конечно, не хотелось её подводить. Мы бы могли отстать, и вся история закончилась бы там  на балу. Но мы не имеем права ни спешить, ни отставить.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136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4D15D-F847-4465-A2F7-D225C1621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654D00-9330-41B6-B74C-DB8248F71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 Для меня очень вредно столько находиться в воде… Спасибо этому любопытному и непослушному мальчишке… Если бы не он и черепаха, сколько бы я ещё пролежал на дне?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621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A4F7F5-398F-464D-A0D6-3123DE01D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5DBF1C8-E84E-4438-A4B6-8DB631455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8.Она хорошая  девочка. Добрая, заботливая. Но надо же знать себя. Чего тебе можно, а чего нельзя. Я вот горяч по натуре: согреваю, сжигаю, растапливаю… Зачем было через меня прыгать?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243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D79D78-82AE-47C8-B065-273BF471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EB70B12-5D53-423A-B9F4-C2304A6B6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9.Я конечно, готова была выполнить любое её желание. Ведь её муж спас мне жизнь. Но, в конце концов, я поняла: чем больше человеку даёшь, тем больше ему хочется. Вот и приходится таким людям оставаться у разбитого корыта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93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A40581-65C7-4A4D-A5AF-FF8980CC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232814-5E23-4D5D-898D-3F5258CD4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10.Я осталась жива только благодаря этой маленькой хрупкой девочке. Она меня согревала, кормила, поила. Как прекрасно жить! Радоваться солнцу, ветру, теплу!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729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429" y="304800"/>
            <a:ext cx="8458200" cy="838200"/>
          </a:xfrm>
        </p:spPr>
        <p:txBody>
          <a:bodyPr/>
          <a:lstStyle/>
          <a:p>
            <a:r>
              <a:rPr lang="ru-RU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«Непослушные звуки»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C87902A-EB9D-4098-966D-FF4179765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28800"/>
            <a:ext cx="2436708" cy="280590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D9D952F-FEED-44D2-BC27-D8C8A29888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508" y="1271886"/>
            <a:ext cx="3919733" cy="391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5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531" y="457200"/>
            <a:ext cx="8229600" cy="1143000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«Мой, моя, мои» или «Жадина».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навыка согласования притяжательного местоимения с существительным в роде, числе.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на столах лежат карточки с картинками на определенный звук, ваша задача просклонять местоимение с существительным и определить какой звук автоматизируем этим словом.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кувшин. (автоматизация звука Ш)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478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600" y="548680"/>
            <a:ext cx="8686800" cy="720080"/>
          </a:xfrm>
        </p:spPr>
        <p:txBody>
          <a:bodyPr/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Станция «Разминка для язычка»</a:t>
            </a:r>
            <a:b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60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3B82B47-3105-436E-8652-577316327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828800"/>
            <a:ext cx="3931667" cy="4068762"/>
          </a:xfrm>
        </p:spPr>
      </p:pic>
    </p:spTree>
    <p:extLst>
      <p:ext uri="{BB962C8B-B14F-4D97-AF65-F5344CB8AC3E}">
        <p14:creationId xmlns:p14="http://schemas.microsoft.com/office/powerpoint/2010/main" val="889732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«Автоматизируем звуки»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столах лежат карточки для автоматизации звуков. Я называю звук, а вы ищите слова (картинки) для автоматизации этого звука.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235" y="3409160"/>
            <a:ext cx="3359529" cy="274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58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68413A-0DC2-4889-B2AD-C6D77D9E6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pPr marL="342900" lvl="0" indent="-342900">
              <a:spcBef>
                <a:spcPts val="1170"/>
              </a:spcBef>
              <a:spcAft>
                <a:spcPts val="0"/>
              </a:spcAft>
              <a:tabLst>
                <a:tab pos="321945" algn="l"/>
              </a:tabLst>
            </a:pPr>
            <a:r>
              <a:rPr lang="ru-RU" sz="4400" b="1" spc="-1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Станция</a:t>
            </a:r>
            <a:r>
              <a:rPr lang="ru-RU" sz="4400" b="1" spc="-5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spc="-1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«Творческая»</a:t>
            </a:r>
            <a:r>
              <a:rPr lang="ru-RU" sz="4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4478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901426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6ACD45-4D0A-4116-BDE9-A191065DD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ts val="980"/>
              </a:spcBef>
              <a:spcAft>
                <a:spcPts val="0"/>
              </a:spcAft>
              <a:tabLst>
                <a:tab pos="252095" algn="l"/>
              </a:tabLst>
            </a:pPr>
            <a:r>
              <a:rPr lang="ru-RU" sz="4400" b="1" spc="-1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Станция</a:t>
            </a:r>
            <a:r>
              <a:rPr lang="ru-RU" sz="4400" b="1" spc="-5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spc="-1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«Игровая»</a:t>
            </a:r>
            <a:r>
              <a:rPr lang="ru-RU" sz="4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066800"/>
            <a:ext cx="4953000" cy="4953000"/>
          </a:xfrm>
        </p:spPr>
      </p:pic>
    </p:spTree>
    <p:extLst>
      <p:ext uri="{BB962C8B-B14F-4D97-AF65-F5344CB8AC3E}">
        <p14:creationId xmlns:p14="http://schemas.microsoft.com/office/powerpoint/2010/main" val="1619856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91BC3E-54A5-4003-812D-2439D1F6D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71596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«Один – много»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A94614-B95F-4B60-A73F-5037A9BCA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формирование словоизменительных навыков путем изменения единственного числа на множественное и изменения окончания словоформы.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Пример: голова-головы-много голов</a:t>
            </a:r>
          </a:p>
          <a:p>
            <a:pPr marL="0" indent="0">
              <a:buNone/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Хвост, игрушка, стол, дом, пень, перец, ладонь, помидор, воробей, глаз, книга, дерево, апельсин, лист, огурец, лев,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окно, река, рука.</a:t>
            </a:r>
          </a:p>
        </p:txBody>
      </p:sp>
    </p:spTree>
    <p:extLst>
      <p:ext uri="{BB962C8B-B14F-4D97-AF65-F5344CB8AC3E}">
        <p14:creationId xmlns:p14="http://schemas.microsoft.com/office/powerpoint/2010/main" val="1860071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сок? Какой джем? Какое варенье?»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53" y="1815086"/>
            <a:ext cx="1509098" cy="2202561"/>
          </a:xfrm>
        </p:spPr>
      </p:pic>
      <p:sp>
        <p:nvSpPr>
          <p:cNvPr id="5" name="Прямоугольник 4"/>
          <p:cNvSpPr/>
          <p:nvPr/>
        </p:nvSpPr>
        <p:spPr>
          <a:xfrm>
            <a:off x="1100309" y="4103882"/>
            <a:ext cx="8899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Сок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021142"/>
            <a:ext cx="2486738" cy="1790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698" y="4343400"/>
            <a:ext cx="1658112" cy="20970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62600" y="3780717"/>
            <a:ext cx="180093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Джем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7867" y="5663966"/>
            <a:ext cx="18213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Варенье</a:t>
            </a:r>
          </a:p>
        </p:txBody>
      </p:sp>
    </p:spTree>
    <p:extLst>
      <p:ext uri="{BB962C8B-B14F-4D97-AF65-F5344CB8AC3E}">
        <p14:creationId xmlns:p14="http://schemas.microsoft.com/office/powerpoint/2010/main" val="32326761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u="sng" dirty="0"/>
              <a:t>Игровое упражнение </a:t>
            </a:r>
            <a:br>
              <a:rPr lang="ru-RU" sz="3600" b="1" u="sng" dirty="0"/>
            </a:br>
            <a:r>
              <a:rPr lang="ru-RU" sz="3600" b="1" i="1" dirty="0"/>
              <a:t>«Что может произойти, если…»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200" dirty="0"/>
              <a:t>•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7638"/>
            <a:ext cx="82296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>Если положить лед на ладонь, то … </a:t>
            </a:r>
            <a:br>
              <a:rPr 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>Если у медведя вырастут крылья, то … </a:t>
            </a:r>
            <a:br>
              <a:rPr 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>Если полететь высоко-высоко, то … </a:t>
            </a:r>
            <a:br>
              <a:rPr 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>Если съесть много мороженого, то …</a:t>
            </a:r>
            <a:br>
              <a:rPr 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>Если летом пойдет снег, то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215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Словесная игра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«Вчера, сегодня, завтра».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навыка составления предложения с заданным словом.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(картинка) ШАХТА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 шахте добывают уголь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2.СЕГОДНЯ в шахте добывают уголь.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ЗАВТРА будут добывать в шахте уголь.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ВЧЕРА в шахте добывали уголь.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9968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535479" cy="6858000"/>
          </a:xfrm>
        </p:spPr>
      </p:pic>
    </p:spTree>
    <p:extLst>
      <p:ext uri="{BB962C8B-B14F-4D97-AF65-F5344CB8AC3E}">
        <p14:creationId xmlns:p14="http://schemas.microsoft.com/office/powerpoint/2010/main" val="257515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838200"/>
            <a:ext cx="8458200" cy="720080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spcBef>
                <a:spcPts val="1235"/>
              </a:spcBef>
              <a:spcAft>
                <a:spcPts val="800"/>
              </a:spcAft>
              <a:tabLst>
                <a:tab pos="252095" algn="l"/>
              </a:tabLst>
            </a:pPr>
            <a:r>
              <a:rPr lang="ru-RU" sz="4400" b="1" spc="-10" dirty="0">
                <a:solidFill>
                  <a:srgbClr val="006F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spc="-1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Станция «Наши руки не знают</a:t>
            </a:r>
            <a:r>
              <a:rPr lang="ru-RU" sz="4400" b="1" spc="-4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spc="-1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скуки»</a:t>
            </a:r>
            <a:r>
              <a:rPr lang="ru-RU" sz="3200" spc="-1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spc="-1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33CC"/>
              </a:solidFill>
              <a:latin typeface="Romana Script" pitchFamily="34" charset="-52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D9E187C-41F2-43FD-BD99-8CE1CA3D83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4" y="2221706"/>
            <a:ext cx="3536545" cy="3569494"/>
          </a:xfrm>
        </p:spPr>
      </p:pic>
    </p:spTree>
    <p:extLst>
      <p:ext uri="{BB962C8B-B14F-4D97-AF65-F5344CB8AC3E}">
        <p14:creationId xmlns:p14="http://schemas.microsoft.com/office/powerpoint/2010/main" val="95249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lvl="1" indent="-285750">
              <a:lnSpc>
                <a:spcPct val="107000"/>
              </a:lnSpc>
              <a:spcBef>
                <a:spcPts val="230"/>
              </a:spcBef>
              <a:spcAft>
                <a:spcPts val="0"/>
              </a:spcAft>
              <a:tabLst>
                <a:tab pos="499110" algn="l"/>
              </a:tabLst>
            </a:pPr>
            <a:r>
              <a:rPr lang="ru-RU" sz="28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  <a:r>
              <a:rPr lang="ru-RU" sz="2000" b="1" kern="12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 массаж. 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2400" y="609600"/>
            <a:ext cx="8915400" cy="5516563"/>
          </a:xfrm>
        </p:spPr>
        <p:txBody>
          <a:bodyPr/>
          <a:lstStyle/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Кисть одной руки лежит на столе ладонью вниз, пальцы разведены. Другая рука указательным пальцем по очереди прижимает каждый ноготь, сдвигает палец, «катая» его на подушечке влево-вправо. На каждую строчку – нажим на один палец.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Правая рука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Шел медведь к своей берлоге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(мизинец)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 споткнулся по дороге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(безымянный)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«Видно очень мало сил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(средний)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на зиму накопил»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(указательный)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подумал и пошел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(большой)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Левая рука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на поиск диких пчел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(большой)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медведи – сладкоежки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(указательный)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Любят есть медок без спешки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(средний)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наевшись, без тревоги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(безымянный)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весны сопят в берлоге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(мизинец)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839200" cy="868362"/>
          </a:xfrm>
        </p:spPr>
        <p:txBody>
          <a:bodyPr/>
          <a:lstStyle/>
          <a:p>
            <a:pPr marL="71120" marR="811530">
              <a:lnSpc>
                <a:spcPct val="115000"/>
              </a:lnSpc>
              <a:spcBef>
                <a:spcPts val="215"/>
              </a:spcBef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Пальчиковые игры (без</a:t>
            </a:r>
            <a:r>
              <a:rPr lang="ru-RU" sz="2800" b="1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предметов)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 </a:t>
            </a:r>
          </a:p>
          <a:p>
            <a:pPr marL="0" indent="0" algn="ctr">
              <a:buNone/>
            </a:pPr>
            <a:r>
              <a:rPr lang="ru-RU" sz="4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«Рукавичка»</a:t>
            </a:r>
          </a:p>
          <a:p>
            <a:pPr marL="0" indent="0" algn="ctr">
              <a:buNone/>
            </a:pPr>
            <a:endParaRPr lang="ru-RU" sz="44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4F5C6BB-A6BB-4E79-97FF-C7917C733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214" y="3604669"/>
            <a:ext cx="3331986" cy="241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36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lvl="1" indent="-285750">
              <a:spcBef>
                <a:spcPts val="215"/>
              </a:spcBef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этап- пальчиковая игра (с предметом)</a:t>
            </a:r>
            <a:b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«Согреваем ладошки»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Катать карандаш: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столу ладонями;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столу подушечками пальцев;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ладошек: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Карандаш, в руках катаем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ладошки согреваем.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быстро мы катаем,</a:t>
            </a: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 не замерзаем.</a:t>
            </a:r>
          </a:p>
          <a:p>
            <a:pPr marL="0" indent="0">
              <a:buNone/>
            </a:pPr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Силу нажима и темп вращения следует постепенно увеличивать.</a:t>
            </a:r>
            <a:r>
              <a:rPr lang="ru-RU" sz="18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kern="0" dirty="0">
                <a:solidFill>
                  <a:prstClr val="black"/>
                </a:solidFill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prstClr val="black"/>
                </a:solidFill>
                <a:latin typeface="Calibri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86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«Сказочная»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C245B2B3-5561-4FC4-B45A-C1DB24508F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990600"/>
            <a:ext cx="8610600" cy="5381625"/>
          </a:xfrm>
        </p:spPr>
      </p:pic>
    </p:spTree>
    <p:extLst>
      <p:ext uri="{BB962C8B-B14F-4D97-AF65-F5344CB8AC3E}">
        <p14:creationId xmlns:p14="http://schemas.microsoft.com/office/powerpoint/2010/main" val="107151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16A00A-BBAA-4518-A3AA-A1EB966E0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8374224" cy="29257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Я решил просто путешествовать по свету и не знал, что все так обернется. Я думал, что все такие же добрые, как мои бабушка и дедушка. Но оказалось, что в этом мире живут и злые, и жестокие, и хитрые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361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768FFC-8BA7-4185-9225-54C9B9F79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B6534E-2B5B-4C78-889C-2930E152F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2.Всю жизнь боялась кошек. Вот и в этот раз пришла: мурлычет, скребётся, мол, помоги. А чем я, маленькая мышка, могу помочь Кошке?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Но вижу, не обманывает. Выбежала в поле, смотрю, действительно моя помощь нужна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18738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CC"/>
      </a:hlink>
      <a:folHlink>
        <a:srgbClr val="0033C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533</Words>
  <Application>Microsoft Office PowerPoint</Application>
  <PresentationFormat>Экран (4:3)</PresentationFormat>
  <Paragraphs>62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Romana Script</vt:lpstr>
      <vt:lpstr>Calibri</vt:lpstr>
      <vt:lpstr>Times New Roman</vt:lpstr>
      <vt:lpstr>Arial</vt:lpstr>
      <vt:lpstr>1_Тема Office</vt:lpstr>
      <vt:lpstr>Семинар-практикум «Исправление речи в домашних условиях»</vt:lpstr>
      <vt:lpstr> Станция «Разминка для язычка» </vt:lpstr>
      <vt:lpstr> Станция «Наши руки не знают скуки» </vt:lpstr>
      <vt:lpstr>1 этап - массаж. </vt:lpstr>
      <vt:lpstr>2 этап Пальчиковые игры (без предметов)  </vt:lpstr>
      <vt:lpstr>3 этап- пальчиковая игра (с предметом) «Согреваем ладошки»   </vt:lpstr>
      <vt:lpstr>Станция «Сказочная»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Станция «Непослушные звуки»</vt:lpstr>
      <vt:lpstr>Дидактическая игра  «Мой, моя, мои» или «Жадина». </vt:lpstr>
      <vt:lpstr>Дидактическая игра   «Автоматизируем звуки» </vt:lpstr>
      <vt:lpstr>Станция «Творческая» </vt:lpstr>
      <vt:lpstr>Станция «Игровая» </vt:lpstr>
      <vt:lpstr>Дидактическая игра  «Один – много» </vt:lpstr>
      <vt:lpstr>Дидактическая игра  «Какой сок? Какой джем? Какое варенье?»</vt:lpstr>
      <vt:lpstr>Игровое упражнение  «Что может произойти, если…» •</vt:lpstr>
      <vt:lpstr>Словесная игра «Вчера, сегодня, завтра». 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</dc:title>
  <dc:creator>Фокина Лидия Петровна</dc:creator>
  <cp:keywords>Шаблон презентации</cp:keywords>
  <cp:lastModifiedBy>ПК-1</cp:lastModifiedBy>
  <cp:revision>73</cp:revision>
  <dcterms:created xsi:type="dcterms:W3CDTF">2014-07-06T18:18:01Z</dcterms:created>
  <dcterms:modified xsi:type="dcterms:W3CDTF">2023-02-09T13:17:48Z</dcterms:modified>
</cp:coreProperties>
</file>