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78" r:id="rId4"/>
    <p:sldId id="279" r:id="rId5"/>
    <p:sldId id="280" r:id="rId6"/>
    <p:sldId id="281" r:id="rId7"/>
    <p:sldId id="28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>
      <p:cViewPr>
        <p:scale>
          <a:sx n="50" d="100"/>
          <a:sy n="50" d="100"/>
        </p:scale>
        <p:origin x="3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9851" y="1266675"/>
            <a:ext cx="851200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>
                <a:latin typeface="Arial Black" pitchFamily="34" charset="0"/>
              </a:rPr>
              <a:t> «Дети наши на свет родились,</a:t>
            </a:r>
          </a:p>
          <a:p>
            <a:pPr algn="ctr"/>
            <a:r>
              <a:rPr lang="ru-RU" sz="3200" i="1" dirty="0">
                <a:latin typeface="Arial Black" pitchFamily="34" charset="0"/>
              </a:rPr>
              <a:t>Чтобы радостно жить,</a:t>
            </a:r>
          </a:p>
          <a:p>
            <a:pPr algn="ctr"/>
            <a:r>
              <a:rPr lang="ru-RU" sz="3200" i="1" dirty="0">
                <a:latin typeface="Arial Black" pitchFamily="34" charset="0"/>
              </a:rPr>
              <a:t>Чтобы вместе играть,</a:t>
            </a:r>
          </a:p>
          <a:p>
            <a:pPr algn="ctr"/>
            <a:r>
              <a:rPr lang="ru-RU" sz="3200" i="1" dirty="0">
                <a:latin typeface="Arial Black" pitchFamily="34" charset="0"/>
              </a:rPr>
              <a:t> Чтобы крепко дружить,</a:t>
            </a:r>
          </a:p>
          <a:p>
            <a:pPr algn="ctr"/>
            <a:r>
              <a:rPr lang="ru-RU" sz="3200" i="1" dirty="0">
                <a:latin typeface="Arial Black" pitchFamily="34" charset="0"/>
              </a:rPr>
              <a:t>Чтоб улыбки друг другу дарить </a:t>
            </a:r>
            <a:endParaRPr lang="ru-RU" sz="3200" i="1" dirty="0" smtClean="0">
              <a:latin typeface="Arial Black" pitchFamily="34" charset="0"/>
            </a:endParaRPr>
          </a:p>
          <a:p>
            <a:pPr algn="ctr"/>
            <a:r>
              <a:rPr lang="ru-RU" sz="3200" i="1" dirty="0" smtClean="0">
                <a:latin typeface="Arial Black" pitchFamily="34" charset="0"/>
              </a:rPr>
              <a:t>и </a:t>
            </a:r>
            <a:r>
              <a:rPr lang="ru-RU" sz="3200" i="1" dirty="0">
                <a:latin typeface="Arial Black" pitchFamily="34" charset="0"/>
              </a:rPr>
              <a:t>цветы,</a:t>
            </a:r>
          </a:p>
          <a:p>
            <a:pPr algn="ctr"/>
            <a:r>
              <a:rPr lang="ru-RU" sz="3200" i="1" dirty="0">
                <a:latin typeface="Arial Black" pitchFamily="34" charset="0"/>
              </a:rPr>
              <a:t>Чтоб всегда исполнялись в их жизни мечты»</a:t>
            </a:r>
          </a:p>
        </p:txBody>
      </p:sp>
    </p:spTree>
    <p:extLst>
      <p:ext uri="{BB962C8B-B14F-4D97-AF65-F5344CB8AC3E}">
        <p14:creationId xmlns:p14="http://schemas.microsoft.com/office/powerpoint/2010/main" val="428202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9851" y="1515214"/>
            <a:ext cx="8512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latin typeface="Arial Black" pitchFamily="34" charset="0"/>
              </a:rPr>
              <a:t>МАСТЕР - КЛАСС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3775" y="2564904"/>
            <a:ext cx="7344816" cy="2499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i="1" dirty="0" smtClean="0">
                <a:solidFill>
                  <a:srgbClr val="FF0000"/>
                </a:solidFill>
                <a:latin typeface="Arial Black" pitchFamily="34" charset="0"/>
              </a:rPr>
              <a:t>«КАК НАУЧИТЬ РЕБЁНКА ОБЕСПЕЧИВАТЬ СВОЮ БЕЗОПАСНОСТЬ?»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11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0673" y="605001"/>
            <a:ext cx="851200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Arial Black" pitchFamily="34" charset="0"/>
              </a:rPr>
              <a:t> 1) Дать детям необходимую сумму знаний о нормах безопасного поведения.</a:t>
            </a:r>
          </a:p>
          <a:p>
            <a:pPr algn="ctr"/>
            <a:r>
              <a:rPr lang="ru-RU" sz="2400" i="1" dirty="0">
                <a:latin typeface="Arial Black" pitchFamily="34" charset="0"/>
              </a:rPr>
              <a:t>2) Научить осознанно действовать в той или иной обстановке,</a:t>
            </a:r>
          </a:p>
          <a:p>
            <a:pPr algn="ctr"/>
            <a:r>
              <a:rPr lang="ru-RU" sz="2400" i="1" dirty="0">
                <a:latin typeface="Arial Black" pitchFamily="34" charset="0"/>
              </a:rPr>
              <a:t>3) Помочь овладеть навыками поведения дома, на улице, в транспорте, в общественных местах.</a:t>
            </a:r>
          </a:p>
          <a:p>
            <a:pPr algn="ctr"/>
            <a:r>
              <a:rPr lang="ru-RU" sz="2400" i="1" dirty="0">
                <a:latin typeface="Arial Black" pitchFamily="34" charset="0"/>
              </a:rPr>
              <a:t>4) Развить у детей самостоятельность и ответственность</a:t>
            </a:r>
            <a:r>
              <a:rPr lang="ru-RU" sz="2400" i="1" dirty="0" smtClean="0">
                <a:latin typeface="Arial Black" pitchFamily="34" charset="0"/>
              </a:rPr>
              <a:t>.</a:t>
            </a:r>
          </a:p>
          <a:p>
            <a:pPr algn="ctr">
              <a:lnSpc>
                <a:spcPct val="150000"/>
              </a:lnSpc>
            </a:pPr>
            <a:endParaRPr lang="ru-RU" sz="2400" i="1" dirty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i="1" dirty="0">
                <a:solidFill>
                  <a:srgbClr val="FF0000"/>
                </a:solidFill>
                <a:latin typeface="Arial Black" pitchFamily="34" charset="0"/>
              </a:rPr>
              <a:t>Задача родителей </a:t>
            </a:r>
            <a:r>
              <a:rPr lang="ru-RU" sz="2400" i="1" dirty="0">
                <a:latin typeface="Arial Black" pitchFamily="34" charset="0"/>
              </a:rPr>
              <a:t>–  научить своего ребёнка навыкам безопасного поведения, и начинать это надо уже в  раннем  возрасте.</a:t>
            </a:r>
          </a:p>
        </p:txBody>
      </p:sp>
    </p:spTree>
    <p:extLst>
      <p:ext uri="{BB962C8B-B14F-4D97-AF65-F5344CB8AC3E}">
        <p14:creationId xmlns:p14="http://schemas.microsoft.com/office/powerpoint/2010/main" val="2639150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0673" y="605001"/>
            <a:ext cx="851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Arial Black" pitchFamily="34" charset="0"/>
              </a:rPr>
              <a:t>Возраст ребёнка;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3433" y="1103895"/>
            <a:ext cx="41398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tx2"/>
                </a:solidFill>
                <a:latin typeface="Arial Black" pitchFamily="34" charset="0"/>
              </a:rPr>
              <a:t>Игры </a:t>
            </a:r>
            <a:r>
              <a:rPr lang="ru-RU" sz="2400" i="1" dirty="0">
                <a:solidFill>
                  <a:schemeClr val="tx2"/>
                </a:solidFill>
                <a:latin typeface="Arial Black" pitchFamily="34" charset="0"/>
              </a:rPr>
              <a:t>с куклами (кукла потерялась, куклу хочет увезти на машине чужой человек и т. п.)</a:t>
            </a:r>
            <a:endParaRPr lang="ru-RU" sz="4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81097" y="1080603"/>
            <a:ext cx="41398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Разыгрывание 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соответствующих сценок (как дома, так и на улице); рассказы о детях, которые правильно вели себя в опасной ситуации</a:t>
            </a:r>
            <a:endParaRPr lang="ru-RU" sz="2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2443" y="4652262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>Обучение </a:t>
            </a:r>
            <a:r>
              <a:rPr lang="ru-RU" sz="2000" i="1" dirty="0">
                <a:solidFill>
                  <a:srgbClr val="FF0000"/>
                </a:solidFill>
                <a:latin typeface="Arial Black" pitchFamily="34" charset="0"/>
              </a:rPr>
              <a:t>на уровне рефлексов: </a:t>
            </a:r>
            <a:endParaRPr lang="ru-RU" sz="2000" i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>нападают </a:t>
            </a:r>
            <a:r>
              <a:rPr lang="ru-RU" sz="2000" i="1" dirty="0">
                <a:solidFill>
                  <a:srgbClr val="FF0000"/>
                </a:solidFill>
                <a:latin typeface="Arial Black" pitchFamily="34" charset="0"/>
              </a:rPr>
              <a:t>— бью, кричу, убегаю; красный свет — стою; незнакомый человек —</a:t>
            </a:r>
          </a:p>
          <a:p>
            <a:pPr algn="ctr"/>
            <a:r>
              <a:rPr lang="ru-RU" sz="2000" i="1" dirty="0">
                <a:solidFill>
                  <a:srgbClr val="FF0000"/>
                </a:solidFill>
                <a:latin typeface="Arial Black" pitchFamily="34" charset="0"/>
              </a:rPr>
              <a:t>молчу, прохожу мимо, смотрю в другую сторону</a:t>
            </a:r>
            <a:endParaRPr lang="ru-RU" sz="3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39879" y="3575044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Развитие  интуиции </a:t>
            </a:r>
            <a:r>
              <a:rPr lang="ru-RU" sz="1600" i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внимательности, формирование умения держаться вместе с друзьями и хорошо ориентироваться в своем районе (знать безопасные места, где можно укрыться и получить помощь).</a:t>
            </a:r>
            <a:endParaRPr lang="ru-RU" sz="1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45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0673" y="605001"/>
            <a:ext cx="851200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ru-RU" sz="2400" i="1" dirty="0" smtClean="0">
                <a:latin typeface="Arial Black" pitchFamily="34" charset="0"/>
              </a:rPr>
              <a:t>Возраст ребёнка;</a:t>
            </a:r>
          </a:p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Рассказывать и защищать детей, пока они не научатся оценивать меру опасности;</a:t>
            </a:r>
          </a:p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ru-RU" sz="2400" i="1" dirty="0" smtClean="0">
                <a:latin typeface="Arial Black" pitchFamily="34" charset="0"/>
              </a:rPr>
              <a:t>Оберегать детей от информационного потока с реальными криминальными происшествиями;</a:t>
            </a:r>
          </a:p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Любить ребёнка и поддерживать с ним контакт;</a:t>
            </a:r>
          </a:p>
          <a:p>
            <a:pPr algn="ctr">
              <a:lnSpc>
                <a:spcPct val="150000"/>
              </a:lnSpc>
            </a:pPr>
            <a:r>
              <a:rPr lang="ru-RU" sz="2400" i="1" dirty="0" smtClean="0">
                <a:latin typeface="Arial Black" pitchFamily="34" charset="0"/>
              </a:rPr>
              <a:t>5. ?</a:t>
            </a:r>
          </a:p>
          <a:p>
            <a:pPr algn="ctr">
              <a:lnSpc>
                <a:spcPct val="150000"/>
              </a:lnSpc>
            </a:pPr>
            <a:endParaRPr lang="ru-RU" sz="2400" i="1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83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0673" y="605001"/>
            <a:ext cx="851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Arial Black" pitchFamily="34" charset="0"/>
              </a:rPr>
              <a:t>6. Разрешительный тон;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3433" y="1103895"/>
            <a:ext cx="41398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tx2"/>
                </a:solidFill>
                <a:latin typeface="Arial Black" pitchFamily="34" charset="0"/>
              </a:rPr>
              <a:t>«Гуляй недалеко от дома»</a:t>
            </a:r>
            <a:endParaRPr lang="ru-RU" sz="4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22188" y="1268760"/>
            <a:ext cx="41398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«Гуляй до того момента, когда заметишь, что становится темнее»</a:t>
            </a:r>
            <a:endParaRPr lang="ru-RU" sz="3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5211" y="3861048"/>
            <a:ext cx="42988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Arial Black" pitchFamily="34" charset="0"/>
              </a:rPr>
              <a:t>«Открывай двери только тем людям, которых хорошо знаешь»</a:t>
            </a:r>
            <a:endParaRPr lang="ru-RU" sz="5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2851" y="2420888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«Обходи компанию незнакомых подростков»</a:t>
            </a:r>
            <a:endParaRPr lang="ru-RU" sz="4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8063" y="3402769"/>
            <a:ext cx="34850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tx2"/>
                </a:solidFill>
                <a:latin typeface="Arial Black" pitchFamily="34" charset="0"/>
              </a:rPr>
              <a:t>«Выходи из лифта, если туда зашёл незнакомый человек»</a:t>
            </a:r>
            <a:endParaRPr lang="ru-RU" sz="400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78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0673" y="605001"/>
            <a:ext cx="8512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Arial Black" pitchFamily="34" charset="0"/>
              </a:rPr>
              <a:t>«ПОТЕРЯ РЕБЁНКА В МАГАЗИНЕ»</a:t>
            </a:r>
          </a:p>
          <a:p>
            <a:pPr algn="ctr"/>
            <a:endParaRPr lang="ru-RU" sz="2400" i="1" dirty="0">
              <a:latin typeface="Arial Black" pitchFamily="34" charset="0"/>
            </a:endParaRPr>
          </a:p>
          <a:p>
            <a:pPr algn="ctr"/>
            <a:r>
              <a:rPr lang="ru-RU" sz="2400" i="1" dirty="0" smtClean="0">
                <a:latin typeface="Arial Black" pitchFamily="34" charset="0"/>
              </a:rPr>
              <a:t>? ? ?</a:t>
            </a: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298" y="2059430"/>
            <a:ext cx="2952750" cy="196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0673" y="1200558"/>
            <a:ext cx="2490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Arial Black" pitchFamily="34" charset="0"/>
              </a:rPr>
              <a:t>Игра «Найди меня»</a:t>
            </a:r>
            <a:endParaRPr lang="ru-RU" sz="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5363" y="1205165"/>
            <a:ext cx="20173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Подойдите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 милиционеру или охраннику, объяснив, что это тот человек, к которому надо обратиться</a:t>
            </a:r>
            <a:endParaRPr lang="ru-RU" sz="2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8813" y="5481180"/>
            <a:ext cx="7315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latin typeface="Arial Black" pitchFamily="34" charset="0"/>
              </a:rPr>
              <a:t>Объясните </a:t>
            </a:r>
            <a:r>
              <a:rPr lang="ru-RU" i="1" dirty="0">
                <a:solidFill>
                  <a:srgbClr val="C00000"/>
                </a:solidFill>
                <a:latin typeface="Arial Black" pitchFamily="34" charset="0"/>
              </a:rPr>
              <a:t>сыну (дочери), что в подобных случаях может помочь женщина</a:t>
            </a:r>
            <a:endParaRPr lang="ru-RU" sz="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6641" y="2287978"/>
            <a:ext cx="239462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Заранее условьтесь с 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ребёнком,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где вы встретитесь в том случае, если потеряетесь, либо договоритесь, что он никуда не будет уходить с того места, где заблудился, и 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дождётся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вас</a:t>
            </a:r>
            <a:endParaRPr lang="ru-RU" sz="1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3828" y="4221088"/>
            <a:ext cx="54166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Сделать </a:t>
            </a:r>
            <a:r>
              <a:rPr lang="ru-RU" i="1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ему медальончик, где будут написаны его имя, фамилия, телефон или домашний адрес.</a:t>
            </a:r>
            <a:endParaRPr lang="ru-RU" sz="2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47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405</Words>
  <Application>Microsoft Office PowerPoint</Application>
  <PresentationFormat>Экран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Регина</dc:creator>
  <cp:lastModifiedBy>Регина</cp:lastModifiedBy>
  <cp:revision>51</cp:revision>
  <dcterms:created xsi:type="dcterms:W3CDTF">2018-02-09T18:26:12Z</dcterms:created>
  <dcterms:modified xsi:type="dcterms:W3CDTF">2018-11-12T16:21:48Z</dcterms:modified>
</cp:coreProperties>
</file>