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79" autoAdjust="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12C6FD-CFE1-47DF-8393-809A60B499FA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DE87E1-2A57-420B-A049-D0550ACD9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179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DE87E1-2A57-420B-A049-D0550ACD9DD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194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26876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/>
            </a:r>
            <a:b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/>
            </a:r>
            <a:b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/>
            </a:r>
            <a:b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/>
            </a:r>
            <a:b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ru-RU" sz="36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Классификация современных методов и приемов в музыкальном воспитании детей дошкольного возраста</a:t>
            </a:r>
            <a:endParaRPr lang="ru-RU" sz="3600" b="1" dirty="0">
              <a:solidFill>
                <a:srgbClr val="C0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933055"/>
            <a:ext cx="7304856" cy="1096145"/>
          </a:xfrm>
        </p:spPr>
        <p:txBody>
          <a:bodyPr>
            <a:normAutofit fontScale="25000" lnSpcReduction="20000"/>
          </a:bodyPr>
          <a:lstStyle/>
          <a:p>
            <a:pPr algn="r"/>
            <a:r>
              <a:rPr lang="ru-RU" dirty="0" smtClean="0"/>
              <a:t>                        </a:t>
            </a:r>
          </a:p>
          <a:p>
            <a:pPr algn="r"/>
            <a:endParaRPr lang="ru-RU" b="1" dirty="0">
              <a:solidFill>
                <a:srgbClr val="00B050"/>
              </a:solidFill>
            </a:endParaRPr>
          </a:p>
          <a:p>
            <a:pPr algn="r"/>
            <a:r>
              <a:rPr lang="ru-RU" sz="8400" b="1" dirty="0" smtClean="0">
                <a:solidFill>
                  <a:schemeClr val="tx2"/>
                </a:solidFill>
              </a:rPr>
              <a:t>Выполнила музыкальный  руководитель первой        квалификационной  категории    Гаврилова Е. В</a:t>
            </a:r>
            <a:r>
              <a:rPr lang="ru-RU" sz="8400" b="1" dirty="0" smtClean="0">
                <a:solidFill>
                  <a:srgbClr val="00B050"/>
                </a:solidFill>
              </a:rPr>
              <a:t>.</a:t>
            </a:r>
            <a:endParaRPr lang="ru-RU" sz="8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175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2132856"/>
            <a:ext cx="7408333" cy="345069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ru-RU" b="1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b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метод </a:t>
            </a:r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</a:rPr>
              <a:t>контрастных сопоставлений </a:t>
            </a:r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endParaRPr lang="ru-RU" b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метод </a:t>
            </a:r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</a:rPr>
              <a:t>уподоблений характеру </a:t>
            </a:r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музыки</a:t>
            </a:r>
            <a:endParaRPr lang="ru-RU" dirty="0">
              <a:solidFill>
                <a:srgbClr val="000000"/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 Black" panose="020B0A04020102020204" pitchFamily="34" charset="0"/>
              </a:rPr>
              <a:t> </a:t>
            </a:r>
            <a:endParaRPr lang="ru-RU" b="1" dirty="0">
              <a:latin typeface="Arial Black" panose="020B0A040201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kern="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М</a:t>
            </a:r>
            <a:r>
              <a:rPr lang="ru-RU" sz="2800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етоды </a:t>
            </a:r>
            <a:r>
              <a:rPr lang="ru-RU" sz="2800" kern="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формирования основ музыкальной культуры детей </a:t>
            </a:r>
            <a:r>
              <a:rPr lang="ru-RU" sz="2800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ru-RU" sz="2800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</a:br>
            <a:r>
              <a:rPr lang="ru-RU" sz="2800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(по </a:t>
            </a:r>
            <a:r>
              <a:rPr lang="ru-RU" sz="2800" kern="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Радыновой</a:t>
            </a:r>
            <a:r>
              <a:rPr lang="ru-RU" sz="2800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 О.П.)</a:t>
            </a:r>
            <a:endParaRPr lang="ru-RU" sz="28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26521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Tx/>
              <a:buSzTx/>
              <a:buNone/>
            </a:pPr>
            <a:r>
              <a:rPr lang="ru-RU" dirty="0" smtClean="0"/>
              <a:t>       </a:t>
            </a:r>
            <a:r>
              <a:rPr lang="ru-RU" sz="3600" kern="0" dirty="0" smtClean="0">
                <a:latin typeface="Arial Black" panose="020B0A04020102020204" pitchFamily="34" charset="0"/>
              </a:rPr>
              <a:t>способствует </a:t>
            </a:r>
            <a:r>
              <a:rPr lang="ru-RU" sz="3600" kern="0" dirty="0">
                <a:latin typeface="Arial Black" panose="020B0A04020102020204" pitchFamily="34" charset="0"/>
              </a:rPr>
              <a:t>активности </a:t>
            </a:r>
            <a:r>
              <a:rPr lang="ru-RU" sz="3600" b="1" kern="0" dirty="0">
                <a:solidFill>
                  <a:srgbClr val="FFC000"/>
                </a:solidFill>
                <a:latin typeface="Arial Black" panose="020B0A04020102020204" pitchFamily="34" charset="0"/>
              </a:rPr>
              <a:t>эмоций, мышления и воображения,</a:t>
            </a:r>
            <a:r>
              <a:rPr lang="ru-RU" sz="3600" kern="0" dirty="0">
                <a:solidFill>
                  <a:srgbClr val="FFC000"/>
                </a:solidFill>
                <a:latin typeface="Arial Black" panose="020B0A04020102020204" pitchFamily="34" charset="0"/>
              </a:rPr>
              <a:t> </a:t>
            </a:r>
            <a:r>
              <a:rPr lang="ru-RU" sz="3600" kern="0" dirty="0">
                <a:latin typeface="Arial Black" panose="020B0A04020102020204" pitchFamily="34" charset="0"/>
              </a:rPr>
              <a:t>заостряет внимание детей, делает процесс восприятия музыки интересным</a:t>
            </a:r>
            <a:r>
              <a:rPr lang="ru-RU" sz="3600" kern="0" dirty="0">
                <a:solidFill>
                  <a:srgbClr val="FFC000"/>
                </a:solidFill>
                <a:latin typeface="Arial Black" panose="020B0A04020102020204" pitchFamily="34" charset="0"/>
              </a:rPr>
              <a:t>, </a:t>
            </a:r>
            <a:r>
              <a:rPr lang="ru-RU" sz="3600" b="1" kern="0" dirty="0">
                <a:solidFill>
                  <a:srgbClr val="FFC000"/>
                </a:solidFill>
                <a:latin typeface="Arial Black" panose="020B0A04020102020204" pitchFamily="34" charset="0"/>
              </a:rPr>
              <a:t>вносит элементы </a:t>
            </a:r>
            <a:r>
              <a:rPr lang="ru-RU" sz="3600" b="1" kern="0" dirty="0" err="1">
                <a:solidFill>
                  <a:srgbClr val="FFC000"/>
                </a:solidFill>
                <a:latin typeface="Arial Black" panose="020B0A04020102020204" pitchFamily="34" charset="0"/>
              </a:rPr>
              <a:t>проблемности</a:t>
            </a:r>
            <a:r>
              <a:rPr lang="ru-RU" sz="3600" b="1" kern="0" dirty="0">
                <a:solidFill>
                  <a:srgbClr val="FFC000"/>
                </a:solidFill>
                <a:latin typeface="Arial Black" panose="020B0A04020102020204" pitchFamily="34" charset="0"/>
              </a:rPr>
              <a:t>,</a:t>
            </a:r>
            <a:r>
              <a:rPr lang="ru-RU" sz="3600" kern="0" dirty="0">
                <a:solidFill>
                  <a:srgbClr val="FFC000"/>
                </a:solidFill>
                <a:latin typeface="Arial Black" panose="020B0A04020102020204" pitchFamily="34" charset="0"/>
              </a:rPr>
              <a:t> </a:t>
            </a:r>
            <a:r>
              <a:rPr lang="ru-RU" sz="3600" kern="0" dirty="0">
                <a:latin typeface="Arial Black" panose="020B0A04020102020204" pitchFamily="34" charset="0"/>
              </a:rPr>
              <a:t>побуждает ребенка к осознанию своих впечатлений, проявлениям </a:t>
            </a:r>
            <a:r>
              <a:rPr lang="ru-RU" sz="3600" b="1" kern="0" dirty="0">
                <a:solidFill>
                  <a:srgbClr val="FFC000"/>
                </a:solidFill>
                <a:latin typeface="Arial Black" panose="020B0A04020102020204" pitchFamily="34" charset="0"/>
              </a:rPr>
              <a:t>самостоятельности</a:t>
            </a:r>
            <a:r>
              <a:rPr lang="ru-RU" sz="3600" kern="0" dirty="0">
                <a:latin typeface="Arial Black" panose="020B0A04020102020204" pitchFamily="34" charset="0"/>
              </a:rPr>
              <a:t> и </a:t>
            </a:r>
            <a:r>
              <a:rPr lang="ru-RU" sz="3600" b="1" kern="0" dirty="0">
                <a:solidFill>
                  <a:srgbClr val="FFC000"/>
                </a:solidFill>
                <a:latin typeface="Arial Black" panose="020B0A04020102020204" pitchFamily="34" charset="0"/>
              </a:rPr>
              <a:t>творческой активности</a:t>
            </a:r>
            <a:r>
              <a:rPr lang="ru-RU" sz="3600" kern="0" dirty="0">
                <a:solidFill>
                  <a:srgbClr val="FFC000"/>
                </a:solidFill>
                <a:latin typeface="Arial Black" panose="020B0A04020102020204" pitchFamily="34" charset="0"/>
              </a:rPr>
              <a:t>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Значение метода </a:t>
            </a:r>
            <a:r>
              <a:rPr lang="ru-RU" sz="36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контрастных </a:t>
            </a:r>
            <a:r>
              <a:rPr lang="ru-RU" sz="3600" b="1" dirty="0">
                <a:solidFill>
                  <a:srgbClr val="C00000"/>
                </a:solidFill>
                <a:latin typeface="Arial Black" panose="020B0A04020102020204" pitchFamily="34" charset="0"/>
              </a:rPr>
              <a:t>сопоставлений</a:t>
            </a:r>
            <a:endParaRPr lang="ru-RU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936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844824"/>
            <a:ext cx="7560840" cy="4608512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Arial Black" panose="020B0A04020102020204" pitchFamily="34" charset="0"/>
              </a:rPr>
              <a:t>способствует формированию у ребенка эмоционального восприятия, </a:t>
            </a:r>
            <a:endParaRPr lang="ru-RU" dirty="0" smtClean="0">
              <a:latin typeface="Arial Black" panose="020B0A040201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Arial Black" panose="020B0A04020102020204" pitchFamily="34" charset="0"/>
              </a:rPr>
              <a:t>побуждает </a:t>
            </a:r>
            <a:r>
              <a:rPr lang="ru-RU" dirty="0">
                <a:latin typeface="Arial Black" panose="020B0A04020102020204" pitchFamily="34" charset="0"/>
              </a:rPr>
              <a:t>ребенка к активности (прежде всего, двигательной), </a:t>
            </a:r>
            <a:endParaRPr lang="ru-RU" dirty="0" smtClean="0">
              <a:latin typeface="Arial Black" panose="020B0A040201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Arial Black" panose="020B0A04020102020204" pitchFamily="34" charset="0"/>
              </a:rPr>
              <a:t>помогает </a:t>
            </a:r>
            <a:r>
              <a:rPr lang="ru-RU" dirty="0">
                <a:latin typeface="Arial Black" panose="020B0A04020102020204" pitchFamily="34" charset="0"/>
              </a:rPr>
              <a:t>ему, следуя за развитием музыкального образа, выразить свое отношение, по-своему выразить те чувства и впечатления, которые вызывает музыка в каждый момент ее звучания, следовательно, </a:t>
            </a:r>
            <a:r>
              <a:rPr lang="ru-RU" b="1" dirty="0">
                <a:latin typeface="Arial Black" panose="020B0A04020102020204" pitchFamily="34" charset="0"/>
              </a:rPr>
              <a:t>формированию основ музыкальной культуры детей.</a:t>
            </a:r>
            <a:r>
              <a:rPr lang="ru-RU" dirty="0">
                <a:latin typeface="Arial Black" panose="020B0A04020102020204" pitchFamily="34" charset="0"/>
              </a:rPr>
              <a:t>  </a:t>
            </a:r>
          </a:p>
          <a:p>
            <a:endParaRPr lang="ru-RU" sz="2000" dirty="0">
              <a:latin typeface="Arial Black" panose="020B0A040201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kern="0" dirty="0">
                <a:solidFill>
                  <a:srgbClr val="C00000"/>
                </a:solidFill>
                <a:latin typeface="Arial Black" panose="020B0A04020102020204" pitchFamily="34" charset="0"/>
              </a:rPr>
              <a:t>Значение метода уподоблений характеру музыки</a:t>
            </a:r>
            <a:r>
              <a:rPr lang="ru-RU" sz="3200" kern="0" dirty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endParaRPr lang="ru-RU" sz="32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675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5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5944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281339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Arial Black" panose="020B0A04020102020204" pitchFamily="34" charset="0"/>
              </a:rPr>
              <a:t>Приобщают  </a:t>
            </a:r>
            <a:r>
              <a:rPr lang="ru-RU" sz="2800" dirty="0">
                <a:latin typeface="Arial Black" panose="020B0A04020102020204" pitchFamily="34" charset="0"/>
              </a:rPr>
              <a:t>детей </a:t>
            </a:r>
            <a:r>
              <a:rPr lang="ru-RU" sz="2800" b="1" dirty="0">
                <a:latin typeface="Arial Black" panose="020B0A04020102020204" pitchFamily="34" charset="0"/>
              </a:rPr>
              <a:t>к ценностям музыкальной </a:t>
            </a:r>
            <a:r>
              <a:rPr lang="ru-RU" sz="2800" b="1" dirty="0" smtClean="0">
                <a:latin typeface="Arial Black" panose="020B0A04020102020204" pitchFamily="34" charset="0"/>
              </a:rPr>
              <a:t>культуры;</a:t>
            </a:r>
            <a:endParaRPr lang="ru-RU" sz="2800" dirty="0">
              <a:latin typeface="Arial Black" panose="020B0A040201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Arial Black" panose="020B0A04020102020204" pitchFamily="34" charset="0"/>
              </a:rPr>
              <a:t>Вызывают </a:t>
            </a:r>
            <a:r>
              <a:rPr lang="ru-RU" sz="2800" b="1" dirty="0">
                <a:latin typeface="Arial Black" panose="020B0A04020102020204" pitchFamily="34" charset="0"/>
              </a:rPr>
              <a:t>эмоциональную отзывчивость</a:t>
            </a:r>
            <a:r>
              <a:rPr lang="ru-RU" sz="2800" dirty="0">
                <a:latin typeface="Arial Black" panose="020B0A04020102020204" pitchFamily="34" charset="0"/>
              </a:rPr>
              <a:t> на музыку, интерес к </a:t>
            </a:r>
            <a:r>
              <a:rPr lang="ru-RU" sz="2800" dirty="0" smtClean="0">
                <a:latin typeface="Arial Black" panose="020B0A04020102020204" pitchFamily="34" charset="0"/>
              </a:rPr>
              <a:t>ней;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Arial Black" panose="020B0A04020102020204" pitchFamily="34" charset="0"/>
              </a:rPr>
              <a:t>В</a:t>
            </a:r>
            <a:r>
              <a:rPr lang="ru-RU" sz="2800" b="1" dirty="0" smtClean="0">
                <a:latin typeface="Arial Black" panose="020B0A04020102020204" pitchFamily="34" charset="0"/>
              </a:rPr>
              <a:t>оспитывают </a:t>
            </a:r>
            <a:r>
              <a:rPr lang="ru-RU" sz="2800" b="1" dirty="0">
                <a:latin typeface="Arial Black" panose="020B0A04020102020204" pitchFamily="34" charset="0"/>
              </a:rPr>
              <a:t>положительное эмоционально-оценочное </a:t>
            </a:r>
            <a:r>
              <a:rPr lang="ru-RU" sz="2800" b="1" dirty="0" smtClean="0">
                <a:latin typeface="Arial Black" panose="020B0A04020102020204" pitchFamily="34" charset="0"/>
              </a:rPr>
              <a:t>отношение.</a:t>
            </a:r>
            <a:r>
              <a:rPr lang="ru-RU" sz="2800" dirty="0" smtClean="0">
                <a:latin typeface="Arial Black" panose="020B0A04020102020204" pitchFamily="34" charset="0"/>
              </a:rPr>
              <a:t>  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kern="0" dirty="0">
                <a:solidFill>
                  <a:srgbClr val="C00000"/>
                </a:solidFill>
                <a:latin typeface="Arial Black" panose="020B0A04020102020204" pitchFamily="34" charset="0"/>
              </a:rPr>
              <a:t>Значение игровых методов</a:t>
            </a:r>
            <a:r>
              <a:rPr lang="ru-RU" sz="4000" kern="0" dirty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993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36713"/>
            <a:ext cx="86409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/>
                </a:solidFill>
                <a:latin typeface="Arial Black" panose="020B0A04020102020204" pitchFamily="34" charset="0"/>
              </a:rPr>
              <a:t>Подбирая для обучения детей различные методические приемы, педагогу необходимо руководствоваться </a:t>
            </a:r>
            <a:r>
              <a:rPr lang="ru-RU" sz="2400" b="1" dirty="0">
                <a:solidFill>
                  <a:srgbClr val="FF0000"/>
                </a:solidFill>
                <a:latin typeface="Arial Black" panose="020B0A04020102020204" pitchFamily="34" charset="0"/>
              </a:rPr>
              <a:t>следующими правилами: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2"/>
                </a:solidFill>
                <a:latin typeface="Arial Black" panose="020B0A04020102020204" pitchFamily="34" charset="0"/>
              </a:rPr>
              <a:t>обеспечить </a:t>
            </a:r>
            <a:r>
              <a:rPr lang="ru-RU" sz="2400" b="1" dirty="0">
                <a:solidFill>
                  <a:schemeClr val="tx2"/>
                </a:solidFill>
                <a:latin typeface="Arial Black" panose="020B0A04020102020204" pitchFamily="34" charset="0"/>
              </a:rPr>
              <a:t>высокий художественный уровень предлагаемого детям музыкального материала и качественность его исполнения; </a:t>
            </a:r>
            <a:endParaRPr lang="ru-RU" sz="2400" b="1" dirty="0" smtClean="0">
              <a:solidFill>
                <a:schemeClr val="tx2"/>
              </a:solidFill>
              <a:latin typeface="Arial Black" panose="020B0A040201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2"/>
                </a:solidFill>
                <a:latin typeface="Arial Black" panose="020B0A04020102020204" pitchFamily="34" charset="0"/>
              </a:rPr>
              <a:t> </a:t>
            </a:r>
            <a:r>
              <a:rPr lang="ru-RU" sz="2400" b="1" dirty="0">
                <a:solidFill>
                  <a:schemeClr val="tx2"/>
                </a:solidFill>
                <a:latin typeface="Arial Black" panose="020B0A04020102020204" pitchFamily="34" charset="0"/>
              </a:rPr>
              <a:t>учитывать особенности данного детского коллектива, уровень его общего и музыкального развития, его организованность; 	</a:t>
            </a:r>
            <a:endParaRPr lang="ru-RU" sz="2400" b="1" dirty="0" smtClean="0">
              <a:solidFill>
                <a:schemeClr val="tx2"/>
              </a:solidFill>
              <a:latin typeface="Arial Black" panose="020B0A040201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2"/>
                </a:solidFill>
                <a:latin typeface="Arial Black" panose="020B0A04020102020204" pitchFamily="34" charset="0"/>
              </a:rPr>
              <a:t> </a:t>
            </a:r>
            <a:r>
              <a:rPr lang="ru-RU" sz="2400" b="1" dirty="0">
                <a:solidFill>
                  <a:schemeClr val="tx2"/>
                </a:solidFill>
                <a:latin typeface="Arial Black" panose="020B0A04020102020204" pitchFamily="34" charset="0"/>
              </a:rPr>
              <a:t>учитывать образность и конкретность восприятия музыки детьми дошкольного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80428616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80728"/>
            <a:ext cx="8424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 Black" panose="020B0A04020102020204" pitchFamily="34" charset="0"/>
              </a:rPr>
              <a:t>Выбор методов и приемов </a:t>
            </a:r>
            <a:r>
              <a:rPr lang="ru-RU" sz="2800" b="1" dirty="0">
                <a:solidFill>
                  <a:schemeClr val="tx2"/>
                </a:solidFill>
                <a:latin typeface="Arial Black" panose="020B0A04020102020204" pitchFamily="34" charset="0"/>
              </a:rPr>
              <a:t>определяет и этап работы над музыкальным произведением. </a:t>
            </a:r>
          </a:p>
          <a:p>
            <a:r>
              <a:rPr lang="ru-RU" sz="2800" b="1" dirty="0">
                <a:solidFill>
                  <a:schemeClr val="tx2"/>
                </a:solidFill>
                <a:latin typeface="Arial Black" panose="020B0A04020102020204" pitchFamily="34" charset="0"/>
              </a:rPr>
              <a:t>Если произведение незнакомо детям, они не могут сразу начать его разучивать. </a:t>
            </a:r>
          </a:p>
          <a:p>
            <a:r>
              <a:rPr lang="ru-RU" sz="2800" b="1" dirty="0">
                <a:solidFill>
                  <a:schemeClr val="tx2"/>
                </a:solidFill>
                <a:latin typeface="Arial Black" panose="020B0A04020102020204" pitchFamily="34" charset="0"/>
              </a:rPr>
              <a:t>Необходимо несколько раз прослушать мелодию, чтобы связать свои действия с ее характером.</a:t>
            </a:r>
          </a:p>
        </p:txBody>
      </p:sp>
    </p:spTree>
    <p:extLst>
      <p:ext uri="{BB962C8B-B14F-4D97-AF65-F5344CB8AC3E}">
        <p14:creationId xmlns:p14="http://schemas.microsoft.com/office/powerpoint/2010/main" val="4137585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b="1" dirty="0">
                <a:latin typeface="Arial Black" panose="020B0A04020102020204" pitchFamily="34" charset="0"/>
              </a:rPr>
              <a:t>I</a:t>
            </a:r>
            <a:r>
              <a:rPr lang="ru-RU" sz="2800" b="1" dirty="0">
                <a:latin typeface="Arial Black" panose="020B0A04020102020204" pitchFamily="34" charset="0"/>
              </a:rPr>
              <a:t> этап - наглядно-слуховой и словесный методы;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dirty="0">
                <a:latin typeface="Arial Black" panose="020B0A04020102020204" pitchFamily="34" charset="0"/>
              </a:rPr>
              <a:t>II</a:t>
            </a:r>
            <a:r>
              <a:rPr lang="ru-RU" sz="2800" b="1" dirty="0">
                <a:latin typeface="Arial Black" panose="020B0A04020102020204" pitchFamily="34" charset="0"/>
              </a:rPr>
              <a:t> этап - возрастает роль практического метода;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dirty="0">
                <a:latin typeface="Arial Black" panose="020B0A04020102020204" pitchFamily="34" charset="0"/>
              </a:rPr>
              <a:t>III</a:t>
            </a:r>
            <a:r>
              <a:rPr lang="ru-RU" sz="2800" b="1" dirty="0">
                <a:latin typeface="Arial Black" panose="020B0A04020102020204" pitchFamily="34" charset="0"/>
              </a:rPr>
              <a:t> этап - практический метод приобретает большую долю вариативности, самостоятельности, творчества.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Arial Black" panose="020B0A04020102020204" pitchFamily="34" charset="0"/>
              </a:rPr>
              <a:t>Этапы музыкального обучения детей дошкольного возраста</a:t>
            </a:r>
            <a:endParaRPr lang="ru-RU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892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323528" y="5877272"/>
            <a:ext cx="8568952" cy="752873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Arial Black" panose="020B0A04020102020204" pitchFamily="34" charset="0"/>
              </a:rPr>
              <a:t>Используются  наглядные (наглядно – зрительные)  и практические методы и приемы</a:t>
            </a:r>
            <a:endParaRPr lang="ru-RU" sz="2400" b="1" dirty="0">
              <a:latin typeface="Arial Black" panose="020B0A04020102020204" pitchFamily="34" charset="0"/>
            </a:endParaRPr>
          </a:p>
          <a:p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692696"/>
            <a:ext cx="8568952" cy="964696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Arial Black" panose="020B0A04020102020204" pitchFamily="34" charset="0"/>
              </a:rPr>
              <a:t>Младшая группа</a:t>
            </a:r>
            <a:r>
              <a:rPr lang="ru-RU" sz="4000" b="1" i="1" u="sng" dirty="0">
                <a:solidFill>
                  <a:srgbClr val="000000"/>
                </a:solidFill>
                <a:latin typeface="Arial Black" panose="020B0A04020102020204" pitchFamily="34" charset="0"/>
              </a:rPr>
              <a:t/>
            </a:r>
            <a:br>
              <a:rPr lang="ru-RU" sz="4000" b="1" i="1" u="sng" dirty="0">
                <a:solidFill>
                  <a:srgbClr val="000000"/>
                </a:solidFill>
                <a:latin typeface="Arial Black" panose="020B0A04020102020204" pitchFamily="34" charset="0"/>
              </a:rPr>
            </a:br>
            <a:endParaRPr lang="ru-RU" sz="4000" dirty="0">
              <a:latin typeface="Arial Black" panose="020B0A04020102020204" pitchFamily="34" charset="0"/>
            </a:endParaRP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520" y="1052736"/>
            <a:ext cx="8640960" cy="4680520"/>
          </a:xfrm>
        </p:spPr>
      </p:pic>
    </p:spTree>
    <p:extLst>
      <p:ext uri="{BB962C8B-B14F-4D97-AF65-F5344CB8AC3E}">
        <p14:creationId xmlns:p14="http://schemas.microsoft.com/office/powerpoint/2010/main" val="40223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404664"/>
            <a:ext cx="4680521" cy="6148536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</a:pPr>
            <a:r>
              <a:rPr lang="ru-RU" sz="2800" b="1" kern="0" dirty="0">
                <a:solidFill>
                  <a:srgbClr val="FF0000"/>
                </a:solidFill>
                <a:latin typeface="Arial Black" panose="020B0A04020102020204" pitchFamily="34" charset="0"/>
              </a:rPr>
              <a:t>Старшая </a:t>
            </a:r>
            <a:r>
              <a:rPr lang="ru-RU" sz="2800" b="1" kern="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 подготовительные  группы.</a:t>
            </a:r>
            <a:r>
              <a:rPr lang="ru-RU" sz="2800" b="1" kern="0" dirty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sz="2800" b="1" kern="0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800" b="1" kern="0" dirty="0">
                <a:solidFill>
                  <a:schemeClr val="tx2"/>
                </a:solidFill>
                <a:latin typeface="Arial Black" panose="020B0A04020102020204" pitchFamily="34" charset="0"/>
              </a:rPr>
              <a:t>Практический метод приобретает большую долю </a:t>
            </a:r>
            <a:r>
              <a:rPr lang="ru-RU" sz="2800" b="1" kern="0" dirty="0" smtClean="0">
                <a:solidFill>
                  <a:schemeClr val="tx2"/>
                </a:solidFill>
                <a:latin typeface="Arial Black" panose="020B0A04020102020204" pitchFamily="34" charset="0"/>
              </a:rPr>
              <a:t>вариативности, </a:t>
            </a:r>
            <a:r>
              <a:rPr lang="ru-RU" sz="2800" b="1" kern="0" dirty="0" err="1" smtClean="0">
                <a:solidFill>
                  <a:schemeClr val="tx2"/>
                </a:solidFill>
                <a:latin typeface="Arial Black" panose="020B0A04020102020204" pitchFamily="34" charset="0"/>
              </a:rPr>
              <a:t>самостоятельности,творчества</a:t>
            </a:r>
            <a:r>
              <a:rPr lang="ru-RU" sz="4000" b="1" kern="0" dirty="0">
                <a:solidFill>
                  <a:schemeClr val="tx2"/>
                </a:solidFill>
                <a:latin typeface="Arial Black" panose="020B0A04020102020204" pitchFamily="34" charset="0"/>
              </a:rPr>
              <a:t>. </a:t>
            </a:r>
          </a:p>
        </p:txBody>
      </p:sp>
      <p:pic>
        <p:nvPicPr>
          <p:cNvPr id="7" name="Picture 8" descr="18027c74dc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1000"/>
            <a:ext cx="4486275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5034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8177" y="2348880"/>
            <a:ext cx="7408333" cy="34506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Arial Black" panose="020B0A04020102020204" pitchFamily="34" charset="0"/>
                <a:ea typeface="Calibri"/>
                <a:cs typeface="Times New Roman"/>
              </a:rPr>
              <a:t>- </a:t>
            </a:r>
            <a:r>
              <a:rPr lang="ru-RU" sz="3200" b="1" dirty="0" smtClean="0">
                <a:latin typeface="Arial Black" panose="020B0A04020102020204" pitchFamily="34" charset="0"/>
                <a:ea typeface="Calibri"/>
                <a:cs typeface="Times New Roman"/>
              </a:rPr>
              <a:t>способы </a:t>
            </a:r>
            <a:r>
              <a:rPr lang="ru-RU" sz="3200" b="1" dirty="0">
                <a:latin typeface="Arial Black" panose="020B0A04020102020204" pitchFamily="34" charset="0"/>
                <a:ea typeface="Calibri"/>
                <a:cs typeface="Times New Roman"/>
              </a:rPr>
              <a:t>взаимосвязанной деятельности педагога и детей, направленные на развитие музыкальных способностей, формирование основ музыкальной культуры. </a:t>
            </a:r>
            <a:r>
              <a:rPr lang="ru-RU" sz="3200" b="1" dirty="0" smtClean="0"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  <a:endParaRPr lang="ru-RU" sz="3200" b="1" dirty="0">
              <a:latin typeface="Arial Black" panose="020B0A040201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Методы и приемы музыкального воспитания </a:t>
            </a:r>
            <a:endParaRPr lang="ru-RU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467544" y="332656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99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0649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Вывод:</a:t>
            </a:r>
            <a:endParaRPr lang="ru-RU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108639"/>
            <a:ext cx="8712968" cy="405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chemeClr val="tx2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выбор методов определяют задачи музыкального воспитания, проявление интереса детей к музыкальной деятельности, степень их активности, необходимость индивидуально – дифференцированного подхода, учёт возрастных особенностей, этапы работы над произведением.</a:t>
            </a:r>
            <a:endParaRPr lang="ru-RU" sz="2800" dirty="0">
              <a:solidFill>
                <a:schemeClr val="tx2"/>
              </a:solidFill>
              <a:effectLst/>
              <a:latin typeface="Arial Black" panose="020B0A04020102020204" pitchFamily="34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16502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412776"/>
            <a:ext cx="8229600" cy="352839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Спасибо за внимание!</a:t>
            </a:r>
            <a:endParaRPr lang="ru-RU" sz="40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976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43608" y="1556792"/>
            <a:ext cx="7408333" cy="3450696"/>
          </a:xfrm>
        </p:spPr>
        <p:txBody>
          <a:bodyPr>
            <a:normAutofit fontScale="85000" lnSpcReduction="10000"/>
          </a:bodyPr>
          <a:lstStyle/>
          <a:p>
            <a:pPr marL="0" lvl="0" indent="0" fontAlgn="base">
              <a:spcAft>
                <a:spcPct val="0"/>
              </a:spcAft>
              <a:buClrTx/>
              <a:buSzTx/>
              <a:buNone/>
            </a:pPr>
            <a:r>
              <a:rPr lang="ru-RU" sz="3500" kern="0" dirty="0">
                <a:latin typeface="Arial Black" panose="020B0A04020102020204" pitchFamily="34" charset="0"/>
              </a:rPr>
              <a:t>Наиболее распространенной в педагогике и устоявшейся классификацией является деление методов на</a:t>
            </a:r>
            <a:r>
              <a:rPr lang="ru-RU" sz="3500" b="1" i="1" kern="0" dirty="0">
                <a:latin typeface="Arial Black" panose="020B0A04020102020204" pitchFamily="34" charset="0"/>
              </a:rPr>
              <a:t> </a:t>
            </a:r>
            <a:r>
              <a:rPr lang="ru-RU" sz="3500" kern="0" dirty="0">
                <a:solidFill>
                  <a:srgbClr val="FF0000"/>
                </a:solidFill>
                <a:latin typeface="Arial Black" panose="020B0A04020102020204" pitchFamily="34" charset="0"/>
              </a:rPr>
              <a:t>наглядные, словесные и практические</a:t>
            </a:r>
            <a:r>
              <a:rPr lang="ru-RU" sz="3500" b="1" kern="0" dirty="0">
                <a:latin typeface="Arial Black" panose="020B0A04020102020204" pitchFamily="34" charset="0"/>
              </a:rPr>
              <a:t>,</a:t>
            </a:r>
            <a:r>
              <a:rPr lang="ru-RU" sz="3500" b="1" i="1" kern="0" dirty="0">
                <a:latin typeface="Arial Black" panose="020B0A04020102020204" pitchFamily="34" charset="0"/>
              </a:rPr>
              <a:t> </a:t>
            </a:r>
            <a:r>
              <a:rPr lang="ru-RU" sz="3500" b="1" kern="0" dirty="0">
                <a:latin typeface="Arial Black" panose="020B0A04020102020204" pitchFamily="34" charset="0"/>
              </a:rPr>
              <a:t>то есть деление на основании различных источников передачи и восприятия знаний.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03837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132856"/>
            <a:ext cx="7408333" cy="3450696"/>
          </a:xfrm>
        </p:spPr>
        <p:txBody>
          <a:bodyPr>
            <a:normAutofit fontScale="92500" lnSpcReduction="10000"/>
          </a:bodyPr>
          <a:lstStyle/>
          <a:p>
            <a:pPr marL="0" lvl="0" indent="0" fontAlgn="base">
              <a:spcAft>
                <a:spcPct val="0"/>
              </a:spcAft>
              <a:buClrTx/>
              <a:buSzTx/>
              <a:buNone/>
            </a:pPr>
            <a:r>
              <a:rPr lang="ru-RU" sz="3000" kern="0" dirty="0" smtClean="0">
                <a:latin typeface="Arial Black" panose="020B0A04020102020204" pitchFamily="34" charset="0"/>
              </a:rPr>
              <a:t>1.</a:t>
            </a:r>
            <a:r>
              <a:rPr lang="ru-RU" sz="3200" kern="0" dirty="0" smtClean="0">
                <a:solidFill>
                  <a:srgbClr val="000000"/>
                </a:solidFill>
                <a:latin typeface="Arial Black" panose="020B0A04020102020204" pitchFamily="34" charset="0"/>
              </a:rPr>
              <a:t> </a:t>
            </a:r>
            <a:r>
              <a:rPr lang="ru-RU" sz="3200" kern="0" dirty="0">
                <a:solidFill>
                  <a:srgbClr val="FF0000"/>
                </a:solidFill>
                <a:latin typeface="Arial Black" panose="020B0A04020102020204" pitchFamily="34" charset="0"/>
              </a:rPr>
              <a:t>наглядно-слуховой</a:t>
            </a:r>
            <a:r>
              <a:rPr lang="ru-RU" sz="3200" kern="0" dirty="0">
                <a:latin typeface="Arial Black" panose="020B0A04020102020204" pitchFamily="34" charset="0"/>
              </a:rPr>
              <a:t> (исполнение музыки); </a:t>
            </a:r>
            <a:endParaRPr lang="ru-RU" sz="3200" kern="0" dirty="0" smtClean="0">
              <a:latin typeface="Arial Black" panose="020B0A04020102020204" pitchFamily="34" charset="0"/>
            </a:endParaRPr>
          </a:p>
          <a:p>
            <a:pPr marL="0" lvl="0" indent="0" fontAlgn="base">
              <a:spcAft>
                <a:spcPct val="0"/>
              </a:spcAft>
              <a:buClrTx/>
              <a:buSzTx/>
              <a:buNone/>
            </a:pPr>
            <a:r>
              <a:rPr lang="ru-RU" sz="3200" kern="0" dirty="0" smtClean="0">
                <a:latin typeface="Arial Black" panose="020B0A04020102020204" pitchFamily="34" charset="0"/>
                <a:cs typeface="Times New Roman" pitchFamily="18" charset="0"/>
              </a:rPr>
              <a:t> </a:t>
            </a:r>
            <a:endParaRPr lang="ru-RU" sz="3200" kern="0" dirty="0" smtClean="0">
              <a:latin typeface="Arial Black" panose="020B0A04020102020204" pitchFamily="34" charset="0"/>
            </a:endParaRPr>
          </a:p>
          <a:p>
            <a:pPr marL="0" lvl="0" indent="0" fontAlgn="base">
              <a:spcAft>
                <a:spcPct val="0"/>
              </a:spcAft>
              <a:buClrTx/>
              <a:buSzTx/>
              <a:buNone/>
            </a:pPr>
            <a:r>
              <a:rPr lang="ru-RU" sz="3200" kern="0" dirty="0">
                <a:latin typeface="Arial Black" panose="020B0A04020102020204" pitchFamily="34" charset="0"/>
              </a:rPr>
              <a:t>2</a:t>
            </a:r>
            <a:r>
              <a:rPr lang="ru-RU" sz="3200" kern="0" dirty="0" smtClean="0">
                <a:latin typeface="Arial Black" panose="020B0A04020102020204" pitchFamily="34" charset="0"/>
              </a:rPr>
              <a:t>. </a:t>
            </a:r>
            <a:r>
              <a:rPr lang="ru-RU" sz="3200" kern="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наглядно-зрительный</a:t>
            </a:r>
            <a:r>
              <a:rPr lang="ru-RU" sz="3200" kern="0" dirty="0" smtClean="0">
                <a:latin typeface="Arial Black" panose="020B0A04020102020204" pitchFamily="34" charset="0"/>
              </a:rPr>
              <a:t> </a:t>
            </a:r>
            <a:r>
              <a:rPr lang="ru-RU" sz="3200" kern="0" dirty="0">
                <a:latin typeface="Arial Black" panose="020B0A04020102020204" pitchFamily="34" charset="0"/>
              </a:rPr>
              <a:t>(показ иллюстраций, картинок, применение наглядных пособий). </a:t>
            </a:r>
          </a:p>
          <a:p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Наглядный </a:t>
            </a: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метод </a:t>
            </a:r>
            <a:b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7370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916832"/>
            <a:ext cx="7408333" cy="3450696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800" dirty="0"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latin typeface="Arial Black" panose="020B0A04020102020204" pitchFamily="34" charset="0"/>
              </a:rPr>
              <a:t>Объяснение</a:t>
            </a:r>
            <a:r>
              <a:rPr lang="ru-RU" sz="2800" dirty="0">
                <a:latin typeface="Arial Black" panose="020B0A04020102020204" pitchFamily="34" charset="0"/>
              </a:rPr>
              <a:t>. </a:t>
            </a:r>
            <a:endParaRPr lang="ru-RU" sz="2800" dirty="0" smtClean="0">
              <a:latin typeface="Arial Black" panose="020B0A040201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Arial Black" panose="020B0A04020102020204" pitchFamily="34" charset="0"/>
              </a:rPr>
              <a:t> Пояснения</a:t>
            </a:r>
            <a:r>
              <a:rPr lang="ru-RU" sz="2800" dirty="0">
                <a:latin typeface="Arial Black" panose="020B0A04020102020204" pitchFamily="34" charset="0"/>
              </a:rPr>
              <a:t>. </a:t>
            </a:r>
            <a:endParaRPr lang="ru-RU" sz="2800" dirty="0" smtClean="0">
              <a:latin typeface="Arial Black" panose="020B0A040201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Arial Black" panose="020B0A04020102020204" pitchFamily="34" charset="0"/>
              </a:rPr>
              <a:t> Указания</a:t>
            </a:r>
            <a:r>
              <a:rPr lang="ru-RU" sz="2800" dirty="0">
                <a:latin typeface="Arial Black" panose="020B0A04020102020204" pitchFamily="34" charset="0"/>
              </a:rPr>
              <a:t>. </a:t>
            </a:r>
            <a:endParaRPr lang="ru-RU" sz="2800" dirty="0" smtClean="0">
              <a:latin typeface="Arial Black" panose="020B0A040201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Arial Black" panose="020B0A04020102020204" pitchFamily="34" charset="0"/>
              </a:rPr>
              <a:t> Поэтическое </a:t>
            </a:r>
            <a:r>
              <a:rPr lang="ru-RU" sz="2800" dirty="0">
                <a:latin typeface="Arial Black" panose="020B0A04020102020204" pitchFamily="34" charset="0"/>
              </a:rPr>
              <a:t>слово</a:t>
            </a:r>
            <a:r>
              <a:rPr lang="ru-RU" sz="2800" dirty="0" smtClean="0">
                <a:latin typeface="Arial Black" panose="020B0A04020102020204" pitchFamily="34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Arial Black" panose="020B0A04020102020204" pitchFamily="34" charset="0"/>
              </a:rPr>
              <a:t> </a:t>
            </a:r>
            <a:r>
              <a:rPr lang="ru-RU" sz="2800" dirty="0">
                <a:latin typeface="Arial Black" panose="020B0A04020102020204" pitchFamily="34" charset="0"/>
              </a:rPr>
              <a:t>Беседа</a:t>
            </a:r>
            <a:r>
              <a:rPr lang="ru-RU" sz="2800" dirty="0" smtClean="0">
                <a:latin typeface="Arial Black" panose="020B0A04020102020204" pitchFamily="34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Arial Black" panose="020B0A04020102020204" pitchFamily="34" charset="0"/>
              </a:rPr>
              <a:t> </a:t>
            </a:r>
            <a:r>
              <a:rPr lang="ru-RU" sz="2800" dirty="0">
                <a:latin typeface="Arial Black" panose="020B0A04020102020204" pitchFamily="34" charset="0"/>
              </a:rPr>
              <a:t>Вопросы</a:t>
            </a:r>
            <a:r>
              <a:rPr lang="ru-RU" sz="2800" dirty="0" smtClean="0">
                <a:latin typeface="Arial Black" panose="020B0A04020102020204" pitchFamily="34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Arial Black" panose="020B0A04020102020204" pitchFamily="34" charset="0"/>
              </a:rPr>
              <a:t> Замечания.</a:t>
            </a:r>
            <a:endParaRPr lang="ru-RU" sz="2800" dirty="0">
              <a:latin typeface="Arial Black" panose="020B0A04020102020204" pitchFamily="34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ru-RU" b="1" i="1" u="sng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Словесный </a:t>
            </a: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метод </a:t>
            </a:r>
            <a:b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031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988840"/>
            <a:ext cx="7408333" cy="3450696"/>
          </a:xfrm>
        </p:spPr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800" dirty="0">
                <a:latin typeface="Arial Black" panose="020B0A04020102020204" pitchFamily="34" charset="0"/>
              </a:rPr>
              <a:t>передача впечатлений от музыки в пластике движений;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Arial Black" panose="020B0A04020102020204" pitchFamily="34" charset="0"/>
              </a:rPr>
              <a:t>вокализация </a:t>
            </a:r>
            <a:r>
              <a:rPr lang="ru-RU" sz="2800" dirty="0">
                <a:latin typeface="Arial Black" panose="020B0A04020102020204" pitchFamily="34" charset="0"/>
              </a:rPr>
              <a:t>музыки;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Arial Black" panose="020B0A04020102020204" pitchFamily="34" charset="0"/>
              </a:rPr>
              <a:t>дидактические </a:t>
            </a:r>
            <a:r>
              <a:rPr lang="ru-RU" sz="2800" dirty="0">
                <a:latin typeface="Arial Black" panose="020B0A04020102020204" pitchFamily="34" charset="0"/>
              </a:rPr>
              <a:t>игры;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Arial Black" panose="020B0A04020102020204" pitchFamily="34" charset="0"/>
              </a:rPr>
              <a:t>оркестровка </a:t>
            </a:r>
            <a:r>
              <a:rPr lang="ru-RU" sz="2800" dirty="0">
                <a:latin typeface="Arial Black" panose="020B0A04020102020204" pitchFamily="34" charset="0"/>
              </a:rPr>
              <a:t>музыкальных произведений;  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Arial Black" panose="020B0A04020102020204" pitchFamily="34" charset="0"/>
              </a:rPr>
              <a:t>передача </a:t>
            </a:r>
            <a:r>
              <a:rPr lang="ru-RU" sz="2800" dirty="0">
                <a:latin typeface="Arial Black" panose="020B0A04020102020204" pitchFamily="34" charset="0"/>
              </a:rPr>
              <a:t>характера музыки в </a:t>
            </a:r>
            <a:r>
              <a:rPr lang="ru-RU" sz="2800" dirty="0" smtClean="0">
                <a:latin typeface="Arial Black" panose="020B0A04020102020204" pitchFamily="34" charset="0"/>
              </a:rPr>
              <a:t>  рисунке</a:t>
            </a:r>
            <a:r>
              <a:rPr lang="ru-RU" sz="2800" dirty="0">
                <a:latin typeface="Arial Black" panose="020B0A04020102020204" pitchFamily="34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Arial Black" panose="020B0A04020102020204" pitchFamily="34" charset="0"/>
              </a:rPr>
              <a:t>инсценировка </a:t>
            </a:r>
            <a:r>
              <a:rPr lang="ru-RU" sz="2800" dirty="0">
                <a:latin typeface="Arial Black" panose="020B0A04020102020204" pitchFamily="34" charset="0"/>
              </a:rPr>
              <a:t>песен и т. д.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Arial Black" panose="020B0A04020102020204" pitchFamily="34" charset="0"/>
              </a:rPr>
              <a:t>Практический метод</a:t>
            </a:r>
            <a:endParaRPr lang="ru-RU" sz="4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6000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1556792"/>
            <a:ext cx="763284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>
                <a:solidFill>
                  <a:schemeClr val="tx2"/>
                </a:solidFill>
                <a:latin typeface="Arial Black" panose="020B0A04020102020204" pitchFamily="34" charset="0"/>
              </a:rPr>
              <a:t>Говоря о методах музыкального воспитания, О. П. </a:t>
            </a:r>
            <a:r>
              <a:rPr lang="ru-RU" sz="2800" dirty="0" err="1">
                <a:solidFill>
                  <a:schemeClr val="tx2"/>
                </a:solidFill>
                <a:latin typeface="Arial Black" panose="020B0A04020102020204" pitchFamily="34" charset="0"/>
              </a:rPr>
              <a:t>Радынова</a:t>
            </a:r>
            <a:r>
              <a:rPr lang="ru-RU" sz="2800" dirty="0">
                <a:solidFill>
                  <a:schemeClr val="tx2"/>
                </a:solidFill>
                <a:latin typeface="Arial Black" panose="020B0A04020102020204" pitchFamily="34" charset="0"/>
              </a:rPr>
              <a:t> отмечает, что воспитание и обучение будет развивающим, если каждый из трех основных методов будет применяться с нарастанием </a:t>
            </a:r>
            <a:r>
              <a:rPr lang="ru-RU" sz="28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проблемности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485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1" t="15390" r="14815" b="33310"/>
          <a:stretch>
            <a:fillRect/>
          </a:stretch>
        </p:blipFill>
        <p:spPr>
          <a:xfrm>
            <a:off x="162022" y="1052735"/>
            <a:ext cx="8816280" cy="561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922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2204864"/>
            <a:ext cx="7408333" cy="345069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800" b="1" dirty="0">
                <a:latin typeface="Arial Black" panose="020B0A04020102020204" pitchFamily="34" charset="0"/>
              </a:rPr>
              <a:t>побуждение к сопереживанию;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1" dirty="0">
                <a:latin typeface="Arial Black" panose="020B0A04020102020204" pitchFamily="34" charset="0"/>
              </a:rPr>
              <a:t>убеждение;</a:t>
            </a:r>
            <a:r>
              <a:rPr lang="ru-RU" sz="2800" dirty="0">
                <a:latin typeface="Arial Black" panose="020B0A04020102020204" pitchFamily="34" charset="0"/>
              </a:rPr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1" dirty="0">
                <a:latin typeface="Arial Black" panose="020B0A04020102020204" pitchFamily="34" charset="0"/>
              </a:rPr>
              <a:t>приучение, </a:t>
            </a:r>
            <a:r>
              <a:rPr lang="ru-RU" sz="2800" b="1" dirty="0" smtClean="0">
                <a:latin typeface="Arial Black" panose="020B0A04020102020204" pitchFamily="34" charset="0"/>
              </a:rPr>
              <a:t>упражнение;</a:t>
            </a:r>
            <a:r>
              <a:rPr lang="ru-RU" sz="2800" dirty="0" smtClean="0">
                <a:latin typeface="Arial Black" panose="020B0A04020102020204" pitchFamily="34" charset="0"/>
              </a:rPr>
              <a:t> </a:t>
            </a:r>
            <a:endParaRPr lang="ru-RU" sz="2800" dirty="0">
              <a:latin typeface="Arial Black" panose="020B0A040201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1" dirty="0">
                <a:latin typeface="Arial Black" panose="020B0A04020102020204" pitchFamily="34" charset="0"/>
              </a:rPr>
              <a:t>поисковые ситуации</a:t>
            </a:r>
            <a:r>
              <a:rPr lang="ru-RU" sz="2800" dirty="0">
                <a:latin typeface="Arial Black" panose="020B0A04020102020204" pitchFamily="34" charset="0"/>
              </a:rPr>
              <a:t>. 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Методы </a:t>
            </a:r>
            <a:r>
              <a:rPr lang="ru-RU" sz="28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эстетического воспитания и </a:t>
            </a:r>
            <a:br>
              <a:rPr lang="ru-RU" sz="28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</a:br>
            <a:r>
              <a:rPr lang="ru-RU" sz="28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художественного обучения </a:t>
            </a:r>
            <a:r>
              <a:rPr lang="ru-RU" sz="28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детей</a:t>
            </a:r>
            <a:br>
              <a:rPr lang="ru-RU" sz="28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</a:br>
            <a:r>
              <a:rPr lang="ru-RU" sz="28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 (по </a:t>
            </a:r>
            <a:r>
              <a:rPr lang="ru-RU" sz="2800" b="1" kern="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Ветлугиной</a:t>
            </a:r>
            <a:r>
              <a:rPr lang="ru-RU" sz="2800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 Н.А.)</a:t>
            </a:r>
            <a:endParaRPr lang="ru-RU" sz="28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32537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181</TotalTime>
  <Words>504</Words>
  <Application>Microsoft Office PowerPoint</Application>
  <PresentationFormat>Экран (4:3)</PresentationFormat>
  <Paragraphs>68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Волна</vt:lpstr>
      <vt:lpstr>          Классификация современных методов и приемов в музыкальном воспитании детей дошкольного возраста</vt:lpstr>
      <vt:lpstr>Методы и приемы музыкального воспитания </vt:lpstr>
      <vt:lpstr>Презентация PowerPoint</vt:lpstr>
      <vt:lpstr> Наглядный метод  </vt:lpstr>
      <vt:lpstr> Словесный метод  </vt:lpstr>
      <vt:lpstr>Практический метод</vt:lpstr>
      <vt:lpstr>Презентация PowerPoint</vt:lpstr>
      <vt:lpstr>Презентация PowerPoint</vt:lpstr>
      <vt:lpstr>Методы эстетического воспитания и  художественного обучения детей  (по Ветлугиной Н.А.)</vt:lpstr>
      <vt:lpstr>Методы формирования основ музыкальной культуры детей  (по Радыновой О.П.)</vt:lpstr>
      <vt:lpstr>Значение метода контрастных сопоставлений</vt:lpstr>
      <vt:lpstr>Значение метода уподоблений характеру музыки </vt:lpstr>
      <vt:lpstr>Презентация PowerPoint</vt:lpstr>
      <vt:lpstr>Значение игровых методов </vt:lpstr>
      <vt:lpstr>Презентация PowerPoint</vt:lpstr>
      <vt:lpstr>Презентация PowerPoint</vt:lpstr>
      <vt:lpstr>Этапы музыкального обучения детей дошкольного возраста</vt:lpstr>
      <vt:lpstr>Младшая группа </vt:lpstr>
      <vt:lpstr>Старшая и подготовительные  группы. Практический метод приобретает большую долю вариативности, самостоятельности,творчества. </vt:lpstr>
      <vt:lpstr>Вывод: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Классификация современных методов и приемов в музыкальном воспитании детей дошкольного возраста</dc:title>
  <dc:creator>Лена</dc:creator>
  <cp:lastModifiedBy>Лена</cp:lastModifiedBy>
  <cp:revision>30</cp:revision>
  <dcterms:created xsi:type="dcterms:W3CDTF">2017-10-04T16:42:31Z</dcterms:created>
  <dcterms:modified xsi:type="dcterms:W3CDTF">2017-10-24T17:52:22Z</dcterms:modified>
</cp:coreProperties>
</file>