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0000"/>
    <a:srgbClr val="00C400"/>
    <a:srgbClr val="D2A000"/>
    <a:srgbClr val="FFB3B3"/>
    <a:srgbClr val="FF8181"/>
    <a:srgbClr val="99FF99"/>
    <a:srgbClr val="2AA6B0"/>
    <a:srgbClr val="A0E3E8"/>
    <a:srgbClr val="6E2F9D"/>
    <a:srgbClr val="D5B8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4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F20B-2DE9-4659-AD35-87B1E64A0C6E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C6D-8A3F-47CC-AD03-F954C1B0B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632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F20B-2DE9-4659-AD35-87B1E64A0C6E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C6D-8A3F-47CC-AD03-F954C1B0B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24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F20B-2DE9-4659-AD35-87B1E64A0C6E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C6D-8A3F-47CC-AD03-F954C1B0B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648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F20B-2DE9-4659-AD35-87B1E64A0C6E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C6D-8A3F-47CC-AD03-F954C1B0B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786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F20B-2DE9-4659-AD35-87B1E64A0C6E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C6D-8A3F-47CC-AD03-F954C1B0B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417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F20B-2DE9-4659-AD35-87B1E64A0C6E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C6D-8A3F-47CC-AD03-F954C1B0B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035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F20B-2DE9-4659-AD35-87B1E64A0C6E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C6D-8A3F-47CC-AD03-F954C1B0B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312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F20B-2DE9-4659-AD35-87B1E64A0C6E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C6D-8A3F-47CC-AD03-F954C1B0B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056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F20B-2DE9-4659-AD35-87B1E64A0C6E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C6D-8A3F-47CC-AD03-F954C1B0B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602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F20B-2DE9-4659-AD35-87B1E64A0C6E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C6D-8A3F-47CC-AD03-F954C1B0B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99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F20B-2DE9-4659-AD35-87B1E64A0C6E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C6D-8A3F-47CC-AD03-F954C1B0B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476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0F20B-2DE9-4659-AD35-87B1E64A0C6E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E0C6D-8A3F-47CC-AD03-F954C1B0B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080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9.jpeg"/><Relationship Id="rId7" Type="http://schemas.openxmlformats.org/officeDocument/2006/relationships/image" Target="../media/image12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233841" y="336881"/>
            <a:ext cx="11816987" cy="6294925"/>
            <a:chOff x="233841" y="336881"/>
            <a:chExt cx="11816987" cy="6294925"/>
          </a:xfrm>
        </p:grpSpPr>
        <p:sp>
          <p:nvSpPr>
            <p:cNvPr id="3" name="Скругленный прямоугольник 2">
              <a:hlinkClick r:id="rId2" action="ppaction://hlinksldjump"/>
            </p:cNvPr>
            <p:cNvSpPr/>
            <p:nvPr/>
          </p:nvSpPr>
          <p:spPr>
            <a:xfrm>
              <a:off x="233842" y="336883"/>
              <a:ext cx="1132950" cy="3050376"/>
            </a:xfrm>
            <a:prstGeom prst="roundRect">
              <a:avLst/>
            </a:prstGeom>
            <a:solidFill>
              <a:srgbClr val="FFFF00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РЕБУСЫ</a:t>
              </a:r>
              <a:endParaRPr lang="ru-RU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Скругленный прямоугольник 3">
              <a:hlinkClick r:id="rId3" action="ppaction://hlinksldjump"/>
            </p:cNvPr>
            <p:cNvSpPr/>
            <p:nvPr/>
          </p:nvSpPr>
          <p:spPr>
            <a:xfrm>
              <a:off x="233841" y="3408144"/>
              <a:ext cx="1232035" cy="322315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ЗАГАДКИ</a:t>
              </a:r>
              <a:endParaRPr lang="ru-RU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Скругленный прямоугольник 4">
              <a:hlinkClick r:id="rId4" action="ppaction://hlinksldjump"/>
            </p:cNvPr>
            <p:cNvSpPr/>
            <p:nvPr/>
          </p:nvSpPr>
          <p:spPr>
            <a:xfrm>
              <a:off x="10818792" y="3408143"/>
              <a:ext cx="1232035" cy="3223153"/>
            </a:xfrm>
            <a:prstGeom prst="roundRect">
              <a:avLst/>
            </a:prstGeom>
            <a:solidFill>
              <a:srgbClr val="FF8BD0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МАТЕМАТИЧЕСКИЕ РАМКИ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Скругленный прямоугольник 5">
              <a:hlinkClick r:id="rId5" action="ppaction://hlinksldjump"/>
            </p:cNvPr>
            <p:cNvSpPr/>
            <p:nvPr/>
          </p:nvSpPr>
          <p:spPr>
            <a:xfrm>
              <a:off x="10818793" y="336881"/>
              <a:ext cx="1232035" cy="3050377"/>
            </a:xfrm>
            <a:prstGeom prst="roundRect">
              <a:avLst/>
            </a:prstGeom>
            <a:solidFill>
              <a:srgbClr val="BF95DF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ИНТЕРЕСНЫЕ ФАКТЫ</a:t>
              </a:r>
              <a:endParaRPr lang="ru-R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1212784" y="336882"/>
              <a:ext cx="9760016" cy="62949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1795168" y="87663"/>
            <a:ext cx="8768555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Занимательная</a:t>
            </a:r>
          </a:p>
          <a:p>
            <a:pPr algn="ctr"/>
            <a:r>
              <a:rPr lang="ru-RU" sz="9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9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77983" y="3922776"/>
            <a:ext cx="435065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178875" y="3484344"/>
            <a:ext cx="319241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738161" y="4178808"/>
            <a:ext cx="437307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797193" y="3197991"/>
            <a:ext cx="319241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4520740" y="4381098"/>
            <a:ext cx="503243" cy="15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 descr="Дети математика картинки, стоковые фото Дети математика | Depositphotos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819" y="2810498"/>
            <a:ext cx="5468112" cy="3718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2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Управляющая кнопка: настраиваемая 9">
            <a:hlinkClick r:id="rId2" action="ppaction://hlinksldjump" highlightClick="1"/>
          </p:cNvPr>
          <p:cNvSpPr/>
          <p:nvPr/>
        </p:nvSpPr>
        <p:spPr>
          <a:xfrm>
            <a:off x="10058400" y="5909270"/>
            <a:ext cx="1648324" cy="564682"/>
          </a:xfrm>
          <a:prstGeom prst="actionButtonBlank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ДОМОЙ</a:t>
            </a:r>
            <a:endParaRPr lang="ru-RU" sz="28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949975" y="538050"/>
            <a:ext cx="368658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РЕБУСЫ</a:t>
            </a:r>
            <a:endParaRPr lang="ru-RU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942276" y="2332804"/>
            <a:ext cx="28584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Диаметр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619736" y="738104"/>
            <a:ext cx="17815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Ромб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307601" y="4248898"/>
            <a:ext cx="22829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636562" y="2794469"/>
            <a:ext cx="18567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Точка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63433" y="4941101"/>
            <a:ext cx="1335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8418" r="8051" b="15704"/>
          <a:stretch/>
        </p:blipFill>
        <p:spPr>
          <a:xfrm>
            <a:off x="523317" y="1854128"/>
            <a:ext cx="3851566" cy="17514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8" t="9912" r="8422" b="20074"/>
          <a:stretch/>
        </p:blipFill>
        <p:spPr>
          <a:xfrm>
            <a:off x="7231525" y="495995"/>
            <a:ext cx="3813048" cy="170078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5" t="12185" r="8867" b="15451"/>
          <a:stretch/>
        </p:blipFill>
        <p:spPr>
          <a:xfrm>
            <a:off x="4921857" y="2511411"/>
            <a:ext cx="3813048" cy="177976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8" t="10024" r="9331" b="16557"/>
          <a:stretch/>
        </p:blipFill>
        <p:spPr>
          <a:xfrm>
            <a:off x="735537" y="3998174"/>
            <a:ext cx="3867912" cy="191109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3" t="7681" r="9861" b="15758"/>
          <a:stretch/>
        </p:blipFill>
        <p:spPr>
          <a:xfrm>
            <a:off x="4928148" y="4511533"/>
            <a:ext cx="3273553" cy="189727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9259437" y="3236254"/>
            <a:ext cx="2414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осемь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i2.wp.com/qulady.ru/images/qulady/2017/10/1f-1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50" r="74433" b="9375"/>
          <a:stretch/>
        </p:blipFill>
        <p:spPr bwMode="auto">
          <a:xfrm>
            <a:off x="9281879" y="2367715"/>
            <a:ext cx="2435225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89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правляющая кнопка: настраиваемая 10">
            <a:hlinkClick r:id="rId2" action="ppaction://hlinksldjump" highlightClick="1"/>
          </p:cNvPr>
          <p:cNvSpPr/>
          <p:nvPr/>
        </p:nvSpPr>
        <p:spPr>
          <a:xfrm>
            <a:off x="5076764" y="6167708"/>
            <a:ext cx="1648324" cy="564682"/>
          </a:xfrm>
          <a:prstGeom prst="actionButtonBlank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ДОМОЙ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05248" y="53508"/>
            <a:ext cx="421410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6E2F9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ЗАГАДКИ</a:t>
            </a:r>
            <a:endParaRPr lang="ru-RU" sz="8000" b="1" dirty="0">
              <a:solidFill>
                <a:srgbClr val="6E2F9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1590" y="498320"/>
            <a:ext cx="3362325" cy="1800225"/>
          </a:xfrm>
          <a:prstGeom prst="roundRect">
            <a:avLst/>
          </a:prstGeom>
          <a:solidFill>
            <a:srgbClr val="C4E59F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3715" y="1816270"/>
            <a:ext cx="1485900" cy="4000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6504" y="2542095"/>
            <a:ext cx="3362325" cy="1800225"/>
          </a:xfrm>
          <a:prstGeom prst="roundRect">
            <a:avLst/>
          </a:prstGeom>
          <a:solidFill>
            <a:srgbClr val="FFD1EC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5606" y="3865296"/>
            <a:ext cx="1485900" cy="400050"/>
          </a:xfrm>
          <a:prstGeom prst="rect">
            <a:avLst/>
          </a:prstGeom>
          <a:solidFill>
            <a:srgbClr val="D000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6504" y="4562798"/>
            <a:ext cx="3362325" cy="18002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13715" y="5842064"/>
            <a:ext cx="1485900" cy="40005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324835" y="1326998"/>
            <a:ext cx="3362325" cy="2245832"/>
          </a:xfrm>
          <a:prstGeom prst="roundRect">
            <a:avLst/>
          </a:prstGeom>
          <a:solidFill>
            <a:srgbClr val="FFFF99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351258" y="3739474"/>
            <a:ext cx="3362325" cy="2245832"/>
          </a:xfrm>
          <a:prstGeom prst="roundRect">
            <a:avLst/>
          </a:prstGeom>
          <a:solidFill>
            <a:srgbClr val="D5B8EA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249760" y="498319"/>
            <a:ext cx="3362325" cy="1800225"/>
          </a:xfrm>
          <a:prstGeom prst="roundRect">
            <a:avLst/>
          </a:prstGeom>
          <a:solidFill>
            <a:srgbClr val="A0E3E8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531591" y="3082156"/>
            <a:ext cx="1485900" cy="400050"/>
          </a:xfrm>
          <a:prstGeom prst="rect">
            <a:avLst/>
          </a:prstGeom>
          <a:solidFill>
            <a:srgbClr val="D2A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49758" y="2512409"/>
            <a:ext cx="3362325" cy="1800225"/>
          </a:xfrm>
          <a:prstGeom prst="roundRect">
            <a:avLst/>
          </a:prstGeom>
          <a:solidFill>
            <a:srgbClr val="99FF99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668642" y="5486432"/>
            <a:ext cx="1485900" cy="40005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249759" y="4526500"/>
            <a:ext cx="3362325" cy="1800225"/>
          </a:xfrm>
          <a:prstGeom prst="roundRect">
            <a:avLst/>
          </a:prstGeom>
          <a:solidFill>
            <a:srgbClr val="FF818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8465334" y="1819233"/>
            <a:ext cx="1485900" cy="40005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8488127" y="3860222"/>
            <a:ext cx="1485900" cy="400050"/>
          </a:xfrm>
          <a:prstGeom prst="rect">
            <a:avLst/>
          </a:prstGeom>
          <a:solidFill>
            <a:srgbClr val="00C4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8495304" y="5842064"/>
            <a:ext cx="1485900" cy="400050"/>
          </a:xfrm>
          <a:prstGeom prst="rect">
            <a:avLst/>
          </a:prstGeom>
          <a:solidFill>
            <a:srgbClr val="B8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sp>
        <p:nvSpPr>
          <p:cNvPr id="4" name="Крест 3"/>
          <p:cNvSpPr/>
          <p:nvPr/>
        </p:nvSpPr>
        <p:spPr>
          <a:xfrm rot="2649747">
            <a:off x="3181890" y="1787654"/>
            <a:ext cx="509588" cy="512589"/>
          </a:xfrm>
          <a:prstGeom prst="plus">
            <a:avLst>
              <a:gd name="adj" fmla="val 38084"/>
            </a:avLst>
          </a:prstGeom>
          <a:solidFill>
            <a:srgbClr val="FF0000"/>
          </a:solidFill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рест 32"/>
          <p:cNvSpPr/>
          <p:nvPr/>
        </p:nvSpPr>
        <p:spPr>
          <a:xfrm rot="2649747">
            <a:off x="3187163" y="3814165"/>
            <a:ext cx="509588" cy="512589"/>
          </a:xfrm>
          <a:prstGeom prst="plus">
            <a:avLst>
              <a:gd name="adj" fmla="val 38084"/>
            </a:avLst>
          </a:prstGeom>
          <a:solidFill>
            <a:srgbClr val="FF0000"/>
          </a:solidFill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Крест 33"/>
          <p:cNvSpPr/>
          <p:nvPr/>
        </p:nvSpPr>
        <p:spPr>
          <a:xfrm rot="2649747">
            <a:off x="3181890" y="5802819"/>
            <a:ext cx="509588" cy="512589"/>
          </a:xfrm>
          <a:prstGeom prst="plus">
            <a:avLst>
              <a:gd name="adj" fmla="val 38084"/>
            </a:avLst>
          </a:prstGeom>
          <a:solidFill>
            <a:srgbClr val="FF0000"/>
          </a:solidFill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Крест 34"/>
          <p:cNvSpPr/>
          <p:nvPr/>
        </p:nvSpPr>
        <p:spPr>
          <a:xfrm rot="2649747">
            <a:off x="6942224" y="3025887"/>
            <a:ext cx="509588" cy="512589"/>
          </a:xfrm>
          <a:prstGeom prst="plus">
            <a:avLst>
              <a:gd name="adj" fmla="val 38084"/>
            </a:avLst>
          </a:prstGeom>
          <a:solidFill>
            <a:srgbClr val="FF0000"/>
          </a:solidFill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Крест 35"/>
          <p:cNvSpPr/>
          <p:nvPr/>
        </p:nvSpPr>
        <p:spPr>
          <a:xfrm rot="2649747">
            <a:off x="6994849" y="5424423"/>
            <a:ext cx="509588" cy="512589"/>
          </a:xfrm>
          <a:prstGeom prst="plus">
            <a:avLst>
              <a:gd name="adj" fmla="val 38084"/>
            </a:avLst>
          </a:prstGeom>
          <a:solidFill>
            <a:srgbClr val="FF0000"/>
          </a:solidFill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Крест 36"/>
          <p:cNvSpPr/>
          <p:nvPr/>
        </p:nvSpPr>
        <p:spPr>
          <a:xfrm rot="2649747">
            <a:off x="10839102" y="1786167"/>
            <a:ext cx="509588" cy="512589"/>
          </a:xfrm>
          <a:prstGeom prst="plus">
            <a:avLst>
              <a:gd name="adj" fmla="val 38084"/>
            </a:avLst>
          </a:prstGeom>
          <a:solidFill>
            <a:srgbClr val="FF0000"/>
          </a:solidFill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Крест 37"/>
          <p:cNvSpPr/>
          <p:nvPr/>
        </p:nvSpPr>
        <p:spPr>
          <a:xfrm rot="2649747">
            <a:off x="10921563" y="3782939"/>
            <a:ext cx="509588" cy="512589"/>
          </a:xfrm>
          <a:prstGeom prst="plus">
            <a:avLst>
              <a:gd name="adj" fmla="val 38084"/>
            </a:avLst>
          </a:prstGeom>
          <a:solidFill>
            <a:srgbClr val="FF0000"/>
          </a:solidFill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Крест 38"/>
          <p:cNvSpPr/>
          <p:nvPr/>
        </p:nvSpPr>
        <p:spPr>
          <a:xfrm rot="2649747">
            <a:off x="10893313" y="5760445"/>
            <a:ext cx="509588" cy="512589"/>
          </a:xfrm>
          <a:prstGeom prst="plus">
            <a:avLst>
              <a:gd name="adj" fmla="val 38084"/>
            </a:avLst>
          </a:prstGeom>
          <a:solidFill>
            <a:srgbClr val="FF0000"/>
          </a:solidFill>
          <a:ln>
            <a:solidFill>
              <a:srgbClr val="B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700631" y="548846"/>
            <a:ext cx="29223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Два крота спешили в норку.</a:t>
            </a:r>
            <a:br>
              <a:rPr lang="ru-RU" sz="1600" dirty="0"/>
            </a:br>
            <a:r>
              <a:rPr lang="ru-RU" sz="1600" dirty="0"/>
              <a:t>Им навстречу муравей,</a:t>
            </a:r>
            <a:br>
              <a:rPr lang="ru-RU" sz="1600" dirty="0"/>
            </a:br>
            <a:r>
              <a:rPr lang="ru-RU" sz="1600" dirty="0"/>
              <a:t>Сколько было насекомых?</a:t>
            </a:r>
            <a:br>
              <a:rPr lang="ru-RU" sz="1600" dirty="0"/>
            </a:br>
            <a:r>
              <a:rPr lang="ru-RU" sz="1600" dirty="0"/>
              <a:t>Сосчитай-ка поскорей.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17024" y="599620"/>
            <a:ext cx="27405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ОТВЕТ:</a:t>
            </a:r>
          </a:p>
          <a:p>
            <a:pPr algn="ctr"/>
            <a:r>
              <a:rPr lang="ru-RU" sz="2000" b="1" dirty="0"/>
              <a:t>1 муравей, крот — не насекомое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1042016" y="2593132"/>
            <a:ext cx="28059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У Вовы и Марины.</a:t>
            </a:r>
            <a:br>
              <a:rPr lang="ru-RU" sz="1600" dirty="0"/>
            </a:br>
            <a:r>
              <a:rPr lang="ru-RU" sz="1600" dirty="0"/>
              <a:t>Четыре мандарина.</a:t>
            </a:r>
            <a:br>
              <a:rPr lang="ru-RU" sz="1600" dirty="0"/>
            </a:br>
            <a:r>
              <a:rPr lang="ru-RU" sz="1600" dirty="0"/>
              <a:t>Из них у брата — три.</a:t>
            </a:r>
            <a:br>
              <a:rPr lang="ru-RU" sz="1600" dirty="0"/>
            </a:br>
            <a:r>
              <a:rPr lang="ru-RU" sz="1600" dirty="0"/>
              <a:t>А сколько у сестры</a:t>
            </a:r>
            <a:r>
              <a:rPr lang="ru-RU" sz="1600" dirty="0" smtClean="0"/>
              <a:t>?</a:t>
            </a:r>
            <a:endParaRPr lang="ru-RU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1020793" y="2821395"/>
            <a:ext cx="23482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ОТВЕТ:</a:t>
            </a:r>
          </a:p>
          <a:p>
            <a:pPr algn="ctr"/>
            <a:r>
              <a:rPr lang="ru-RU" sz="3600" b="1" dirty="0" smtClean="0"/>
              <a:t>ОДИН</a:t>
            </a:r>
            <a:endParaRPr lang="ru-RU" sz="36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817024" y="4596274"/>
            <a:ext cx="29025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В вазочке лежали фрукты:</a:t>
            </a:r>
            <a:br>
              <a:rPr lang="ru-RU" sz="1600" dirty="0"/>
            </a:br>
            <a:r>
              <a:rPr lang="ru-RU" sz="1600" dirty="0"/>
              <a:t>Персик, киви, апельсин.</a:t>
            </a:r>
            <a:br>
              <a:rPr lang="ru-RU" sz="1600" dirty="0"/>
            </a:br>
            <a:r>
              <a:rPr lang="ru-RU" sz="1600" dirty="0"/>
              <a:t>Вова скушал два продукта,</a:t>
            </a:r>
            <a:br>
              <a:rPr lang="ru-RU" sz="1600" dirty="0"/>
            </a:br>
            <a:r>
              <a:rPr lang="ru-RU" sz="1600" dirty="0"/>
              <a:t>И остался фрукт…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064481" y="4618207"/>
            <a:ext cx="23482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ОТВЕТ:</a:t>
            </a:r>
          </a:p>
          <a:p>
            <a:pPr algn="ctr"/>
            <a:r>
              <a:rPr lang="ru-RU" sz="3600" b="1" dirty="0" smtClean="0"/>
              <a:t>ОДИН</a:t>
            </a:r>
            <a:endParaRPr lang="ru-RU" sz="36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4610344" y="1332156"/>
            <a:ext cx="28142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Пять веселых медвежат</a:t>
            </a:r>
            <a:br>
              <a:rPr lang="ru-RU" sz="1400" dirty="0"/>
            </a:br>
            <a:r>
              <a:rPr lang="ru-RU" sz="1400" dirty="0"/>
              <a:t>За рыбкой на реку спешат</a:t>
            </a:r>
            <a:br>
              <a:rPr lang="ru-RU" sz="1400" dirty="0"/>
            </a:br>
            <a:r>
              <a:rPr lang="ru-RU" sz="1400" dirty="0"/>
              <a:t>Но один из них устал,</a:t>
            </a:r>
            <a:br>
              <a:rPr lang="ru-RU" sz="1400" dirty="0"/>
            </a:br>
            <a:r>
              <a:rPr lang="ru-RU" sz="1400" dirty="0"/>
              <a:t>От своих друзей отстал.</a:t>
            </a:r>
            <a:br>
              <a:rPr lang="ru-RU" sz="1400" dirty="0"/>
            </a:br>
            <a:r>
              <a:rPr lang="ru-RU" sz="1400" dirty="0"/>
              <a:t>А теперь ответ найди:</a:t>
            </a:r>
            <a:br>
              <a:rPr lang="ru-RU" sz="1400" dirty="0"/>
            </a:br>
            <a:r>
              <a:rPr lang="ru-RU" sz="1400" dirty="0" smtClean="0"/>
              <a:t>Сколько </a:t>
            </a:r>
            <a:r>
              <a:rPr lang="ru-RU" sz="1400" dirty="0"/>
              <a:t>мишек впереди</a:t>
            </a:r>
            <a:r>
              <a:rPr lang="ru-RU" sz="1400" dirty="0" smtClean="0"/>
              <a:t>?</a:t>
            </a:r>
            <a:endParaRPr lang="ru-RU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4759181" y="1608324"/>
            <a:ext cx="23482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ОТВЕТ:</a:t>
            </a:r>
          </a:p>
          <a:p>
            <a:pPr algn="ctr"/>
            <a:r>
              <a:rPr lang="ru-RU" sz="3600" b="1" dirty="0" smtClean="0"/>
              <a:t>ЧЕТЫРЕ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406970" y="3694683"/>
            <a:ext cx="32515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Словила наша кошка 27 рыбешек.</a:t>
            </a:r>
            <a:br>
              <a:rPr lang="ru-RU" sz="1600" dirty="0"/>
            </a:br>
            <a:r>
              <a:rPr lang="ru-RU" sz="1600" dirty="0"/>
              <a:t>Поровну делила мама-кошка:</a:t>
            </a:r>
            <a:br>
              <a:rPr lang="ru-RU" sz="1600" dirty="0"/>
            </a:br>
            <a:r>
              <a:rPr lang="ru-RU" sz="1600" dirty="0"/>
              <a:t>Каждому котенку три рыбешки.</a:t>
            </a:r>
            <a:br>
              <a:rPr lang="ru-RU" sz="1600" dirty="0"/>
            </a:br>
            <a:r>
              <a:rPr lang="ru-RU" sz="1600" dirty="0"/>
              <a:t>Сколько же котят рыбку едят</a:t>
            </a:r>
            <a:r>
              <a:rPr lang="ru-RU" sz="1600" dirty="0" smtClean="0"/>
              <a:t>?</a:t>
            </a:r>
            <a:endParaRPr lang="ru-RU" sz="1600" dirty="0"/>
          </a:p>
        </p:txBody>
      </p:sp>
      <p:sp>
        <p:nvSpPr>
          <p:cNvPr id="50" name="TextBox 49"/>
          <p:cNvSpPr txBox="1"/>
          <p:nvPr/>
        </p:nvSpPr>
        <p:spPr>
          <a:xfrm>
            <a:off x="4824477" y="4039233"/>
            <a:ext cx="234825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ОТВЕТ:</a:t>
            </a:r>
          </a:p>
          <a:p>
            <a:pPr algn="ctr"/>
            <a:r>
              <a:rPr lang="ru-RU" sz="4400" b="1" dirty="0" smtClean="0"/>
              <a:t>ДЕВЯТЬ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455422" y="548846"/>
            <a:ext cx="29509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Три стороны и три угла.</a:t>
            </a:r>
            <a:br>
              <a:rPr lang="ru-RU" sz="1600" dirty="0"/>
            </a:br>
            <a:r>
              <a:rPr lang="ru-RU" sz="1600" dirty="0"/>
              <a:t>Узнает каждый школьник:</a:t>
            </a:r>
            <a:br>
              <a:rPr lang="ru-RU" sz="1600" dirty="0"/>
            </a:br>
            <a:r>
              <a:rPr lang="ru-RU" sz="1600" dirty="0"/>
              <a:t>Фигура называется…</a:t>
            </a:r>
            <a:br>
              <a:rPr lang="ru-RU" sz="1600" dirty="0"/>
            </a:br>
            <a:r>
              <a:rPr lang="ru-RU" sz="1600" dirty="0"/>
              <a:t>Конечно, </a:t>
            </a:r>
            <a:r>
              <a:rPr lang="ru-RU" sz="1600" dirty="0" smtClean="0"/>
              <a:t>…!</a:t>
            </a:r>
            <a:endParaRPr lang="ru-RU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8560551" y="536039"/>
            <a:ext cx="27664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ОТВЕТ:</a:t>
            </a:r>
          </a:p>
          <a:p>
            <a:pPr algn="ctr"/>
            <a:r>
              <a:rPr lang="ru-RU" sz="3200" b="1" dirty="0" smtClean="0"/>
              <a:t>треугольник</a:t>
            </a:r>
            <a:endParaRPr lang="ru-RU" sz="3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8314333" y="2552984"/>
            <a:ext cx="3189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Мяч футбольный был у Миши,</a:t>
            </a:r>
            <a:br>
              <a:rPr lang="ru-RU" sz="1600" dirty="0"/>
            </a:br>
            <a:r>
              <a:rPr lang="ru-RU" sz="1600" dirty="0"/>
              <a:t>Мячик теннисный — у Гриши.</a:t>
            </a:r>
            <a:br>
              <a:rPr lang="ru-RU" sz="1600" dirty="0"/>
            </a:br>
            <a:r>
              <a:rPr lang="ru-RU" sz="1600" dirty="0"/>
              <a:t>Сколько всего мячей</a:t>
            </a:r>
            <a:br>
              <a:rPr lang="ru-RU" sz="1600" dirty="0"/>
            </a:br>
            <a:r>
              <a:rPr lang="ru-RU" sz="1600" dirty="0"/>
              <a:t>Было у этих друзей</a:t>
            </a:r>
            <a:r>
              <a:rPr lang="ru-RU" sz="1600" dirty="0" smtClean="0"/>
              <a:t>?</a:t>
            </a:r>
            <a:endParaRPr lang="ru-RU" sz="1600" dirty="0"/>
          </a:p>
        </p:txBody>
      </p:sp>
      <p:sp>
        <p:nvSpPr>
          <p:cNvPr id="54" name="TextBox 53"/>
          <p:cNvSpPr txBox="1"/>
          <p:nvPr/>
        </p:nvSpPr>
        <p:spPr>
          <a:xfrm>
            <a:off x="8828100" y="2584498"/>
            <a:ext cx="234825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ОТВЕТ:</a:t>
            </a:r>
          </a:p>
          <a:p>
            <a:pPr algn="ctr"/>
            <a:r>
              <a:rPr lang="ru-RU" sz="4400" b="1" dirty="0" smtClean="0"/>
              <a:t>ДВА</a:t>
            </a:r>
            <a:endParaRPr lang="ru-RU" sz="4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8338325" y="4538623"/>
            <a:ext cx="31653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Над рекой летели птицы:</a:t>
            </a:r>
            <a:br>
              <a:rPr lang="ru-RU" sz="1600" dirty="0"/>
            </a:br>
            <a:r>
              <a:rPr lang="ru-RU" sz="1600" dirty="0"/>
              <a:t>Коршун, щука, две синицы,</a:t>
            </a:r>
            <a:br>
              <a:rPr lang="ru-RU" sz="1600" dirty="0"/>
            </a:br>
            <a:r>
              <a:rPr lang="ru-RU" sz="1600" dirty="0"/>
              <a:t>Три стрижа и шесть угрей.</a:t>
            </a:r>
            <a:br>
              <a:rPr lang="ru-RU" sz="1600" dirty="0"/>
            </a:br>
            <a:r>
              <a:rPr lang="ru-RU" sz="1600" dirty="0"/>
              <a:t>Сколько птиц? Ответь </a:t>
            </a:r>
            <a:r>
              <a:rPr lang="ru-RU" sz="1600" dirty="0" smtClean="0"/>
              <a:t>скорей!</a:t>
            </a:r>
            <a:endParaRPr lang="ru-RU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8303932" y="4538469"/>
            <a:ext cx="3151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ОТВЕТ:</a:t>
            </a:r>
          </a:p>
          <a:p>
            <a:pPr algn="ctr"/>
            <a:r>
              <a:rPr lang="ru-RU" b="1" dirty="0"/>
              <a:t>Шесть птиц. А щука и шесть угрей — это же рыбы</a:t>
            </a:r>
            <a:r>
              <a:rPr lang="ru-RU" sz="1600" b="1" dirty="0" smtClean="0"/>
              <a:t>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28155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41" grpId="0" build="allAtOnce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2"/>
      <p:bldP spid="48" grpId="3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544718"/>
              </p:ext>
            </p:extLst>
          </p:nvPr>
        </p:nvGraphicFramePr>
        <p:xfrm>
          <a:off x="1753130" y="1386036"/>
          <a:ext cx="3071090" cy="2103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0730">
                  <a:extLst>
                    <a:ext uri="{9D8B030D-6E8A-4147-A177-3AD203B41FA5}">
                      <a16:colId xmlns="" xmlns:a16="http://schemas.microsoft.com/office/drawing/2014/main" val="1575445090"/>
                    </a:ext>
                  </a:extLst>
                </a:gridCol>
                <a:gridCol w="1155305">
                  <a:extLst>
                    <a:ext uri="{9D8B030D-6E8A-4147-A177-3AD203B41FA5}">
                      <a16:colId xmlns="" xmlns:a16="http://schemas.microsoft.com/office/drawing/2014/main" val="605674299"/>
                    </a:ext>
                  </a:extLst>
                </a:gridCol>
                <a:gridCol w="925055">
                  <a:extLst>
                    <a:ext uri="{9D8B030D-6E8A-4147-A177-3AD203B41FA5}">
                      <a16:colId xmlns="" xmlns:a16="http://schemas.microsoft.com/office/drawing/2014/main" val="1541106713"/>
                    </a:ext>
                  </a:extLst>
                </a:gridCol>
              </a:tblGrid>
              <a:tr h="52939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40</a:t>
                      </a:r>
                      <a:endParaRPr lang="ru-RU" sz="4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30</a:t>
                      </a:r>
                      <a:endParaRPr lang="ru-RU" sz="4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83238778"/>
                  </a:ext>
                </a:extLst>
              </a:tr>
              <a:tr h="370097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25</a:t>
                      </a:r>
                      <a:endParaRPr lang="ru-RU" sz="4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27778199"/>
                  </a:ext>
                </a:extLst>
              </a:tr>
              <a:tr h="370097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20</a:t>
                      </a:r>
                      <a:endParaRPr lang="ru-RU" sz="4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10</a:t>
                      </a:r>
                      <a:endParaRPr lang="ru-RU" sz="4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54801417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425345" y="336882"/>
            <a:ext cx="73348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E00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МАТЕМАТИЧЕСКИЕ РАМКИ</a:t>
            </a:r>
            <a:endParaRPr lang="ru-RU" sz="4800" b="1" dirty="0">
              <a:solidFill>
                <a:srgbClr val="FE00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434652"/>
              </p:ext>
            </p:extLst>
          </p:nvPr>
        </p:nvGraphicFramePr>
        <p:xfrm>
          <a:off x="4009397" y="4110647"/>
          <a:ext cx="3080493" cy="2103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3763">
                  <a:extLst>
                    <a:ext uri="{9D8B030D-6E8A-4147-A177-3AD203B41FA5}">
                      <a16:colId xmlns="" xmlns:a16="http://schemas.microsoft.com/office/drawing/2014/main" val="1575445090"/>
                    </a:ext>
                  </a:extLst>
                </a:gridCol>
                <a:gridCol w="1158843">
                  <a:extLst>
                    <a:ext uri="{9D8B030D-6E8A-4147-A177-3AD203B41FA5}">
                      <a16:colId xmlns="" xmlns:a16="http://schemas.microsoft.com/office/drawing/2014/main" val="605674299"/>
                    </a:ext>
                  </a:extLst>
                </a:gridCol>
                <a:gridCol w="927887">
                  <a:extLst>
                    <a:ext uri="{9D8B030D-6E8A-4147-A177-3AD203B41FA5}">
                      <a16:colId xmlns="" xmlns:a16="http://schemas.microsoft.com/office/drawing/2014/main" val="1541106713"/>
                    </a:ext>
                  </a:extLst>
                </a:gridCol>
              </a:tblGrid>
              <a:tr h="52939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9</a:t>
                      </a:r>
                      <a:endParaRPr lang="ru-RU" sz="4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40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ru-RU" sz="40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13</a:t>
                      </a:r>
                      <a:endParaRPr lang="ru-RU" sz="4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83238778"/>
                  </a:ext>
                </a:extLst>
              </a:tr>
              <a:tr h="37009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40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ru-RU" sz="40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10</a:t>
                      </a:r>
                      <a:endParaRPr lang="ru-RU" sz="4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40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40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27778199"/>
                  </a:ext>
                </a:extLst>
              </a:tr>
              <a:tr h="370097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7</a:t>
                      </a:r>
                      <a:endParaRPr lang="ru-RU" sz="4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40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ru-RU" sz="40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11</a:t>
                      </a:r>
                      <a:endParaRPr lang="ru-RU" sz="4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54801417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27536"/>
              </p:ext>
            </p:extLst>
          </p:nvPr>
        </p:nvGraphicFramePr>
        <p:xfrm>
          <a:off x="7259782" y="1386036"/>
          <a:ext cx="3172665" cy="2103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3498">
                  <a:extLst>
                    <a:ext uri="{9D8B030D-6E8A-4147-A177-3AD203B41FA5}">
                      <a16:colId xmlns="" xmlns:a16="http://schemas.microsoft.com/office/drawing/2014/main" val="1575445090"/>
                    </a:ext>
                  </a:extLst>
                </a:gridCol>
                <a:gridCol w="1193516">
                  <a:extLst>
                    <a:ext uri="{9D8B030D-6E8A-4147-A177-3AD203B41FA5}">
                      <a16:colId xmlns="" xmlns:a16="http://schemas.microsoft.com/office/drawing/2014/main" val="605674299"/>
                    </a:ext>
                  </a:extLst>
                </a:gridCol>
                <a:gridCol w="955651">
                  <a:extLst>
                    <a:ext uri="{9D8B030D-6E8A-4147-A177-3AD203B41FA5}">
                      <a16:colId xmlns="" xmlns:a16="http://schemas.microsoft.com/office/drawing/2014/main" val="1541106713"/>
                    </a:ext>
                  </a:extLst>
                </a:gridCol>
              </a:tblGrid>
              <a:tr h="52939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11</a:t>
                      </a:r>
                      <a:endParaRPr lang="ru-RU" sz="4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ru-RU" sz="4000" b="1" i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15</a:t>
                      </a:r>
                      <a:endParaRPr lang="ru-RU" sz="4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83238778"/>
                  </a:ext>
                </a:extLst>
              </a:tr>
              <a:tr h="370097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12</a:t>
                      </a:r>
                      <a:endParaRPr lang="ru-RU" sz="4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27778199"/>
                  </a:ext>
                </a:extLst>
              </a:tr>
              <a:tr h="370097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9</a:t>
                      </a:r>
                      <a:endParaRPr lang="ru-RU" sz="4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14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13</a:t>
                      </a:r>
                      <a:endParaRPr lang="ru-RU" sz="4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54801417"/>
                  </a:ext>
                </a:extLst>
              </a:tr>
            </a:tbl>
          </a:graphicData>
        </a:graphic>
      </p:graphicFrame>
      <p:pic>
        <p:nvPicPr>
          <p:cNvPr id="1030" name="Picture 6" descr="Математика на белом фоне - фото и картинки abrakadabra.fu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54" y="4039468"/>
            <a:ext cx="3049638" cy="2359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Математика на белом фоне - фото и картинки abrakadabra.fu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07637" y="3885491"/>
            <a:ext cx="2329985" cy="266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Управляющая кнопка: настраиваемая 34">
            <a:hlinkClick r:id="rId4" action="ppaction://hlinksldjump" highlightClick="1"/>
          </p:cNvPr>
          <p:cNvSpPr/>
          <p:nvPr/>
        </p:nvSpPr>
        <p:spPr>
          <a:xfrm>
            <a:off x="10030968" y="5897880"/>
            <a:ext cx="1703188" cy="519534"/>
          </a:xfrm>
          <a:prstGeom prst="actionButtonBlank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ДОМОЙ</a:t>
            </a:r>
            <a:endParaRPr lang="ru-RU" sz="2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885" y="1372181"/>
            <a:ext cx="731520" cy="7315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413" y="2166096"/>
            <a:ext cx="731520" cy="7254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325" y="2075765"/>
            <a:ext cx="731520" cy="7315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885" y="2761556"/>
            <a:ext cx="731520" cy="7315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632" y="4088997"/>
            <a:ext cx="731520" cy="7254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470" y="4791374"/>
            <a:ext cx="725424" cy="7254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418" y="4791374"/>
            <a:ext cx="725424" cy="72542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297" y="5472923"/>
            <a:ext cx="725424" cy="72542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201" y="1386036"/>
            <a:ext cx="725424" cy="73152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927" y="2048281"/>
            <a:ext cx="725424" cy="73152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3178" y="2058671"/>
            <a:ext cx="731520" cy="73152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107" y="2777434"/>
            <a:ext cx="725424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383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7893" y="1207600"/>
            <a:ext cx="4152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У математики есть свой день </a:t>
            </a:r>
            <a:r>
              <a:rPr lang="ru-RU" sz="3200" dirty="0" smtClean="0"/>
              <a:t>рождения, </a:t>
            </a:r>
            <a:r>
              <a:rPr lang="ru-RU" sz="3200" dirty="0"/>
              <a:t>он отмечается 6 марта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Управляющая кнопка: настраиваемая 10">
            <a:hlinkClick r:id="rId2" action="ppaction://hlinksldjump" highlightClick="1"/>
          </p:cNvPr>
          <p:cNvSpPr/>
          <p:nvPr/>
        </p:nvSpPr>
        <p:spPr>
          <a:xfrm>
            <a:off x="5114925" y="6090245"/>
            <a:ext cx="1648324" cy="564682"/>
          </a:xfrm>
          <a:prstGeom prst="actionButtonBlank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ДОМОЙ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548888" y="16024"/>
            <a:ext cx="64715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6E2F9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ИНТЕРЕСНЫЕ ФАКТЫ</a:t>
            </a:r>
            <a:endParaRPr lang="ru-RU" sz="5400" b="1" dirty="0">
              <a:solidFill>
                <a:srgbClr val="6E2F9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s://s1.1zoom.ru/b5050/14/Birthday_Cupcake_Candles_Word_Lettering_549193_3840x24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37" y="939352"/>
            <a:ext cx="4457261" cy="2785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62180" y="1250937"/>
            <a:ext cx="413344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Название поисковой системы «GOOGLE» − ни что иное, как производная от слова «</a:t>
            </a:r>
            <a:r>
              <a:rPr lang="ru-RU" sz="2000" dirty="0" err="1"/>
              <a:t>гугол</a:t>
            </a:r>
            <a:r>
              <a:rPr lang="ru-RU" sz="2000" dirty="0"/>
              <a:t>». Это число представляет собой единицу с сотней нулей на конце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2054" name="Picture 6" descr="https://trikky.ru/wp-content/blogs.dir/1/files/2019/08/31/google-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43" y="939351"/>
            <a:ext cx="4457263" cy="2785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3337" y="4151614"/>
            <a:ext cx="39814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Появлению отрицательных чисел в XIX </a:t>
            </a:r>
            <a:r>
              <a:rPr lang="ru-RU" sz="2000" dirty="0" smtClean="0"/>
              <a:t>веке поспособствовал итальянский</a:t>
            </a:r>
            <a:r>
              <a:rPr lang="ru-RU" sz="2000" dirty="0"/>
              <a:t>  купец, который таким образом решил зафиксировать свои долги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2056" name="Picture 8" descr="https://cont.ws/uploads/pic/2018/3/1453286463_6%5B1%5D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180"/>
          <a:stretch/>
        </p:blipFill>
        <p:spPr bwMode="auto">
          <a:xfrm>
            <a:off x="343337" y="3870845"/>
            <a:ext cx="4457261" cy="286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i.gifer.com/4dg1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793" y="1250518"/>
            <a:ext cx="3048000" cy="4530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490105" y="3956935"/>
            <a:ext cx="42775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Среди всех фигур с одинаковым периметром, у круга будет самая большая площадь. И наоборот, среди всех фигур с одинаковой площадью, у круга будет самый маленький периметр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1028" name="Picture 4" descr="https://i.ytimg.com/vi/9G_2fVQl2_M/maxresdefaul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437" y="3870844"/>
            <a:ext cx="4457263" cy="286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0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199</Words>
  <Application>Microsoft Office PowerPoint</Application>
  <PresentationFormat>Произвольный</PresentationFormat>
  <Paragraphs>84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Колледж</dc:creator>
  <cp:lastModifiedBy>Трофимова</cp:lastModifiedBy>
  <cp:revision>53</cp:revision>
  <dcterms:created xsi:type="dcterms:W3CDTF">2022-01-16T17:04:50Z</dcterms:created>
  <dcterms:modified xsi:type="dcterms:W3CDTF">2022-01-19T05:16:12Z</dcterms:modified>
</cp:coreProperties>
</file>