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4" r:id="rId1"/>
  </p:sldMasterIdLst>
  <p:notesMasterIdLst>
    <p:notesMasterId r:id="rId21"/>
  </p:notesMasterIdLst>
  <p:handoutMasterIdLst>
    <p:handoutMasterId r:id="rId22"/>
  </p:handoutMasterIdLst>
  <p:sldIdLst>
    <p:sldId id="274" r:id="rId2"/>
    <p:sldId id="298" r:id="rId3"/>
    <p:sldId id="299" r:id="rId4"/>
    <p:sldId id="300" r:id="rId5"/>
    <p:sldId id="301" r:id="rId6"/>
    <p:sldId id="304" r:id="rId7"/>
    <p:sldId id="303" r:id="rId8"/>
    <p:sldId id="305" r:id="rId9"/>
    <p:sldId id="306" r:id="rId10"/>
    <p:sldId id="307" r:id="rId11"/>
    <p:sldId id="308" r:id="rId12"/>
    <p:sldId id="309" r:id="rId13"/>
    <p:sldId id="310" r:id="rId14"/>
    <p:sldId id="315" r:id="rId15"/>
    <p:sldId id="316" r:id="rId16"/>
    <p:sldId id="327" r:id="rId17"/>
    <p:sldId id="328" r:id="rId18"/>
    <p:sldId id="329" r:id="rId19"/>
    <p:sldId id="330" r:id="rId20"/>
  </p:sldIdLst>
  <p:sldSz cx="9144000" cy="6858000" type="screen4x3"/>
  <p:notesSz cx="6788150" cy="99139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67" autoAdjust="0"/>
    <p:restoredTop sz="98430" autoAdjust="0"/>
  </p:normalViewPr>
  <p:slideViewPr>
    <p:cSldViewPr>
      <p:cViewPr varScale="1">
        <p:scale>
          <a:sx n="89" d="100"/>
          <a:sy n="89" d="100"/>
        </p:scale>
        <p:origin x="1157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74CFE4-87A6-4EE8-9DBD-F2CAB3D9C43C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1AE6FC3-392B-40A2-9C8D-62FD54156661}">
      <dgm:prSet phldrT="[Текст]" custT="1"/>
      <dgm:spPr/>
      <dgm:t>
        <a:bodyPr/>
        <a:lstStyle/>
        <a:p>
          <a:r>
            <a:rPr lang="ru-RU" sz="1000" dirty="0" smtClean="0"/>
            <a:t>по форме представления информации</a:t>
          </a:r>
          <a:endParaRPr lang="ru-RU" sz="1000" dirty="0"/>
        </a:p>
      </dgm:t>
    </dgm:pt>
    <dgm:pt modelId="{3B13DFF9-505F-43E2-937B-5C40E9999DC5}" type="parTrans" cxnId="{224557B7-A491-4D9E-A247-52B1B70BC32E}">
      <dgm:prSet/>
      <dgm:spPr/>
      <dgm:t>
        <a:bodyPr/>
        <a:lstStyle/>
        <a:p>
          <a:endParaRPr lang="ru-RU"/>
        </a:p>
      </dgm:t>
    </dgm:pt>
    <dgm:pt modelId="{AD324BB2-BFA3-4BA9-9691-B4FCD3C9FA71}" type="sibTrans" cxnId="{224557B7-A491-4D9E-A247-52B1B70BC32E}">
      <dgm:prSet/>
      <dgm:spPr/>
      <dgm:t>
        <a:bodyPr/>
        <a:lstStyle/>
        <a:p>
          <a:endParaRPr lang="ru-RU"/>
        </a:p>
      </dgm:t>
    </dgm:pt>
    <dgm:pt modelId="{E8DB504A-B93D-4F99-8E8F-CB99EABAAA9E}">
      <dgm:prSet phldrT="[Текст]" custT="1"/>
      <dgm:spPr/>
      <dgm:t>
        <a:bodyPr/>
        <a:lstStyle/>
        <a:p>
          <a:r>
            <a:rPr lang="ru-RU" sz="1200" b="1" dirty="0" smtClean="0"/>
            <a:t>Документальные </a:t>
          </a:r>
          <a:r>
            <a:rPr lang="ru-RU" sz="1200" dirty="0" smtClean="0"/>
            <a:t> (книга, журнал, отчет, репринт и др.) </a:t>
          </a:r>
          <a:endParaRPr lang="ru-RU" sz="1200" dirty="0"/>
        </a:p>
      </dgm:t>
    </dgm:pt>
    <dgm:pt modelId="{2CD7ECDC-3FD1-4334-BCCA-26406DDFB08C}" type="parTrans" cxnId="{C379F384-849D-4E51-BB52-BD7AC2A50C85}">
      <dgm:prSet/>
      <dgm:spPr/>
      <dgm:t>
        <a:bodyPr/>
        <a:lstStyle/>
        <a:p>
          <a:endParaRPr lang="ru-RU"/>
        </a:p>
      </dgm:t>
    </dgm:pt>
    <dgm:pt modelId="{11AC8547-F89B-48A1-82DC-CAD74629D6BC}" type="sibTrans" cxnId="{C379F384-849D-4E51-BB52-BD7AC2A50C85}">
      <dgm:prSet/>
      <dgm:spPr/>
      <dgm:t>
        <a:bodyPr/>
        <a:lstStyle/>
        <a:p>
          <a:endParaRPr lang="ru-RU"/>
        </a:p>
      </dgm:t>
    </dgm:pt>
    <dgm:pt modelId="{BB430487-0835-4432-9DA7-9C19FEC2E818}">
      <dgm:prSet phldrT="[Текст]" custT="1"/>
      <dgm:spPr/>
      <dgm:t>
        <a:bodyPr/>
        <a:lstStyle/>
        <a:p>
          <a:r>
            <a:rPr lang="ru-RU" sz="1200" b="1" dirty="0" smtClean="0"/>
            <a:t>Электронные</a:t>
          </a:r>
          <a:r>
            <a:rPr lang="ru-RU" sz="1200" dirty="0" smtClean="0"/>
            <a:t> (электронные документы, базы сети, ресурсы)</a:t>
          </a:r>
          <a:endParaRPr lang="ru-RU" sz="1200" dirty="0"/>
        </a:p>
      </dgm:t>
    </dgm:pt>
    <dgm:pt modelId="{8870B440-B12F-4C8E-BA0E-7887E9C82FBA}" type="parTrans" cxnId="{B1192AEA-7453-4118-B9F4-FA343C2F54D1}">
      <dgm:prSet/>
      <dgm:spPr/>
      <dgm:t>
        <a:bodyPr/>
        <a:lstStyle/>
        <a:p>
          <a:endParaRPr lang="ru-RU"/>
        </a:p>
      </dgm:t>
    </dgm:pt>
    <dgm:pt modelId="{0DE1C6A2-5B90-4AA3-A067-374056ED9527}" type="sibTrans" cxnId="{B1192AEA-7453-4118-B9F4-FA343C2F54D1}">
      <dgm:prSet/>
      <dgm:spPr/>
      <dgm:t>
        <a:bodyPr/>
        <a:lstStyle/>
        <a:p>
          <a:endParaRPr lang="ru-RU"/>
        </a:p>
      </dgm:t>
    </dgm:pt>
    <dgm:pt modelId="{43E8ABD3-EF94-4AC6-BF53-B27985518D3E}">
      <dgm:prSet phldrT="[Текст]" custT="1"/>
      <dgm:spPr/>
      <dgm:t>
        <a:bodyPr/>
        <a:lstStyle/>
        <a:p>
          <a:r>
            <a:rPr lang="ru-RU" sz="1000" dirty="0" smtClean="0"/>
            <a:t>по социальному статусу</a:t>
          </a:r>
          <a:endParaRPr lang="ru-RU" sz="1000" dirty="0"/>
        </a:p>
      </dgm:t>
    </dgm:pt>
    <dgm:pt modelId="{3DD199BF-9AD5-4CFE-9821-B1AE79CDDA3C}" type="parTrans" cxnId="{B229193C-47AA-46D0-B6E7-7AF6EBACDB08}">
      <dgm:prSet/>
      <dgm:spPr/>
      <dgm:t>
        <a:bodyPr/>
        <a:lstStyle/>
        <a:p>
          <a:endParaRPr lang="ru-RU"/>
        </a:p>
      </dgm:t>
    </dgm:pt>
    <dgm:pt modelId="{D4A62F35-1093-46C3-9FE4-0574546278B8}" type="sibTrans" cxnId="{B229193C-47AA-46D0-B6E7-7AF6EBACDB08}">
      <dgm:prSet/>
      <dgm:spPr/>
      <dgm:t>
        <a:bodyPr/>
        <a:lstStyle/>
        <a:p>
          <a:endParaRPr lang="ru-RU"/>
        </a:p>
      </dgm:t>
    </dgm:pt>
    <dgm:pt modelId="{49CD3016-ADE7-40B8-AC26-FAC322466D5F}">
      <dgm:prSet phldrT="[Текст]" custT="1"/>
      <dgm:spPr/>
      <dgm:t>
        <a:bodyPr/>
        <a:lstStyle/>
        <a:p>
          <a:r>
            <a:rPr lang="ru-RU" sz="1200" b="1" dirty="0" smtClean="0"/>
            <a:t>Опубликованные</a:t>
          </a:r>
          <a:r>
            <a:rPr lang="ru-RU" sz="1200" dirty="0" smtClean="0"/>
            <a:t> (признанные)</a:t>
          </a:r>
          <a:endParaRPr lang="ru-RU" sz="1200" dirty="0"/>
        </a:p>
      </dgm:t>
    </dgm:pt>
    <dgm:pt modelId="{FBBB2AEE-555A-4694-974A-C28DFEF75358}" type="parTrans" cxnId="{1755FCAB-CC1B-4D7C-ABEB-EA3CB9EC1E2B}">
      <dgm:prSet/>
      <dgm:spPr/>
      <dgm:t>
        <a:bodyPr/>
        <a:lstStyle/>
        <a:p>
          <a:endParaRPr lang="ru-RU"/>
        </a:p>
      </dgm:t>
    </dgm:pt>
    <dgm:pt modelId="{04814B50-30D8-4C18-8AA5-15C507C78A89}" type="sibTrans" cxnId="{1755FCAB-CC1B-4D7C-ABEB-EA3CB9EC1E2B}">
      <dgm:prSet/>
      <dgm:spPr/>
      <dgm:t>
        <a:bodyPr/>
        <a:lstStyle/>
        <a:p>
          <a:endParaRPr lang="ru-RU"/>
        </a:p>
      </dgm:t>
    </dgm:pt>
    <dgm:pt modelId="{9598516B-B73E-4F24-A478-41749636B123}">
      <dgm:prSet phldrT="[Текст]" custT="1"/>
      <dgm:spPr/>
      <dgm:t>
        <a:bodyPr/>
        <a:lstStyle/>
        <a:p>
          <a:r>
            <a:rPr lang="ru-RU" sz="1200" b="1" dirty="0" smtClean="0"/>
            <a:t>Неопубликованные</a:t>
          </a:r>
          <a:r>
            <a:rPr lang="ru-RU" sz="1200" dirty="0" smtClean="0"/>
            <a:t> (на правах рукописи))</a:t>
          </a:r>
          <a:endParaRPr lang="ru-RU" sz="1200" dirty="0"/>
        </a:p>
      </dgm:t>
    </dgm:pt>
    <dgm:pt modelId="{3593AA08-8CEA-4B6C-B3C8-D1BB0F79CCF2}" type="parTrans" cxnId="{B1794ECE-23ED-44CA-878D-A222465E4F80}">
      <dgm:prSet/>
      <dgm:spPr/>
      <dgm:t>
        <a:bodyPr/>
        <a:lstStyle/>
        <a:p>
          <a:endParaRPr lang="ru-RU"/>
        </a:p>
      </dgm:t>
    </dgm:pt>
    <dgm:pt modelId="{FE0127B2-4F82-4BEE-9D51-91DC19286EF4}" type="sibTrans" cxnId="{B1794ECE-23ED-44CA-878D-A222465E4F80}">
      <dgm:prSet/>
      <dgm:spPr/>
      <dgm:t>
        <a:bodyPr/>
        <a:lstStyle/>
        <a:p>
          <a:endParaRPr lang="ru-RU"/>
        </a:p>
      </dgm:t>
    </dgm:pt>
    <dgm:pt modelId="{300230B9-8B49-4A2B-AF07-C53BFED0834B}">
      <dgm:prSet custT="1"/>
      <dgm:spPr/>
      <dgm:t>
        <a:bodyPr/>
        <a:lstStyle/>
        <a:p>
          <a:r>
            <a:rPr lang="ru-RU" sz="1000" dirty="0" smtClean="0"/>
            <a:t>по новизне информации</a:t>
          </a:r>
          <a:endParaRPr lang="ru-RU" sz="1000" dirty="0"/>
        </a:p>
      </dgm:t>
    </dgm:pt>
    <dgm:pt modelId="{650DD446-3E45-42BA-AB8F-1BE528F24E60}" type="parTrans" cxnId="{4A4E1439-CE0F-49EA-A5F9-111ABF80A30A}">
      <dgm:prSet/>
      <dgm:spPr/>
      <dgm:t>
        <a:bodyPr/>
        <a:lstStyle/>
        <a:p>
          <a:endParaRPr lang="ru-RU"/>
        </a:p>
      </dgm:t>
    </dgm:pt>
    <dgm:pt modelId="{14DFC8BF-F4AC-427A-AE94-76DE98D88858}" type="sibTrans" cxnId="{4A4E1439-CE0F-49EA-A5F9-111ABF80A30A}">
      <dgm:prSet/>
      <dgm:spPr/>
      <dgm:t>
        <a:bodyPr/>
        <a:lstStyle/>
        <a:p>
          <a:endParaRPr lang="ru-RU"/>
        </a:p>
      </dgm:t>
    </dgm:pt>
    <dgm:pt modelId="{B3258CF2-2055-4251-BD92-E37FE5E6050D}">
      <dgm:prSet custT="1"/>
      <dgm:spPr/>
      <dgm:t>
        <a:bodyPr/>
        <a:lstStyle/>
        <a:p>
          <a:r>
            <a:rPr lang="ru-RU" sz="1200" b="1" dirty="0" smtClean="0"/>
            <a:t>Первичные</a:t>
          </a:r>
        </a:p>
        <a:p>
          <a:r>
            <a:rPr lang="ru-RU" sz="1200" dirty="0" smtClean="0"/>
            <a:t> (</a:t>
          </a:r>
          <a:r>
            <a:rPr lang="ru-RU" sz="1200" b="0" i="0" dirty="0" smtClean="0"/>
            <a:t>ГОСТ 7.60–2003 СИБИД. Издания. Основные виды. Термины и определения)</a:t>
          </a:r>
          <a:endParaRPr lang="ru-RU" sz="1200" dirty="0"/>
        </a:p>
      </dgm:t>
    </dgm:pt>
    <dgm:pt modelId="{43D42096-AA95-45F6-9298-8C9E49EE20AC}" type="parTrans" cxnId="{B364E909-5841-41DE-BC85-05404204F552}">
      <dgm:prSet/>
      <dgm:spPr/>
      <dgm:t>
        <a:bodyPr/>
        <a:lstStyle/>
        <a:p>
          <a:endParaRPr lang="ru-RU"/>
        </a:p>
      </dgm:t>
    </dgm:pt>
    <dgm:pt modelId="{3438E001-97D6-4570-B265-4000E43D96D0}" type="sibTrans" cxnId="{B364E909-5841-41DE-BC85-05404204F552}">
      <dgm:prSet/>
      <dgm:spPr/>
      <dgm:t>
        <a:bodyPr/>
        <a:lstStyle/>
        <a:p>
          <a:endParaRPr lang="ru-RU"/>
        </a:p>
      </dgm:t>
    </dgm:pt>
    <dgm:pt modelId="{9F7C8B76-3478-4FAE-9B07-61B417726948}">
      <dgm:prSet custT="1"/>
      <dgm:spPr/>
      <dgm:t>
        <a:bodyPr/>
        <a:lstStyle/>
        <a:p>
          <a:r>
            <a:rPr lang="ru-RU" sz="1200" b="1" dirty="0" smtClean="0"/>
            <a:t>Вторичные</a:t>
          </a:r>
          <a:r>
            <a:rPr lang="ru-RU" sz="1200" dirty="0" smtClean="0"/>
            <a:t> </a:t>
          </a:r>
        </a:p>
        <a:p>
          <a:r>
            <a:rPr lang="ru-RU" sz="1200" dirty="0" smtClean="0"/>
            <a:t>(</a:t>
          </a:r>
          <a:r>
            <a:rPr lang="ru-RU" sz="1200" b="0" i="0" dirty="0" smtClean="0"/>
            <a:t>справочники и энциклопедии, обзоры, реферативные журналы, библиотечные каталоги, библиографические указатели и картотеки</a:t>
          </a:r>
          <a:endParaRPr lang="ru-RU" sz="1200" dirty="0"/>
        </a:p>
      </dgm:t>
    </dgm:pt>
    <dgm:pt modelId="{E034DD0F-4031-47A8-9937-3D2F7F81EE4E}" type="parTrans" cxnId="{13462F97-5EB2-4CCA-BFF2-9B274CBC9DD9}">
      <dgm:prSet/>
      <dgm:spPr/>
      <dgm:t>
        <a:bodyPr/>
        <a:lstStyle/>
        <a:p>
          <a:endParaRPr lang="ru-RU"/>
        </a:p>
      </dgm:t>
    </dgm:pt>
    <dgm:pt modelId="{A8C230EE-C4A5-4FCF-BB03-064EDB5A0CF6}" type="sibTrans" cxnId="{13462F97-5EB2-4CCA-BFF2-9B274CBC9DD9}">
      <dgm:prSet/>
      <dgm:spPr/>
      <dgm:t>
        <a:bodyPr/>
        <a:lstStyle/>
        <a:p>
          <a:endParaRPr lang="ru-RU"/>
        </a:p>
      </dgm:t>
    </dgm:pt>
    <dgm:pt modelId="{1EA6B4B2-CD12-47F5-9EAD-DC6C2362E076}" type="pres">
      <dgm:prSet presAssocID="{1474CFE4-87A6-4EE8-9DBD-F2CAB3D9C4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E6082F-9C01-40FA-9021-0B32F14AA70B}" type="pres">
      <dgm:prSet presAssocID="{B1AE6FC3-392B-40A2-9C8D-62FD54156661}" presName="root" presStyleCnt="0"/>
      <dgm:spPr/>
    </dgm:pt>
    <dgm:pt modelId="{5C29317D-1EE1-421E-97B6-DD70510D47C7}" type="pres">
      <dgm:prSet presAssocID="{B1AE6FC3-392B-40A2-9C8D-62FD54156661}" presName="rootComposite" presStyleCnt="0"/>
      <dgm:spPr/>
    </dgm:pt>
    <dgm:pt modelId="{B0477824-09DA-4AB9-BFE5-6ED8B2761371}" type="pres">
      <dgm:prSet presAssocID="{B1AE6FC3-392B-40A2-9C8D-62FD54156661}" presName="rootText" presStyleLbl="node1" presStyleIdx="0" presStyleCnt="3" custScaleY="49723" custLinFactNeighborX="4230" custLinFactNeighborY="-23843"/>
      <dgm:spPr/>
      <dgm:t>
        <a:bodyPr/>
        <a:lstStyle/>
        <a:p>
          <a:endParaRPr lang="ru-RU"/>
        </a:p>
      </dgm:t>
    </dgm:pt>
    <dgm:pt modelId="{A42B8E74-F4CC-4CB5-ADE1-E9A762F53C51}" type="pres">
      <dgm:prSet presAssocID="{B1AE6FC3-392B-40A2-9C8D-62FD54156661}" presName="rootConnector" presStyleLbl="node1" presStyleIdx="0" presStyleCnt="3"/>
      <dgm:spPr/>
      <dgm:t>
        <a:bodyPr/>
        <a:lstStyle/>
        <a:p>
          <a:endParaRPr lang="ru-RU"/>
        </a:p>
      </dgm:t>
    </dgm:pt>
    <dgm:pt modelId="{5CF63D04-5A96-4183-95DA-822AE46F7615}" type="pres">
      <dgm:prSet presAssocID="{B1AE6FC3-392B-40A2-9C8D-62FD54156661}" presName="childShape" presStyleCnt="0"/>
      <dgm:spPr/>
    </dgm:pt>
    <dgm:pt modelId="{84A5102A-D804-4B4E-BA39-EB551793609D}" type="pres">
      <dgm:prSet presAssocID="{2CD7ECDC-3FD1-4334-BCCA-26406DDFB08C}" presName="Name13" presStyleLbl="parChTrans1D2" presStyleIdx="0" presStyleCnt="6"/>
      <dgm:spPr/>
      <dgm:t>
        <a:bodyPr/>
        <a:lstStyle/>
        <a:p>
          <a:endParaRPr lang="ru-RU"/>
        </a:p>
      </dgm:t>
    </dgm:pt>
    <dgm:pt modelId="{61C38604-D9C2-4A78-8CA8-9E4A7DE8184C}" type="pres">
      <dgm:prSet presAssocID="{E8DB504A-B93D-4F99-8E8F-CB99EABAAA9E}" presName="childText" presStyleLbl="bgAcc1" presStyleIdx="0" presStyleCnt="6" custLinFactNeighborX="-534" custLinFactNeighborY="-31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07E78-83BA-471A-8C27-8FCCF14D7DD8}" type="pres">
      <dgm:prSet presAssocID="{8870B440-B12F-4C8E-BA0E-7887E9C82FBA}" presName="Name13" presStyleLbl="parChTrans1D2" presStyleIdx="1" presStyleCnt="6"/>
      <dgm:spPr/>
      <dgm:t>
        <a:bodyPr/>
        <a:lstStyle/>
        <a:p>
          <a:endParaRPr lang="ru-RU"/>
        </a:p>
      </dgm:t>
    </dgm:pt>
    <dgm:pt modelId="{BCFBB253-31DA-4F07-9B6A-C8A24E6EC714}" type="pres">
      <dgm:prSet presAssocID="{BB430487-0835-4432-9DA7-9C19FEC2E818}" presName="childText" presStyleLbl="bgAcc1" presStyleIdx="1" presStyleCnt="6" custLinFactNeighborX="1069" custLinFactNeighborY="-40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7B9DD-D132-4953-9CE1-7894E53FD48B}" type="pres">
      <dgm:prSet presAssocID="{43E8ABD3-EF94-4AC6-BF53-B27985518D3E}" presName="root" presStyleCnt="0"/>
      <dgm:spPr/>
    </dgm:pt>
    <dgm:pt modelId="{8BE74313-FB96-4CCB-87B0-8BAA9B85460D}" type="pres">
      <dgm:prSet presAssocID="{43E8ABD3-EF94-4AC6-BF53-B27985518D3E}" presName="rootComposite" presStyleCnt="0"/>
      <dgm:spPr/>
    </dgm:pt>
    <dgm:pt modelId="{9CF7BCE9-CBB3-4F4E-8383-5123427012D0}" type="pres">
      <dgm:prSet presAssocID="{43E8ABD3-EF94-4AC6-BF53-B27985518D3E}" presName="rootText" presStyleLbl="node1" presStyleIdx="1" presStyleCnt="3" custScaleY="44595" custLinFactNeighborX="-12818" custLinFactNeighborY="-13602"/>
      <dgm:spPr/>
      <dgm:t>
        <a:bodyPr/>
        <a:lstStyle/>
        <a:p>
          <a:endParaRPr lang="ru-RU"/>
        </a:p>
      </dgm:t>
    </dgm:pt>
    <dgm:pt modelId="{378C138E-7A34-4DB5-8057-3C84A4C847C1}" type="pres">
      <dgm:prSet presAssocID="{43E8ABD3-EF94-4AC6-BF53-B27985518D3E}" presName="rootConnector" presStyleLbl="node1" presStyleIdx="1" presStyleCnt="3"/>
      <dgm:spPr/>
      <dgm:t>
        <a:bodyPr/>
        <a:lstStyle/>
        <a:p>
          <a:endParaRPr lang="ru-RU"/>
        </a:p>
      </dgm:t>
    </dgm:pt>
    <dgm:pt modelId="{03F1D6A6-2683-4E71-B664-5413F87CF123}" type="pres">
      <dgm:prSet presAssocID="{43E8ABD3-EF94-4AC6-BF53-B27985518D3E}" presName="childShape" presStyleCnt="0"/>
      <dgm:spPr/>
    </dgm:pt>
    <dgm:pt modelId="{0DE206F6-CF8E-4216-96EE-D58F0F5B3FE7}" type="pres">
      <dgm:prSet presAssocID="{FBBB2AEE-555A-4694-974A-C28DFEF7535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BB575B77-3E66-4B2C-9622-FF2FEE7C6E7C}" type="pres">
      <dgm:prSet presAssocID="{49CD3016-ADE7-40B8-AC26-FAC322466D5F}" presName="childText" presStyleLbl="bgAcc1" presStyleIdx="2" presStyleCnt="6" custLinFactNeighborX="-20295" custLinFactNeighborY="-29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44BB2-8E14-47C1-ACA5-84E3F403F062}" type="pres">
      <dgm:prSet presAssocID="{3593AA08-8CEA-4B6C-B3C8-D1BB0F79CCF2}" presName="Name13" presStyleLbl="parChTrans1D2" presStyleIdx="3" presStyleCnt="6"/>
      <dgm:spPr/>
      <dgm:t>
        <a:bodyPr/>
        <a:lstStyle/>
        <a:p>
          <a:endParaRPr lang="ru-RU"/>
        </a:p>
      </dgm:t>
    </dgm:pt>
    <dgm:pt modelId="{E40E7E4A-FF9B-4520-AA89-59716DD4F440}" type="pres">
      <dgm:prSet presAssocID="{9598516B-B73E-4F24-A478-41749636B123}" presName="childText" presStyleLbl="bgAcc1" presStyleIdx="3" presStyleCnt="6" custLinFactNeighborX="-18159" custLinFactNeighborY="-37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CF765-8D79-4E40-B187-6CF77D7A7A00}" type="pres">
      <dgm:prSet presAssocID="{300230B9-8B49-4A2B-AF07-C53BFED0834B}" presName="root" presStyleCnt="0"/>
      <dgm:spPr/>
    </dgm:pt>
    <dgm:pt modelId="{D3677260-4ED9-478C-95E2-3D9FFD9057BC}" type="pres">
      <dgm:prSet presAssocID="{300230B9-8B49-4A2B-AF07-C53BFED0834B}" presName="rootComposite" presStyleCnt="0"/>
      <dgm:spPr/>
    </dgm:pt>
    <dgm:pt modelId="{F7DD8C36-45C9-4AFA-96D6-3419DB42A223}" type="pres">
      <dgm:prSet presAssocID="{300230B9-8B49-4A2B-AF07-C53BFED0834B}" presName="rootText" presStyleLbl="node1" presStyleIdx="2" presStyleCnt="3" custScaleY="41177" custLinFactNeighborX="-29012" custLinFactNeighborY="-13602"/>
      <dgm:spPr/>
      <dgm:t>
        <a:bodyPr/>
        <a:lstStyle/>
        <a:p>
          <a:endParaRPr lang="ru-RU"/>
        </a:p>
      </dgm:t>
    </dgm:pt>
    <dgm:pt modelId="{9973DCC0-FD67-44E3-BB01-56D685E5D2B0}" type="pres">
      <dgm:prSet presAssocID="{300230B9-8B49-4A2B-AF07-C53BFED0834B}" presName="rootConnector" presStyleLbl="node1" presStyleIdx="2" presStyleCnt="3"/>
      <dgm:spPr/>
      <dgm:t>
        <a:bodyPr/>
        <a:lstStyle/>
        <a:p>
          <a:endParaRPr lang="ru-RU"/>
        </a:p>
      </dgm:t>
    </dgm:pt>
    <dgm:pt modelId="{20CF1307-C59D-48B5-808D-BF870F9465FC}" type="pres">
      <dgm:prSet presAssocID="{300230B9-8B49-4A2B-AF07-C53BFED0834B}" presName="childShape" presStyleCnt="0"/>
      <dgm:spPr/>
    </dgm:pt>
    <dgm:pt modelId="{A8DBAC6C-4A99-413B-BB77-5F053B9ADF7A}" type="pres">
      <dgm:prSet presAssocID="{43D42096-AA95-45F6-9298-8C9E49EE20A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7B41D226-2F0C-4B16-B662-0D9FB85EFC14}" type="pres">
      <dgm:prSet presAssocID="{B3258CF2-2055-4251-BD92-E37FE5E6050D}" presName="childText" presStyleLbl="bgAcc1" presStyleIdx="4" presStyleCnt="6" custLinFactNeighborX="-37868" custLinFactNeighborY="-29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528CC-22C5-48C2-A9CD-DA841E621949}" type="pres">
      <dgm:prSet presAssocID="{E034DD0F-4031-47A8-9937-3D2F7F81EE4E}" presName="Name13" presStyleLbl="parChTrans1D2" presStyleIdx="5" presStyleCnt="6"/>
      <dgm:spPr/>
      <dgm:t>
        <a:bodyPr/>
        <a:lstStyle/>
        <a:p>
          <a:endParaRPr lang="ru-RU"/>
        </a:p>
      </dgm:t>
    </dgm:pt>
    <dgm:pt modelId="{D358596D-1F14-4789-A6E7-A4270F9DB147}" type="pres">
      <dgm:prSet presAssocID="{9F7C8B76-3478-4FAE-9B07-61B417726948}" presName="childText" presStyleLbl="bgAcc1" presStyleIdx="5" presStyleCnt="6" custScaleY="148629" custLinFactNeighborX="-38402" custLinFactNeighborY="-41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D79663-14C8-459E-8027-B69BA3167346}" type="presOf" srcId="{300230B9-8B49-4A2B-AF07-C53BFED0834B}" destId="{9973DCC0-FD67-44E3-BB01-56D685E5D2B0}" srcOrd="1" destOrd="0" presId="urn:microsoft.com/office/officeart/2005/8/layout/hierarchy3"/>
    <dgm:cxn modelId="{13462F97-5EB2-4CCA-BFF2-9B274CBC9DD9}" srcId="{300230B9-8B49-4A2B-AF07-C53BFED0834B}" destId="{9F7C8B76-3478-4FAE-9B07-61B417726948}" srcOrd="1" destOrd="0" parTransId="{E034DD0F-4031-47A8-9937-3D2F7F81EE4E}" sibTransId="{A8C230EE-C4A5-4FCF-BB03-064EDB5A0CF6}"/>
    <dgm:cxn modelId="{239C0F3C-606B-4337-9326-F042B37F45FA}" type="presOf" srcId="{2CD7ECDC-3FD1-4334-BCCA-26406DDFB08C}" destId="{84A5102A-D804-4B4E-BA39-EB551793609D}" srcOrd="0" destOrd="0" presId="urn:microsoft.com/office/officeart/2005/8/layout/hierarchy3"/>
    <dgm:cxn modelId="{B229193C-47AA-46D0-B6E7-7AF6EBACDB08}" srcId="{1474CFE4-87A6-4EE8-9DBD-F2CAB3D9C43C}" destId="{43E8ABD3-EF94-4AC6-BF53-B27985518D3E}" srcOrd="1" destOrd="0" parTransId="{3DD199BF-9AD5-4CFE-9821-B1AE79CDDA3C}" sibTransId="{D4A62F35-1093-46C3-9FE4-0574546278B8}"/>
    <dgm:cxn modelId="{73627293-ADC1-477D-9493-9CF974159BF8}" type="presOf" srcId="{300230B9-8B49-4A2B-AF07-C53BFED0834B}" destId="{F7DD8C36-45C9-4AFA-96D6-3419DB42A223}" srcOrd="0" destOrd="0" presId="urn:microsoft.com/office/officeart/2005/8/layout/hierarchy3"/>
    <dgm:cxn modelId="{242EAF87-60AD-4B1D-A396-7BBFDB0E6D98}" type="presOf" srcId="{E034DD0F-4031-47A8-9937-3D2F7F81EE4E}" destId="{FAD528CC-22C5-48C2-A9CD-DA841E621949}" srcOrd="0" destOrd="0" presId="urn:microsoft.com/office/officeart/2005/8/layout/hierarchy3"/>
    <dgm:cxn modelId="{734FF4E6-8E46-486B-8379-D2C2C1DCDB0C}" type="presOf" srcId="{B3258CF2-2055-4251-BD92-E37FE5E6050D}" destId="{7B41D226-2F0C-4B16-B662-0D9FB85EFC14}" srcOrd="0" destOrd="0" presId="urn:microsoft.com/office/officeart/2005/8/layout/hierarchy3"/>
    <dgm:cxn modelId="{83EFDA0F-FCDD-4C0A-A481-01A60B9430F5}" type="presOf" srcId="{FBBB2AEE-555A-4694-974A-C28DFEF75358}" destId="{0DE206F6-CF8E-4216-96EE-D58F0F5B3FE7}" srcOrd="0" destOrd="0" presId="urn:microsoft.com/office/officeart/2005/8/layout/hierarchy3"/>
    <dgm:cxn modelId="{540252D5-B01D-4E62-9D1F-7CACA91B189F}" type="presOf" srcId="{1474CFE4-87A6-4EE8-9DBD-F2CAB3D9C43C}" destId="{1EA6B4B2-CD12-47F5-9EAD-DC6C2362E076}" srcOrd="0" destOrd="0" presId="urn:microsoft.com/office/officeart/2005/8/layout/hierarchy3"/>
    <dgm:cxn modelId="{B1192AEA-7453-4118-B9F4-FA343C2F54D1}" srcId="{B1AE6FC3-392B-40A2-9C8D-62FD54156661}" destId="{BB430487-0835-4432-9DA7-9C19FEC2E818}" srcOrd="1" destOrd="0" parTransId="{8870B440-B12F-4C8E-BA0E-7887E9C82FBA}" sibTransId="{0DE1C6A2-5B90-4AA3-A067-374056ED9527}"/>
    <dgm:cxn modelId="{C129B7E2-83F7-4EC4-B031-74D0B6101235}" type="presOf" srcId="{9F7C8B76-3478-4FAE-9B07-61B417726948}" destId="{D358596D-1F14-4789-A6E7-A4270F9DB147}" srcOrd="0" destOrd="0" presId="urn:microsoft.com/office/officeart/2005/8/layout/hierarchy3"/>
    <dgm:cxn modelId="{1755FCAB-CC1B-4D7C-ABEB-EA3CB9EC1E2B}" srcId="{43E8ABD3-EF94-4AC6-BF53-B27985518D3E}" destId="{49CD3016-ADE7-40B8-AC26-FAC322466D5F}" srcOrd="0" destOrd="0" parTransId="{FBBB2AEE-555A-4694-974A-C28DFEF75358}" sibTransId="{04814B50-30D8-4C18-8AA5-15C507C78A89}"/>
    <dgm:cxn modelId="{C379F384-849D-4E51-BB52-BD7AC2A50C85}" srcId="{B1AE6FC3-392B-40A2-9C8D-62FD54156661}" destId="{E8DB504A-B93D-4F99-8E8F-CB99EABAAA9E}" srcOrd="0" destOrd="0" parTransId="{2CD7ECDC-3FD1-4334-BCCA-26406DDFB08C}" sibTransId="{11AC8547-F89B-48A1-82DC-CAD74629D6BC}"/>
    <dgm:cxn modelId="{C5994442-54BE-4649-9DEE-8609C5082792}" type="presOf" srcId="{E8DB504A-B93D-4F99-8E8F-CB99EABAAA9E}" destId="{61C38604-D9C2-4A78-8CA8-9E4A7DE8184C}" srcOrd="0" destOrd="0" presId="urn:microsoft.com/office/officeart/2005/8/layout/hierarchy3"/>
    <dgm:cxn modelId="{B3F835C4-CB7F-4728-90B9-8D6C6E2F17D1}" type="presOf" srcId="{BB430487-0835-4432-9DA7-9C19FEC2E818}" destId="{BCFBB253-31DA-4F07-9B6A-C8A24E6EC714}" srcOrd="0" destOrd="0" presId="urn:microsoft.com/office/officeart/2005/8/layout/hierarchy3"/>
    <dgm:cxn modelId="{E50051AF-E47B-46CC-9A25-2978078DAEDA}" type="presOf" srcId="{49CD3016-ADE7-40B8-AC26-FAC322466D5F}" destId="{BB575B77-3E66-4B2C-9622-FF2FEE7C6E7C}" srcOrd="0" destOrd="0" presId="urn:microsoft.com/office/officeart/2005/8/layout/hierarchy3"/>
    <dgm:cxn modelId="{0919992A-B109-4810-AD4C-F379186C6CF5}" type="presOf" srcId="{43E8ABD3-EF94-4AC6-BF53-B27985518D3E}" destId="{9CF7BCE9-CBB3-4F4E-8383-5123427012D0}" srcOrd="0" destOrd="0" presId="urn:microsoft.com/office/officeart/2005/8/layout/hierarchy3"/>
    <dgm:cxn modelId="{4A4E1439-CE0F-49EA-A5F9-111ABF80A30A}" srcId="{1474CFE4-87A6-4EE8-9DBD-F2CAB3D9C43C}" destId="{300230B9-8B49-4A2B-AF07-C53BFED0834B}" srcOrd="2" destOrd="0" parTransId="{650DD446-3E45-42BA-AB8F-1BE528F24E60}" sibTransId="{14DFC8BF-F4AC-427A-AE94-76DE98D88858}"/>
    <dgm:cxn modelId="{7AD8D4F8-4362-44B2-B742-BAA7B1629F8A}" type="presOf" srcId="{3593AA08-8CEA-4B6C-B3C8-D1BB0F79CCF2}" destId="{87C44BB2-8E14-47C1-ACA5-84E3F403F062}" srcOrd="0" destOrd="0" presId="urn:microsoft.com/office/officeart/2005/8/layout/hierarchy3"/>
    <dgm:cxn modelId="{B364E909-5841-41DE-BC85-05404204F552}" srcId="{300230B9-8B49-4A2B-AF07-C53BFED0834B}" destId="{B3258CF2-2055-4251-BD92-E37FE5E6050D}" srcOrd="0" destOrd="0" parTransId="{43D42096-AA95-45F6-9298-8C9E49EE20AC}" sibTransId="{3438E001-97D6-4570-B265-4000E43D96D0}"/>
    <dgm:cxn modelId="{54D448FA-6E75-4B06-B463-85D4E4A1948B}" type="presOf" srcId="{43D42096-AA95-45F6-9298-8C9E49EE20AC}" destId="{A8DBAC6C-4A99-413B-BB77-5F053B9ADF7A}" srcOrd="0" destOrd="0" presId="urn:microsoft.com/office/officeart/2005/8/layout/hierarchy3"/>
    <dgm:cxn modelId="{257EF1E5-55BA-43C3-82F5-DC1FDAAF7D24}" type="presOf" srcId="{43E8ABD3-EF94-4AC6-BF53-B27985518D3E}" destId="{378C138E-7A34-4DB5-8057-3C84A4C847C1}" srcOrd="1" destOrd="0" presId="urn:microsoft.com/office/officeart/2005/8/layout/hierarchy3"/>
    <dgm:cxn modelId="{F033DBD4-AEC8-4BE2-BEF4-081944EB6C26}" type="presOf" srcId="{B1AE6FC3-392B-40A2-9C8D-62FD54156661}" destId="{A42B8E74-F4CC-4CB5-ADE1-E9A762F53C51}" srcOrd="1" destOrd="0" presId="urn:microsoft.com/office/officeart/2005/8/layout/hierarchy3"/>
    <dgm:cxn modelId="{B1794ECE-23ED-44CA-878D-A222465E4F80}" srcId="{43E8ABD3-EF94-4AC6-BF53-B27985518D3E}" destId="{9598516B-B73E-4F24-A478-41749636B123}" srcOrd="1" destOrd="0" parTransId="{3593AA08-8CEA-4B6C-B3C8-D1BB0F79CCF2}" sibTransId="{FE0127B2-4F82-4BEE-9D51-91DC19286EF4}"/>
    <dgm:cxn modelId="{696C36CB-3EA8-4274-8CE8-F5F80C8AD45A}" type="presOf" srcId="{8870B440-B12F-4C8E-BA0E-7887E9C82FBA}" destId="{15607E78-83BA-471A-8C27-8FCCF14D7DD8}" srcOrd="0" destOrd="0" presId="urn:microsoft.com/office/officeart/2005/8/layout/hierarchy3"/>
    <dgm:cxn modelId="{330A4E71-4163-4948-9235-8838EA9554E7}" type="presOf" srcId="{B1AE6FC3-392B-40A2-9C8D-62FD54156661}" destId="{B0477824-09DA-4AB9-BFE5-6ED8B2761371}" srcOrd="0" destOrd="0" presId="urn:microsoft.com/office/officeart/2005/8/layout/hierarchy3"/>
    <dgm:cxn modelId="{224557B7-A491-4D9E-A247-52B1B70BC32E}" srcId="{1474CFE4-87A6-4EE8-9DBD-F2CAB3D9C43C}" destId="{B1AE6FC3-392B-40A2-9C8D-62FD54156661}" srcOrd="0" destOrd="0" parTransId="{3B13DFF9-505F-43E2-937B-5C40E9999DC5}" sibTransId="{AD324BB2-BFA3-4BA9-9691-B4FCD3C9FA71}"/>
    <dgm:cxn modelId="{EB8F879C-EAA0-4275-9593-370F784213E1}" type="presOf" srcId="{9598516B-B73E-4F24-A478-41749636B123}" destId="{E40E7E4A-FF9B-4520-AA89-59716DD4F440}" srcOrd="0" destOrd="0" presId="urn:microsoft.com/office/officeart/2005/8/layout/hierarchy3"/>
    <dgm:cxn modelId="{5CC9F369-6899-4955-851F-4996DF5EAD3F}" type="presParOf" srcId="{1EA6B4B2-CD12-47F5-9EAD-DC6C2362E076}" destId="{91E6082F-9C01-40FA-9021-0B32F14AA70B}" srcOrd="0" destOrd="0" presId="urn:microsoft.com/office/officeart/2005/8/layout/hierarchy3"/>
    <dgm:cxn modelId="{BA5008E9-604D-42F6-A83D-69EDAD85F8B7}" type="presParOf" srcId="{91E6082F-9C01-40FA-9021-0B32F14AA70B}" destId="{5C29317D-1EE1-421E-97B6-DD70510D47C7}" srcOrd="0" destOrd="0" presId="urn:microsoft.com/office/officeart/2005/8/layout/hierarchy3"/>
    <dgm:cxn modelId="{4232FFAB-1B2D-4554-B5D4-8EA27498E0CD}" type="presParOf" srcId="{5C29317D-1EE1-421E-97B6-DD70510D47C7}" destId="{B0477824-09DA-4AB9-BFE5-6ED8B2761371}" srcOrd="0" destOrd="0" presId="urn:microsoft.com/office/officeart/2005/8/layout/hierarchy3"/>
    <dgm:cxn modelId="{44FF2BF6-AD45-467E-B809-D048F89886DA}" type="presParOf" srcId="{5C29317D-1EE1-421E-97B6-DD70510D47C7}" destId="{A42B8E74-F4CC-4CB5-ADE1-E9A762F53C51}" srcOrd="1" destOrd="0" presId="urn:microsoft.com/office/officeart/2005/8/layout/hierarchy3"/>
    <dgm:cxn modelId="{735D45BC-D092-4AE2-BF4C-FAFA9119DDE8}" type="presParOf" srcId="{91E6082F-9C01-40FA-9021-0B32F14AA70B}" destId="{5CF63D04-5A96-4183-95DA-822AE46F7615}" srcOrd="1" destOrd="0" presId="urn:microsoft.com/office/officeart/2005/8/layout/hierarchy3"/>
    <dgm:cxn modelId="{1D09BCB5-4FAA-4D4C-BD86-76F6E77E7D62}" type="presParOf" srcId="{5CF63D04-5A96-4183-95DA-822AE46F7615}" destId="{84A5102A-D804-4B4E-BA39-EB551793609D}" srcOrd="0" destOrd="0" presId="urn:microsoft.com/office/officeart/2005/8/layout/hierarchy3"/>
    <dgm:cxn modelId="{C21EED49-F2E6-4444-B157-AD4939DABF24}" type="presParOf" srcId="{5CF63D04-5A96-4183-95DA-822AE46F7615}" destId="{61C38604-D9C2-4A78-8CA8-9E4A7DE8184C}" srcOrd="1" destOrd="0" presId="urn:microsoft.com/office/officeart/2005/8/layout/hierarchy3"/>
    <dgm:cxn modelId="{12BE39F8-C268-426B-9AAE-D5EB70E0B5B8}" type="presParOf" srcId="{5CF63D04-5A96-4183-95DA-822AE46F7615}" destId="{15607E78-83BA-471A-8C27-8FCCF14D7DD8}" srcOrd="2" destOrd="0" presId="urn:microsoft.com/office/officeart/2005/8/layout/hierarchy3"/>
    <dgm:cxn modelId="{77294255-3C09-4DC7-8F7F-635B41BDE850}" type="presParOf" srcId="{5CF63D04-5A96-4183-95DA-822AE46F7615}" destId="{BCFBB253-31DA-4F07-9B6A-C8A24E6EC714}" srcOrd="3" destOrd="0" presId="urn:microsoft.com/office/officeart/2005/8/layout/hierarchy3"/>
    <dgm:cxn modelId="{C1BD0971-EDE3-4B04-A268-D2D1F2EB59AA}" type="presParOf" srcId="{1EA6B4B2-CD12-47F5-9EAD-DC6C2362E076}" destId="{7277B9DD-D132-4953-9CE1-7894E53FD48B}" srcOrd="1" destOrd="0" presId="urn:microsoft.com/office/officeart/2005/8/layout/hierarchy3"/>
    <dgm:cxn modelId="{961D4946-A917-4A94-B00E-AFB53A76B323}" type="presParOf" srcId="{7277B9DD-D132-4953-9CE1-7894E53FD48B}" destId="{8BE74313-FB96-4CCB-87B0-8BAA9B85460D}" srcOrd="0" destOrd="0" presId="urn:microsoft.com/office/officeart/2005/8/layout/hierarchy3"/>
    <dgm:cxn modelId="{0A1C2607-76B4-42B4-BB81-E113CF447178}" type="presParOf" srcId="{8BE74313-FB96-4CCB-87B0-8BAA9B85460D}" destId="{9CF7BCE9-CBB3-4F4E-8383-5123427012D0}" srcOrd="0" destOrd="0" presId="urn:microsoft.com/office/officeart/2005/8/layout/hierarchy3"/>
    <dgm:cxn modelId="{FE76520A-61E6-4CF9-BA01-FC48CFD78D79}" type="presParOf" srcId="{8BE74313-FB96-4CCB-87B0-8BAA9B85460D}" destId="{378C138E-7A34-4DB5-8057-3C84A4C847C1}" srcOrd="1" destOrd="0" presId="urn:microsoft.com/office/officeart/2005/8/layout/hierarchy3"/>
    <dgm:cxn modelId="{7FB3039E-9258-4AE7-B8BD-E5DFB038F5B6}" type="presParOf" srcId="{7277B9DD-D132-4953-9CE1-7894E53FD48B}" destId="{03F1D6A6-2683-4E71-B664-5413F87CF123}" srcOrd="1" destOrd="0" presId="urn:microsoft.com/office/officeart/2005/8/layout/hierarchy3"/>
    <dgm:cxn modelId="{7B689664-9E3A-44D4-8E85-DEEC3F011C1B}" type="presParOf" srcId="{03F1D6A6-2683-4E71-B664-5413F87CF123}" destId="{0DE206F6-CF8E-4216-96EE-D58F0F5B3FE7}" srcOrd="0" destOrd="0" presId="urn:microsoft.com/office/officeart/2005/8/layout/hierarchy3"/>
    <dgm:cxn modelId="{561234EF-3A9C-42CF-8768-44981956FEE4}" type="presParOf" srcId="{03F1D6A6-2683-4E71-B664-5413F87CF123}" destId="{BB575B77-3E66-4B2C-9622-FF2FEE7C6E7C}" srcOrd="1" destOrd="0" presId="urn:microsoft.com/office/officeart/2005/8/layout/hierarchy3"/>
    <dgm:cxn modelId="{0D24EA50-32FE-47F8-9F33-D16B31DA5661}" type="presParOf" srcId="{03F1D6A6-2683-4E71-B664-5413F87CF123}" destId="{87C44BB2-8E14-47C1-ACA5-84E3F403F062}" srcOrd="2" destOrd="0" presId="urn:microsoft.com/office/officeart/2005/8/layout/hierarchy3"/>
    <dgm:cxn modelId="{F532D13D-9A08-49C2-A67F-4C11ABD49F7B}" type="presParOf" srcId="{03F1D6A6-2683-4E71-B664-5413F87CF123}" destId="{E40E7E4A-FF9B-4520-AA89-59716DD4F440}" srcOrd="3" destOrd="0" presId="urn:microsoft.com/office/officeart/2005/8/layout/hierarchy3"/>
    <dgm:cxn modelId="{67786011-D6AA-40D3-82C5-A1F1EA448F69}" type="presParOf" srcId="{1EA6B4B2-CD12-47F5-9EAD-DC6C2362E076}" destId="{01ECF765-8D79-4E40-B187-6CF77D7A7A00}" srcOrd="2" destOrd="0" presId="urn:microsoft.com/office/officeart/2005/8/layout/hierarchy3"/>
    <dgm:cxn modelId="{65FF1B17-9378-48F3-961F-DA09C39CF245}" type="presParOf" srcId="{01ECF765-8D79-4E40-B187-6CF77D7A7A00}" destId="{D3677260-4ED9-478C-95E2-3D9FFD9057BC}" srcOrd="0" destOrd="0" presId="urn:microsoft.com/office/officeart/2005/8/layout/hierarchy3"/>
    <dgm:cxn modelId="{29D68EB6-E44F-446C-9FBD-49D133997E22}" type="presParOf" srcId="{D3677260-4ED9-478C-95E2-3D9FFD9057BC}" destId="{F7DD8C36-45C9-4AFA-96D6-3419DB42A223}" srcOrd="0" destOrd="0" presId="urn:microsoft.com/office/officeart/2005/8/layout/hierarchy3"/>
    <dgm:cxn modelId="{22A5E8C5-0D73-4C36-B86A-D5133410E02A}" type="presParOf" srcId="{D3677260-4ED9-478C-95E2-3D9FFD9057BC}" destId="{9973DCC0-FD67-44E3-BB01-56D685E5D2B0}" srcOrd="1" destOrd="0" presId="urn:microsoft.com/office/officeart/2005/8/layout/hierarchy3"/>
    <dgm:cxn modelId="{C3A8F3CF-5E6F-4285-923C-FB983EBEFEE6}" type="presParOf" srcId="{01ECF765-8D79-4E40-B187-6CF77D7A7A00}" destId="{20CF1307-C59D-48B5-808D-BF870F9465FC}" srcOrd="1" destOrd="0" presId="urn:microsoft.com/office/officeart/2005/8/layout/hierarchy3"/>
    <dgm:cxn modelId="{C0564F6C-29E4-468D-884D-1D4AD69812EA}" type="presParOf" srcId="{20CF1307-C59D-48B5-808D-BF870F9465FC}" destId="{A8DBAC6C-4A99-413B-BB77-5F053B9ADF7A}" srcOrd="0" destOrd="0" presId="urn:microsoft.com/office/officeart/2005/8/layout/hierarchy3"/>
    <dgm:cxn modelId="{51D470EC-BB3F-4B94-90E5-222924F2E289}" type="presParOf" srcId="{20CF1307-C59D-48B5-808D-BF870F9465FC}" destId="{7B41D226-2F0C-4B16-B662-0D9FB85EFC14}" srcOrd="1" destOrd="0" presId="urn:microsoft.com/office/officeart/2005/8/layout/hierarchy3"/>
    <dgm:cxn modelId="{8319314D-86E7-4DF3-90FF-31483E30D853}" type="presParOf" srcId="{20CF1307-C59D-48B5-808D-BF870F9465FC}" destId="{FAD528CC-22C5-48C2-A9CD-DA841E621949}" srcOrd="2" destOrd="0" presId="urn:microsoft.com/office/officeart/2005/8/layout/hierarchy3"/>
    <dgm:cxn modelId="{DA3E026E-E981-48AE-8AFE-407914E3C3B7}" type="presParOf" srcId="{20CF1307-C59D-48B5-808D-BF870F9465FC}" destId="{D358596D-1F14-4789-A6E7-A4270F9DB14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477824-09DA-4AB9-BFE5-6ED8B2761371}">
      <dsp:nvSpPr>
        <dsp:cNvPr id="0" name=""/>
        <dsp:cNvSpPr/>
      </dsp:nvSpPr>
      <dsp:spPr>
        <a:xfrm>
          <a:off x="286912" y="0"/>
          <a:ext cx="2311154" cy="5745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 форме представления информации</a:t>
          </a:r>
          <a:endParaRPr lang="ru-RU" sz="1000" kern="1200" dirty="0"/>
        </a:p>
      </dsp:txBody>
      <dsp:txXfrm>
        <a:off x="303741" y="16829"/>
        <a:ext cx="2277496" cy="540929"/>
      </dsp:txXfrm>
    </dsp:sp>
    <dsp:sp modelId="{84A5102A-D804-4B4E-BA39-EB551793609D}">
      <dsp:nvSpPr>
        <dsp:cNvPr id="0" name=""/>
        <dsp:cNvSpPr/>
      </dsp:nvSpPr>
      <dsp:spPr>
        <a:xfrm>
          <a:off x="518028" y="574587"/>
          <a:ext cx="123480" cy="501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487"/>
              </a:lnTo>
              <a:lnTo>
                <a:pt x="123480" y="501487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C38604-D9C2-4A78-8CA8-9E4A7DE8184C}">
      <dsp:nvSpPr>
        <dsp:cNvPr id="0" name=""/>
        <dsp:cNvSpPr/>
      </dsp:nvSpPr>
      <dsp:spPr>
        <a:xfrm>
          <a:off x="641508" y="498286"/>
          <a:ext cx="1848923" cy="1155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Документальные </a:t>
          </a:r>
          <a:r>
            <a:rPr lang="ru-RU" sz="1200" kern="1200" dirty="0" smtClean="0"/>
            <a:t> (книга, журнал, отчет, репринт и др.) </a:t>
          </a:r>
          <a:endParaRPr lang="ru-RU" sz="1200" kern="1200" dirty="0"/>
        </a:p>
      </dsp:txBody>
      <dsp:txXfrm>
        <a:off x="675354" y="532132"/>
        <a:ext cx="1781231" cy="1087885"/>
      </dsp:txXfrm>
    </dsp:sp>
    <dsp:sp modelId="{15607E78-83BA-471A-8C27-8FCCF14D7DD8}">
      <dsp:nvSpPr>
        <dsp:cNvPr id="0" name=""/>
        <dsp:cNvSpPr/>
      </dsp:nvSpPr>
      <dsp:spPr>
        <a:xfrm>
          <a:off x="518028" y="574587"/>
          <a:ext cx="153118" cy="1847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7203"/>
              </a:lnTo>
              <a:lnTo>
                <a:pt x="153118" y="1847203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FBB253-31DA-4F07-9B6A-C8A24E6EC714}">
      <dsp:nvSpPr>
        <dsp:cNvPr id="0" name=""/>
        <dsp:cNvSpPr/>
      </dsp:nvSpPr>
      <dsp:spPr>
        <a:xfrm>
          <a:off x="671146" y="1844002"/>
          <a:ext cx="1848923" cy="1155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Электронные</a:t>
          </a:r>
          <a:r>
            <a:rPr lang="ru-RU" sz="1200" kern="1200" dirty="0" smtClean="0"/>
            <a:t> (электронные документы, базы сети, ресурсы)</a:t>
          </a:r>
          <a:endParaRPr lang="ru-RU" sz="1200" kern="1200" dirty="0"/>
        </a:p>
      </dsp:txBody>
      <dsp:txXfrm>
        <a:off x="704992" y="1877848"/>
        <a:ext cx="1781231" cy="1087885"/>
      </dsp:txXfrm>
    </dsp:sp>
    <dsp:sp modelId="{9CF7BCE9-CBB3-4F4E-8383-5123427012D0}">
      <dsp:nvSpPr>
        <dsp:cNvPr id="0" name=""/>
        <dsp:cNvSpPr/>
      </dsp:nvSpPr>
      <dsp:spPr>
        <a:xfrm>
          <a:off x="2781850" y="0"/>
          <a:ext cx="2311154" cy="51532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 социальному статусу</a:t>
          </a:r>
          <a:endParaRPr lang="ru-RU" sz="1000" kern="1200" dirty="0"/>
        </a:p>
      </dsp:txBody>
      <dsp:txXfrm>
        <a:off x="2796943" y="15093"/>
        <a:ext cx="2280968" cy="485143"/>
      </dsp:txXfrm>
    </dsp:sp>
    <dsp:sp modelId="{0DE206F6-CF8E-4216-96EE-D58F0F5B3FE7}">
      <dsp:nvSpPr>
        <dsp:cNvPr id="0" name=""/>
        <dsp:cNvSpPr/>
      </dsp:nvSpPr>
      <dsp:spPr>
        <a:xfrm>
          <a:off x="3012966" y="515329"/>
          <a:ext cx="152120" cy="521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236"/>
              </a:lnTo>
              <a:lnTo>
                <a:pt x="152120" y="52123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575B77-3E66-4B2C-9622-FF2FEE7C6E7C}">
      <dsp:nvSpPr>
        <dsp:cNvPr id="0" name=""/>
        <dsp:cNvSpPr/>
      </dsp:nvSpPr>
      <dsp:spPr>
        <a:xfrm>
          <a:off x="3165086" y="458777"/>
          <a:ext cx="1848923" cy="1155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Опубликованные</a:t>
          </a:r>
          <a:r>
            <a:rPr lang="ru-RU" sz="1200" kern="1200" dirty="0" smtClean="0"/>
            <a:t> (признанные)</a:t>
          </a:r>
          <a:endParaRPr lang="ru-RU" sz="1200" kern="1200" dirty="0"/>
        </a:p>
      </dsp:txBody>
      <dsp:txXfrm>
        <a:off x="3198932" y="492623"/>
        <a:ext cx="1781231" cy="1087885"/>
      </dsp:txXfrm>
    </dsp:sp>
    <dsp:sp modelId="{87C44BB2-8E14-47C1-ACA5-84E3F403F062}">
      <dsp:nvSpPr>
        <dsp:cNvPr id="0" name=""/>
        <dsp:cNvSpPr/>
      </dsp:nvSpPr>
      <dsp:spPr>
        <a:xfrm>
          <a:off x="3012966" y="515329"/>
          <a:ext cx="191613" cy="1876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832"/>
              </a:lnTo>
              <a:lnTo>
                <a:pt x="191613" y="1876832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E7E4A-FF9B-4520-AA89-59716DD4F440}">
      <dsp:nvSpPr>
        <dsp:cNvPr id="0" name=""/>
        <dsp:cNvSpPr/>
      </dsp:nvSpPr>
      <dsp:spPr>
        <a:xfrm>
          <a:off x="3204579" y="1814373"/>
          <a:ext cx="1848923" cy="1155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Неопубликованные</a:t>
          </a:r>
          <a:r>
            <a:rPr lang="ru-RU" sz="1200" kern="1200" dirty="0" smtClean="0"/>
            <a:t> (на правах рукописи))</a:t>
          </a:r>
          <a:endParaRPr lang="ru-RU" sz="1200" kern="1200" dirty="0"/>
        </a:p>
      </dsp:txBody>
      <dsp:txXfrm>
        <a:off x="3238425" y="1848219"/>
        <a:ext cx="1781231" cy="1087885"/>
      </dsp:txXfrm>
    </dsp:sp>
    <dsp:sp modelId="{F7DD8C36-45C9-4AFA-96D6-3419DB42A223}">
      <dsp:nvSpPr>
        <dsp:cNvPr id="0" name=""/>
        <dsp:cNvSpPr/>
      </dsp:nvSpPr>
      <dsp:spPr>
        <a:xfrm>
          <a:off x="5296525" y="0"/>
          <a:ext cx="2311154" cy="47583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 новизне информации</a:t>
          </a:r>
          <a:endParaRPr lang="ru-RU" sz="1000" kern="1200" dirty="0"/>
        </a:p>
      </dsp:txBody>
      <dsp:txXfrm>
        <a:off x="5310462" y="13937"/>
        <a:ext cx="2283280" cy="447958"/>
      </dsp:txXfrm>
    </dsp:sp>
    <dsp:sp modelId="{A8DBAC6C-4A99-413B-BB77-5F053B9ADF7A}">
      <dsp:nvSpPr>
        <dsp:cNvPr id="0" name=""/>
        <dsp:cNvSpPr/>
      </dsp:nvSpPr>
      <dsp:spPr>
        <a:xfrm>
          <a:off x="5527641" y="475832"/>
          <a:ext cx="201477" cy="521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236"/>
              </a:lnTo>
              <a:lnTo>
                <a:pt x="201477" y="52123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1D226-2F0C-4B16-B662-0D9FB85EFC14}">
      <dsp:nvSpPr>
        <dsp:cNvPr id="0" name=""/>
        <dsp:cNvSpPr/>
      </dsp:nvSpPr>
      <dsp:spPr>
        <a:xfrm>
          <a:off x="5729118" y="419279"/>
          <a:ext cx="1848923" cy="1155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Первичные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(</a:t>
          </a:r>
          <a:r>
            <a:rPr lang="ru-RU" sz="1200" b="0" i="0" kern="1200" dirty="0" smtClean="0"/>
            <a:t>ГОСТ 7.60–2003 СИБИД. Издания. Основные виды. Термины и определения)</a:t>
          </a:r>
          <a:endParaRPr lang="ru-RU" sz="1200" kern="1200" dirty="0"/>
        </a:p>
      </dsp:txBody>
      <dsp:txXfrm>
        <a:off x="5762964" y="453125"/>
        <a:ext cx="1781231" cy="1087885"/>
      </dsp:txXfrm>
    </dsp:sp>
    <dsp:sp modelId="{FAD528CC-22C5-48C2-A9CD-DA841E621949}">
      <dsp:nvSpPr>
        <dsp:cNvPr id="0" name=""/>
        <dsp:cNvSpPr/>
      </dsp:nvSpPr>
      <dsp:spPr>
        <a:xfrm>
          <a:off x="5527641" y="475832"/>
          <a:ext cx="191603" cy="2118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307"/>
              </a:lnTo>
              <a:lnTo>
                <a:pt x="191603" y="2118307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8596D-1F14-4789-A6E7-A4270F9DB147}">
      <dsp:nvSpPr>
        <dsp:cNvPr id="0" name=""/>
        <dsp:cNvSpPr/>
      </dsp:nvSpPr>
      <dsp:spPr>
        <a:xfrm>
          <a:off x="5719245" y="1735378"/>
          <a:ext cx="1848923" cy="17175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Вторичные</a:t>
          </a:r>
          <a:r>
            <a:rPr lang="ru-RU" sz="1200" kern="1200" dirty="0" smtClean="0"/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(</a:t>
          </a:r>
          <a:r>
            <a:rPr lang="ru-RU" sz="1200" b="0" i="0" kern="1200" dirty="0" smtClean="0"/>
            <a:t>справочники и энциклопедии, обзоры, реферативные журналы, библиотечные каталоги, библиографические указатели и картотеки</a:t>
          </a:r>
          <a:endParaRPr lang="ru-RU" sz="1200" kern="1200" dirty="0"/>
        </a:p>
      </dsp:txBody>
      <dsp:txXfrm>
        <a:off x="5769550" y="1785683"/>
        <a:ext cx="1748313" cy="1616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8638"/>
            <a:ext cx="29416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18638"/>
            <a:ext cx="29416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CAD3087A-0AE8-4985-9D98-7C8DAC453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84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16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57762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8525"/>
            <a:ext cx="49784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416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18638"/>
            <a:ext cx="29416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5" tIns="45747" rIns="91495" bIns="4574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B45D122C-B33C-4B03-AC45-7C2528C39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97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556454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31033809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413264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762580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52818043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016576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769316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797356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41288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6132447"/>
            <a:ext cx="6400800" cy="304799"/>
          </a:xfrm>
        </p:spPr>
        <p:txBody>
          <a:bodyPr anchor="b" anchorCtr="0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Город и год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098417" y="6536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5910802" y="56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3901769"/>
            <a:ext cx="6400800" cy="940999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Название презентации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371600" y="4849607"/>
            <a:ext cx="6400800" cy="617207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ru-RU" dirty="0"/>
              <a:t>Имя и контактные данные автора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0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39544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811039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21573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545741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78151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782540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39741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9335-BAE9-4E00-AC86-88466BB54B0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7C48-1DB9-461F-A1B4-3AE58F0B0C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121400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2/9/2023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865051" y="55121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4739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35063" y="4437112"/>
            <a:ext cx="7167591" cy="17859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1400" b="1" dirty="0" smtClean="0"/>
              <a:t>                                                                   Преподаватель: </a:t>
            </a:r>
            <a:r>
              <a:rPr lang="ru-RU" sz="1400" b="1" dirty="0" err="1" smtClean="0"/>
              <a:t>Алифанова</a:t>
            </a:r>
            <a:r>
              <a:rPr lang="ru-RU" sz="1400" b="1" dirty="0" smtClean="0"/>
              <a:t> Е.И.</a:t>
            </a:r>
            <a:endParaRPr lang="ru-RU" sz="1400" b="1" dirty="0" smtClean="0"/>
          </a:p>
        </p:txBody>
      </p:sp>
      <p:pic>
        <p:nvPicPr>
          <p:cNvPr id="6148" name="Picture 5" descr="F:\картинки\CLIPART 1\AG00004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628775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041" y="3068960"/>
            <a:ext cx="5941634" cy="9646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67744" y="1452006"/>
            <a:ext cx="4572000" cy="15604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7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sz="1200" dirty="0">
                <a:ea typeface="SimSun" panose="02010600030101010101" pitchFamily="2" charset="-122"/>
                <a:cs typeface="Times New Roman" panose="02020603050405020304" pitchFamily="18" charset="0"/>
              </a:rPr>
              <a:t>ДЕПАРТАМЕНТ ОБРАЗОВАНИЯ И НАУКИ ГОРОДА МОСКВЫ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200" dirty="0">
                <a:ea typeface="SimSun" panose="02010600030101010101" pitchFamily="2" charset="-122"/>
                <a:cs typeface="Times New Roman" panose="02020603050405020304" pitchFamily="18" charset="0"/>
              </a:rPr>
              <a:t>Государственное бюджетное профессиональное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200" dirty="0">
                <a:ea typeface="SimSun" panose="02010600030101010101" pitchFamily="2" charset="-122"/>
                <a:cs typeface="Times New Roman" panose="02020603050405020304" pitchFamily="18" charset="0"/>
              </a:rPr>
              <a:t>образовательное учреждение города Москвы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200" b="1" dirty="0">
                <a:ea typeface="SimSun" panose="02010600030101010101" pitchFamily="2" charset="-122"/>
                <a:cs typeface="Times New Roman" panose="02020603050405020304" pitchFamily="18" charset="0"/>
              </a:rPr>
              <a:t>«ЮРИДИЧЕСКИЙ КОЛЛЕДЖ»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200" dirty="0">
                <a:ea typeface="SimSun" panose="02010600030101010101" pitchFamily="2" charset="-122"/>
                <a:cs typeface="Times New Roman" panose="02020603050405020304" pitchFamily="18" charset="0"/>
              </a:rPr>
              <a:t>(ГБПОУ Юридический колледж)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200" dirty="0"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ea typeface="SimSun" panose="02010600030101010101" pitchFamily="2" charset="-122"/>
                <a:cs typeface="Times New Roman" panose="02020603050405020304" pitchFamily="18" charset="0"/>
              </a:rPr>
              <a:t>Основы исследовательской деятельности</a:t>
            </a: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474" y="854250"/>
            <a:ext cx="7886700" cy="6156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Виды научных изданий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Виды и назначение основных научных книг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479042"/>
            <a:ext cx="8208912" cy="4224528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Монография</a:t>
            </a:r>
            <a:r>
              <a:rPr lang="ru-RU" sz="1600" dirty="0">
                <a:solidFill>
                  <a:srgbClr val="424242"/>
                </a:solidFill>
              </a:rPr>
              <a:t> </a:t>
            </a:r>
            <a:r>
              <a:rPr lang="ru-RU" sz="1600" dirty="0"/>
              <a:t>– это научное издание, </a:t>
            </a:r>
            <a:r>
              <a:rPr lang="ru-RU" sz="1600" dirty="0">
                <a:solidFill>
                  <a:srgbClr val="0000FF"/>
                </a:solidFill>
              </a:rPr>
              <a:t>одно произведение</a:t>
            </a:r>
            <a:r>
              <a:rPr lang="ru-RU" sz="1600" dirty="0"/>
              <a:t>, содержащее полное и всестороннее исследование одной проблемы или темы, выполненное одним или несколькими авторами.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Сборник научных трудов</a:t>
            </a:r>
            <a:r>
              <a:rPr lang="ru-RU" sz="1600" dirty="0">
                <a:solidFill>
                  <a:srgbClr val="424242"/>
                </a:solidFill>
              </a:rPr>
              <a:t> </a:t>
            </a:r>
            <a:r>
              <a:rPr lang="ru-RU" sz="1600" dirty="0"/>
              <a:t>– научное книжное издание, </a:t>
            </a:r>
            <a:r>
              <a:rPr lang="ru-RU" sz="1600" dirty="0">
                <a:solidFill>
                  <a:srgbClr val="0000FF"/>
                </a:solidFill>
              </a:rPr>
              <a:t>составленное из произведений</a:t>
            </a:r>
            <a:r>
              <a:rPr lang="ru-RU" sz="1600" dirty="0"/>
              <a:t>, содержащих исследовательские материалы (статьи, сообщения, рефераты), представляющий научный характер содержания.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Диссертация</a:t>
            </a:r>
            <a:r>
              <a:rPr lang="ru-RU" sz="1600" dirty="0">
                <a:solidFill>
                  <a:srgbClr val="424242"/>
                </a:solidFill>
              </a:rPr>
              <a:t> </a:t>
            </a:r>
            <a:r>
              <a:rPr lang="ru-RU" sz="1600" dirty="0"/>
              <a:t>– квалификационная научная работа в определенной области наук, содержащая совокупность научных результатов и положений, выдвигаемых автором </a:t>
            </a:r>
            <a:r>
              <a:rPr lang="ru-RU" sz="1600" dirty="0">
                <a:solidFill>
                  <a:srgbClr val="0000FF"/>
                </a:solidFill>
              </a:rPr>
              <a:t>для публичной защиты </a:t>
            </a:r>
            <a:r>
              <a:rPr lang="ru-RU" sz="1600" dirty="0"/>
              <a:t>и </a:t>
            </a:r>
            <a:r>
              <a:rPr lang="ru-RU" sz="1600" dirty="0">
                <a:solidFill>
                  <a:srgbClr val="0000FF"/>
                </a:solidFill>
              </a:rPr>
              <a:t>свидетельствующая о личном вкладе автора </a:t>
            </a:r>
            <a:r>
              <a:rPr lang="ru-RU" sz="1600" dirty="0"/>
              <a:t>в науку и о его качествах как ученого. Основу диссертации составляют выполненные и опубликованные научные работы, открытия или крупные изобретения и др.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Автореферат диссертации</a:t>
            </a:r>
            <a:r>
              <a:rPr lang="ru-RU" sz="1600" dirty="0"/>
              <a:t> включает реферат, составленный автором диссертации – соискателем ученой степени, который содержит краткое изложение работы. Автореферат предназначается для предварительного ознакомления научной общественности с выносимыми на защиту результатами исследований.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Тезисы докладов научной конференции</a:t>
            </a:r>
            <a:r>
              <a:rPr lang="ru-RU" sz="1600" dirty="0"/>
              <a:t> – научное издание в виде сборника, состоящего из материалов предварительного характера (рефератов) и изданного до начала конференции. Содержанием тезисов являются основные положения, идеи, выдвигаемые в докладе. Назначение тезисов – предварительное ознакомление участников конференции с тематикой и основным содержанием докладов.</a:t>
            </a:r>
          </a:p>
          <a:p>
            <a:pPr marL="0" indent="0">
              <a:spcBef>
                <a:spcPts val="300"/>
              </a:spcBef>
              <a:buNone/>
            </a:pPr>
            <a:endParaRPr lang="ru-RU" sz="1600" dirty="0">
              <a:solidFill>
                <a:srgbClr val="424242"/>
              </a:solidFill>
            </a:endParaRPr>
          </a:p>
          <a:p>
            <a:pPr>
              <a:spcBef>
                <a:spcPts val="300"/>
              </a:spcBef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2111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331" y="954834"/>
            <a:ext cx="7886700" cy="6156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Виды научных изданий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Виды и назначение основных научных книг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1450" y="1908810"/>
            <a:ext cx="8890254" cy="4224528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Материалы конференции</a:t>
            </a:r>
            <a:r>
              <a:rPr lang="ru-RU" sz="1600" dirty="0"/>
              <a:t> – разовый сборник, выпускаемый по итогам конференции (научной, научно-практической, научно-методической и т.п.) и составленный из докладов, статей, решений конференции и других материалов. Назначение материалов конференции – закрепление и распространение информации, итоги научных достижений и оповещение научной общественности о перспективных направлениях дальнейших исследований в данной области.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Депонированные рукописи</a:t>
            </a:r>
            <a:r>
              <a:rPr lang="ru-RU" sz="1600" dirty="0"/>
              <a:t> – переданные на хранение в орган-депозитарий научные работы, выполненные индивидуально или в соавторстве и рассчитанные на ограниченный круг потребителей. Сведения о депонированных рукописях отражаются в реферативных журналах (РЖ) и библиографических указателях. Депонирование было введено в 60-х годах ХХ века с целью ознакомления ученых и специалистов с рукописями статей и обзоров узкоспециального характера. Рукописи разных научных направлений депонируются разными органами-депозитариями: по точным наукам и технике – в ВИНИТИ и т.д.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Научный отчет</a:t>
            </a:r>
            <a:r>
              <a:rPr lang="ru-RU" sz="1600" dirty="0"/>
              <a:t> – отчет научной организации о проведенном исследовании.</a:t>
            </a:r>
          </a:p>
          <a:p>
            <a:pPr>
              <a:spcBef>
                <a:spcPts val="300"/>
              </a:spcBef>
            </a:pPr>
            <a:r>
              <a:rPr lang="ru-RU" sz="1600" b="1" i="1" dirty="0">
                <a:solidFill>
                  <a:srgbClr val="00B050"/>
                </a:solidFill>
              </a:rPr>
              <a:t>Учебная книга</a:t>
            </a:r>
            <a:r>
              <a:rPr lang="ru-RU" sz="1600" dirty="0"/>
              <a:t> – это основное средство обучения, элемент учебного процесса, в котором отражены систематизированные сведения научного или прикладного характера, изложенные в форме, удобной для изучения и преподавания.</a:t>
            </a:r>
          </a:p>
          <a:p>
            <a:pPr>
              <a:spcBef>
                <a:spcPts val="300"/>
              </a:spcBef>
            </a:pPr>
            <a:endParaRPr lang="ru-RU" sz="1600" dirty="0">
              <a:solidFill>
                <a:srgbClr val="424242"/>
              </a:solidFill>
            </a:endParaRPr>
          </a:p>
          <a:p>
            <a:pPr>
              <a:spcBef>
                <a:spcPts val="300"/>
              </a:spcBef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5827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" y="863394"/>
            <a:ext cx="8689086" cy="63393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Виды учебных изданий. 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Виды и назначение основных учебных книг, содержащих научную информацию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9728" y="1597915"/>
            <a:ext cx="9134856" cy="3526299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Учебник</a:t>
            </a:r>
            <a:r>
              <a:rPr lang="ru-RU" sz="1200" dirty="0"/>
              <a:t> – основное учебное издание по дисциплине, которое содержит, прежде всего, базовые знания предмета. Включает апробированные данные и сведения, раскрывает методические аспекты получения знаний в той или иной области, дает характеристику важнейших процессов и явлений, составляющих «школу» данной дисциплины. Объем и структура учебника определяются соответствующей учебной программой, которую учебник охватывает целиком.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Учебное пособие</a:t>
            </a:r>
            <a:r>
              <a:rPr lang="ru-RU" sz="1200" dirty="0"/>
              <a:t> выпускается в дополнение к учебнику. Оно соответствует программе учебного курса в целом или ее разделу и содержит в основном новый материал по курсу, расширяя фундаментальные знания, включенные в учебник. Содержание учебного пособия в большей мере, чем содержание учебника, отражает актуальные проблемы и тенденции развития отрасли. Учебные пособия предназначены для расширения, углубления и лучшего усвоения знаний.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Курс лекций</a:t>
            </a:r>
            <a:r>
              <a:rPr lang="ru-RU" sz="1200" dirty="0"/>
              <a:t> является дополнением к учебнику и излагает в основном новый оригинальный материал. Курс лекций – авторская работа, раскрывающая конкретные проблемы, отражающая собственную позицию автора, его творческое индивидуальное начало и отношение к поставленным проблемам.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Периодическое издание</a:t>
            </a:r>
            <a:r>
              <a:rPr lang="ru-RU" sz="1200" dirty="0"/>
              <a:t> – серийное издание, выходящее через определенные промежутки времени, как правило, с постоянным для каждого года числом номеров, не повторяющимися по содержанию, однотипно оформленными, нумерованными и датированными выпусками, имеющими одинаковое заглавие. Периодические издания могут быть ежедневными, еженедельными, ежемесячными, ежеквартальными, ежегодными. ГОСТ 7.60-2003 «Издания. Основные виды. Термины и определения» выделяет: газета, журнал, бюллетень и др.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Газета</a:t>
            </a:r>
            <a:r>
              <a:rPr lang="ru-RU" sz="1200" dirty="0"/>
              <a:t> – это периодическое издание, выходящее через краткие промежутки времени, содержащее официальные материалы, оперативную информацию и статьи по актуальным научным, производственным и другим вопросам, а также рекламу. В зависимости от типа и назначения газеты имеют разные сроки выхода – от 1 до 7 раз в неделю, различные тиражи и форматы.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Журнал</a:t>
            </a:r>
            <a:r>
              <a:rPr lang="ru-RU" sz="1200" dirty="0"/>
              <a:t> – это периодическое журнальное издание, которое содержит статьи и рефераты по различным научным, производственным и другим вопросам, а также рекламу, имеющее постоянную рубрикацию.</a:t>
            </a:r>
          </a:p>
          <a:p>
            <a:pPr>
              <a:spcBef>
                <a:spcPts val="30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Бюллетень</a:t>
            </a:r>
            <a:r>
              <a:rPr lang="ru-RU" sz="1200" dirty="0"/>
              <a:t> – издание, которое выходит оперативно и содержит краткие официальные материалы по вопросам, входящим в круг ведения выпускающей его организации. Он может быть как периодическим, так и продолжающимся. Периодические бюллетени имеют, как правило, постоянную рубрикацию.</a:t>
            </a:r>
          </a:p>
          <a:p>
            <a:pPr marL="0" indent="0">
              <a:spcBef>
                <a:spcPts val="300"/>
              </a:spcBef>
              <a:buNone/>
            </a:pPr>
            <a:endParaRPr lang="ru-RU" sz="1200" dirty="0"/>
          </a:p>
          <a:p>
            <a:pPr>
              <a:spcBef>
                <a:spcPts val="300"/>
              </a:spcBef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477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162" y="1131094"/>
            <a:ext cx="7886700" cy="3936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Справочно-информационные издания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26314" y="1444419"/>
            <a:ext cx="8853678" cy="3263504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Справочное издание </a:t>
            </a:r>
            <a:r>
              <a:rPr lang="ru-RU" sz="1600" dirty="0"/>
              <a:t>– издание, содержащее краткие сведения научного или прикладного характера, расположенные в порядке, удобном для их быстрого отыскания, не предназначенное для сплошного чтения. Это – словари, энциклопедии, справочники специалиста и др.</a:t>
            </a:r>
          </a:p>
          <a:p>
            <a:r>
              <a:rPr lang="ru-RU" sz="1600" b="1" dirty="0">
                <a:solidFill>
                  <a:srgbClr val="00B050"/>
                </a:solidFill>
              </a:rPr>
              <a:t>Информационное издание </a:t>
            </a:r>
            <a:r>
              <a:rPr lang="ru-RU" sz="1600" dirty="0"/>
              <a:t>– издание, содержащее систематизированные сведения о документах (опубликованных, неопубликованных, непубликуемых) либо результат анализа и обобщения сведений, представленных в первоисточниках, выпускаемое организацией, осуществляющей научно-информационную деятельность, в том числе органами научно-технической информации. Эти издания могут быть библиографическими, реферативными, обзорными.</a:t>
            </a:r>
          </a:p>
          <a:p>
            <a:r>
              <a:rPr lang="ru-RU" sz="1600" b="1" dirty="0">
                <a:solidFill>
                  <a:srgbClr val="0000FF"/>
                </a:solidFill>
              </a:rPr>
              <a:t>Библиографическое издание </a:t>
            </a:r>
            <a:r>
              <a:rPr lang="ru-RU" sz="1600" dirty="0"/>
              <a:t>– это информационное издание, содержащее упорядоченную совокупность библиографических записей (описаний).</a:t>
            </a:r>
          </a:p>
          <a:p>
            <a:r>
              <a:rPr lang="ru-RU" sz="1600" b="1" dirty="0">
                <a:solidFill>
                  <a:srgbClr val="00B050"/>
                </a:solidFill>
              </a:rPr>
              <a:t>Реферативное издание </a:t>
            </a:r>
            <a:r>
              <a:rPr lang="ru-RU" sz="1600" dirty="0"/>
              <a:t>– это информационное издание, содержащее упорядоченную совокупность библиографических записей, включающих рефераты. К ним относятся реферативные журналы, реферативные сборники, информационные листки и экспресс-информация.</a:t>
            </a:r>
          </a:p>
          <a:p>
            <a:r>
              <a:rPr lang="ru-RU" sz="1600" b="1" dirty="0">
                <a:solidFill>
                  <a:srgbClr val="0000FF"/>
                </a:solidFill>
              </a:rPr>
              <a:t>Обзорное издание </a:t>
            </a:r>
            <a:r>
              <a:rPr lang="ru-RU" sz="1600" dirty="0"/>
              <a:t>– это информационное издание, содержащее публикацию одного или нескольких обзоров, включающих результаты анализа и обобщения представленных в источниках сведений.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261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8154" y="764704"/>
            <a:ext cx="8484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Calibri" panose="020F0502020204030204"/>
              </a:rPr>
              <a:t>Правила библиографического оформления источников научной информации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Calibri" panose="020F0502020204030204"/>
              </a:rPr>
              <a:t>(извлечения из ГОСТ 7.1-2003. Библиографическая запись. Библиографическое описание. Общие требования и правила составления. ГОСТ 7.0.5-2008 Библиографическая ссылка)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8154" y="2345282"/>
            <a:ext cx="85898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Правила оформления списка используемой научной литературы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Любая научная работа всегда основывается на результатах предыдущих исследований. Поэтому обязательной структурной частью любого научного произведения является информация об использованных источниках в виде библиографического списка.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B050"/>
                </a:solidFill>
                <a:latin typeface="Calibri" panose="020F0502020204030204"/>
              </a:rPr>
              <a:t>В научных произведениях присутствуют различные варианты наполнения библиографического списка</a:t>
            </a:r>
            <a:r>
              <a:rPr lang="ru-RU" sz="1800" i="1" dirty="0">
                <a:solidFill>
                  <a:prstClr val="black"/>
                </a:solidFill>
                <a:latin typeface="Calibri" panose="020F0502020204030204"/>
              </a:rPr>
              <a:t>: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 в список включают или всю использованную литературу, или только основную, или только цитированную.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Необходимо отметить, что единого требования к названию библиографического списка нет. 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B050"/>
                </a:solidFill>
                <a:latin typeface="Calibri" panose="020F0502020204030204"/>
              </a:rPr>
              <a:t>На практике применяют несколько вариантов названия списка: 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Литература, Список использованной литературы, Список использованных источников, Список использованных источников и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13073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884683"/>
            <a:ext cx="8124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Calibri" panose="020F0502020204030204"/>
              </a:rPr>
              <a:t>Правила библиографического оформления источников научной информации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Calibri" panose="020F0502020204030204"/>
              </a:rPr>
              <a:t>(извлечения из ГОСТ 7.1-2003. Библиографическая запись. Библиографическое описание. Общие требования и правила составления. ГОСТ 7.0.5-2008 Библиографическая ссылка)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9220" y="2515899"/>
            <a:ext cx="896112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solidFill>
                  <a:srgbClr val="00B050"/>
                </a:solidFill>
                <a:latin typeface="Calibri" panose="020F0502020204030204"/>
              </a:rPr>
              <a:t>Литература</a:t>
            </a: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 – если в список включаются все документы, изученные исследователем по теме, независимо от того, использовались они в работе или нет.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solidFill>
                  <a:srgbClr val="00B050"/>
                </a:solidFill>
                <a:latin typeface="Calibri" panose="020F0502020204030204"/>
              </a:rPr>
              <a:t>Список использованной литературы</a:t>
            </a:r>
            <a:r>
              <a:rPr lang="ru-RU" sz="1700" i="1" dirty="0">
                <a:solidFill>
                  <a:prstClr val="black"/>
                </a:solidFill>
                <a:latin typeface="Calibri" panose="020F0502020204030204"/>
              </a:rPr>
              <a:t> </a:t>
            </a: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– если в список включается только то, что анализировалось в обзоре и использовалось в виде заимствований в тексте.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solidFill>
                  <a:srgbClr val="00B050"/>
                </a:solidFill>
                <a:latin typeface="Calibri" panose="020F0502020204030204"/>
              </a:rPr>
              <a:t>Список использованных источников и литературы</a:t>
            </a: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 – если кроме литературы использовались ещё и источники.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ru-RU" sz="17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Под </a:t>
            </a:r>
            <a:r>
              <a:rPr lang="ru-RU" sz="1700" b="1" dirty="0">
                <a:solidFill>
                  <a:srgbClr val="00B050"/>
                </a:solidFill>
                <a:latin typeface="Calibri" panose="020F0502020204030204"/>
              </a:rPr>
              <a:t>источниками</a:t>
            </a: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, как правило, подразумевают: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solidFill>
                  <a:prstClr val="black"/>
                </a:solidFill>
                <a:latin typeface="Calibri" panose="020F0502020204030204"/>
              </a:rPr>
              <a:t>письменные документы, на анализе которых строится научное или учебное исследование; статистические сборники и материалы статистических органов; периодические издания, обследованные за определённый период; архивные документальные материалы.</a:t>
            </a:r>
          </a:p>
        </p:txBody>
      </p:sp>
    </p:spTree>
    <p:extLst>
      <p:ext uri="{BB962C8B-B14F-4D97-AF65-F5344CB8AC3E}">
        <p14:creationId xmlns:p14="http://schemas.microsoft.com/office/powerpoint/2010/main" val="39723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16" y="423361"/>
            <a:ext cx="8028968" cy="601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16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4" y="505297"/>
            <a:ext cx="7713752" cy="577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64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781746" cy="582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97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1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Двойная стрелка вверх/вниз 37"/>
          <p:cNvSpPr/>
          <p:nvPr/>
        </p:nvSpPr>
        <p:spPr>
          <a:xfrm>
            <a:off x="7572396" y="1643050"/>
            <a:ext cx="642942" cy="3357586"/>
          </a:xfrm>
          <a:prstGeom prst="upDownArrow">
            <a:avLst>
              <a:gd name="adj1" fmla="val 50000"/>
              <a:gd name="adj2" fmla="val 2387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войная стрелка вверх/вниз 36"/>
          <p:cNvSpPr/>
          <p:nvPr/>
        </p:nvSpPr>
        <p:spPr>
          <a:xfrm>
            <a:off x="5357818" y="1643050"/>
            <a:ext cx="642942" cy="3357586"/>
          </a:xfrm>
          <a:prstGeom prst="upDownArrow">
            <a:avLst>
              <a:gd name="adj1" fmla="val 50000"/>
              <a:gd name="adj2" fmla="val 2387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войная стрелка вверх/вниз 35"/>
          <p:cNvSpPr/>
          <p:nvPr/>
        </p:nvSpPr>
        <p:spPr>
          <a:xfrm>
            <a:off x="3214678" y="1643050"/>
            <a:ext cx="642942" cy="3357586"/>
          </a:xfrm>
          <a:prstGeom prst="upDownArrow">
            <a:avLst>
              <a:gd name="adj1" fmla="val 50000"/>
              <a:gd name="adj2" fmla="val 2387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войная стрелка вверх/вниз 34"/>
          <p:cNvSpPr/>
          <p:nvPr/>
        </p:nvSpPr>
        <p:spPr>
          <a:xfrm>
            <a:off x="1142976" y="1643050"/>
            <a:ext cx="642942" cy="3357586"/>
          </a:xfrm>
          <a:prstGeom prst="upDownArrow">
            <a:avLst>
              <a:gd name="adj1" fmla="val 50000"/>
              <a:gd name="adj2" fmla="val 2387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357158" y="285728"/>
            <a:ext cx="8572560" cy="1357322"/>
            <a:chOff x="357158" y="285728"/>
            <a:chExt cx="8572560" cy="135732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57158" y="285728"/>
              <a:ext cx="8572560" cy="1357322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 smtClean="0"/>
            </a:p>
            <a:p>
              <a:pPr algn="ctr"/>
              <a:endParaRPr lang="ru-RU" sz="2400" dirty="0" smtClean="0"/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Информационный обмен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571472" y="428604"/>
              <a:ext cx="1785950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Природа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2643174" y="428604"/>
              <a:ext cx="1785950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Человек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14876" y="428604"/>
              <a:ext cx="1857388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Общество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7000892" y="428604"/>
              <a:ext cx="1643074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Техника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71472" y="1857364"/>
            <a:ext cx="178595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Теоретическая</a:t>
            </a:r>
            <a:endParaRPr lang="ru-RU" sz="1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1857364"/>
            <a:ext cx="185738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Математическая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857364"/>
            <a:ext cx="178595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Техническая</a:t>
            </a:r>
            <a:endParaRPr lang="ru-RU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1857364"/>
            <a:ext cx="192882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Технологическая</a:t>
            </a:r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3000372"/>
            <a:ext cx="171451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Информация</a:t>
            </a:r>
          </a:p>
          <a:p>
            <a:pPr algn="ctr"/>
            <a:r>
              <a:rPr lang="ru-RU" sz="1600" dirty="0" smtClean="0"/>
              <a:t>Данные</a:t>
            </a:r>
          </a:p>
          <a:p>
            <a:pPr algn="ctr"/>
            <a:r>
              <a:rPr lang="ru-RU" sz="1600" dirty="0" smtClean="0"/>
              <a:t>Связи</a:t>
            </a:r>
          </a:p>
          <a:p>
            <a:pPr algn="ctr"/>
            <a:r>
              <a:rPr lang="ru-RU" sz="1600" dirty="0" smtClean="0"/>
              <a:t>Методы</a:t>
            </a:r>
          </a:p>
          <a:p>
            <a:pPr algn="ctr"/>
            <a:r>
              <a:rPr lang="ru-RU" sz="1600" dirty="0" smtClean="0"/>
              <a:t>Объекты</a:t>
            </a:r>
          </a:p>
          <a:p>
            <a:pPr algn="ctr"/>
            <a:r>
              <a:rPr lang="ru-RU" sz="1600" dirty="0" smtClean="0"/>
              <a:t>Свойства</a:t>
            </a:r>
            <a:endParaRPr lang="ru-RU" sz="16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357158" y="5000636"/>
            <a:ext cx="8572560" cy="1357322"/>
            <a:chOff x="357158" y="285728"/>
            <a:chExt cx="8572560" cy="135732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357158" y="285728"/>
              <a:ext cx="8572560" cy="1357322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 smtClean="0"/>
            </a:p>
            <a:p>
              <a:pPr algn="ctr"/>
              <a:endParaRPr lang="ru-RU" sz="2400" dirty="0" smtClean="0"/>
            </a:p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Информационный обмен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571472" y="428604"/>
              <a:ext cx="1785950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Природа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643174" y="428604"/>
              <a:ext cx="1785950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Человек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4714876" y="428604"/>
              <a:ext cx="1857388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Общество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000892" y="428604"/>
              <a:ext cx="1643074" cy="71438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b="1" dirty="0" smtClean="0">
                  <a:solidFill>
                    <a:srgbClr val="FFFF00"/>
                  </a:solidFill>
                </a:rPr>
                <a:t>Техника</a:t>
              </a:r>
              <a:endParaRPr lang="ru-RU" sz="18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714612" y="3000372"/>
            <a:ext cx="171451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Представление информации числовыми данными Аппаратная обработка данных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786314" y="3000372"/>
            <a:ext cx="171451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Приборы, устройства и носители для хранения, обработки и перемещения данных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929454" y="3000372"/>
            <a:ext cx="171451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Эффективное использование программных и аппаратных средств в целях обмена информацией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Понятие информации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00108"/>
            <a:ext cx="8318728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«информация» ведет свое происхождение от латинского слова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informatio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означающего разъяснение, изложение, осведомленность.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Четкого определения слова «информация» не существует.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Информацию мы передаем друг другу в устной или письменной форме, а также в форме жестов и знаков.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Информацию мы извлекаем из учебников, книг, газет, журналов, телепередач, кинофильмов, сети Интернет и т.п.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Формы представления информации также многообразны: рисунок, статья, чертеж, музыкальное произведение, книга, картина, спектакль и др.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Информация – это отражение предметного мира с помощью знаков и сигналов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Виды информации</a:t>
            </a:r>
            <a:endParaRPr lang="ru-RU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3" y="1397000"/>
          <a:ext cx="8001054" cy="407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2667018"/>
                <a:gridCol w="2667018"/>
              </a:tblGrid>
              <a:tr h="6032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 информации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Чувства 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Орган человека</a:t>
                      </a:r>
                      <a:endParaRPr lang="ru-RU" dirty="0"/>
                    </a:p>
                  </a:txBody>
                  <a:tcPr/>
                </a:tc>
              </a:tr>
              <a:tr h="695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Звуковая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Ухо</a:t>
                      </a:r>
                      <a:endParaRPr lang="ru-RU" dirty="0"/>
                    </a:p>
                  </a:txBody>
                  <a:tcPr/>
                </a:tc>
              </a:tr>
              <a:tr h="695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Визуальная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Глаз</a:t>
                      </a:r>
                      <a:endParaRPr lang="ru-RU" dirty="0"/>
                    </a:p>
                  </a:txBody>
                  <a:tcPr/>
                </a:tc>
              </a:tr>
              <a:tr h="695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Вкусовая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Вкус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Язык</a:t>
                      </a:r>
                      <a:endParaRPr lang="ru-RU" dirty="0"/>
                    </a:p>
                  </a:txBody>
                  <a:tcPr/>
                </a:tc>
              </a:tr>
              <a:tr h="695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Тактильная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Ощущение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Кожа</a:t>
                      </a:r>
                      <a:endParaRPr lang="ru-RU" dirty="0"/>
                    </a:p>
                  </a:txBody>
                  <a:tcPr/>
                </a:tc>
              </a:tr>
              <a:tr h="6950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Обонятельная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Обоняние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Свойства информации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7772400" cy="50720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Достоверность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информация не искажает истинное положение дел. Недостоверная информация может привести к неправильному пониманию или принятию неправильных решений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Полнота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(информация достаточная для понимания и принятия решений. Неполнота информации сдерживает принятие решений или может повлечь ошибки)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Ценность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ценность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информации зависит от того, какие задачи мы можем решить с ее помощью)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(при работе в постоянно изменяющихся условиях важно иметь актуальную, т.е. соответствующую действительности, информацию)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Ясность и понятность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(информация выражена языком доступным людям, для которых она предназначена)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72518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Основные виды информационных процессов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57232"/>
            <a:ext cx="7375122" cy="45720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Хранение</a:t>
            </a:r>
            <a:r>
              <a:rPr lang="ru-RU" dirty="0" smtClean="0"/>
              <a:t> – запись информации на определенный носитель</a:t>
            </a:r>
          </a:p>
          <a:p>
            <a:r>
              <a:rPr lang="ru-RU" b="1" dirty="0" smtClean="0"/>
              <a:t>Передача </a:t>
            </a:r>
            <a:r>
              <a:rPr lang="ru-RU" dirty="0" smtClean="0"/>
              <a:t>– пересылка информации по схеме: </a:t>
            </a:r>
            <a:r>
              <a:rPr lang="ru-RU" u="sng" dirty="0" smtClean="0"/>
              <a:t>источник информации</a:t>
            </a:r>
            <a:r>
              <a:rPr lang="ru-RU" dirty="0" smtClean="0"/>
              <a:t>        </a:t>
            </a:r>
            <a:r>
              <a:rPr lang="ru-RU" u="sng" dirty="0" smtClean="0"/>
              <a:t>информационный канал</a:t>
            </a:r>
            <a:r>
              <a:rPr lang="ru-RU" dirty="0" smtClean="0"/>
              <a:t>         </a:t>
            </a:r>
            <a:r>
              <a:rPr lang="ru-RU" u="sng" dirty="0" smtClean="0"/>
              <a:t>приемник информации</a:t>
            </a:r>
            <a:r>
              <a:rPr lang="ru-RU" dirty="0" smtClean="0"/>
              <a:t>   </a:t>
            </a:r>
          </a:p>
          <a:p>
            <a:r>
              <a:rPr lang="ru-RU" b="1" dirty="0" smtClean="0"/>
              <a:t>Обработка</a:t>
            </a:r>
            <a:r>
              <a:rPr lang="ru-RU" dirty="0" smtClean="0"/>
              <a:t> – процесс преобразования информации:</a:t>
            </a:r>
          </a:p>
          <a:p>
            <a:pPr>
              <a:buNone/>
            </a:pPr>
            <a:r>
              <a:rPr lang="ru-RU" i="1" dirty="0" smtClean="0"/>
              <a:t>кодирование </a:t>
            </a:r>
            <a:r>
              <a:rPr lang="ru-RU" dirty="0" smtClean="0"/>
              <a:t> информации – преобразование информации в символьную форму, удобную для ее хранения, передачи, обработки.</a:t>
            </a:r>
          </a:p>
          <a:p>
            <a:pPr>
              <a:buNone/>
            </a:pPr>
            <a:r>
              <a:rPr lang="ru-RU" i="1" dirty="0" smtClean="0"/>
              <a:t>декодирование</a:t>
            </a:r>
            <a:r>
              <a:rPr lang="ru-RU" dirty="0" smtClean="0"/>
              <a:t> информации – процесс, обратный кодированию, преобразование информации к первоначальному виду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071934" y="242886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71604" y="278605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Основные виды информационных процессов</a:t>
            </a:r>
            <a:endParaRPr lang="ru-RU" sz="3200" b="1" dirty="0"/>
          </a:p>
        </p:txBody>
      </p:sp>
      <p:pic>
        <p:nvPicPr>
          <p:cNvPr id="44034" name="Picture 2" descr="https://docbase.org/uploads/posts/2016-03/2/2/5/2258065844.png"/>
          <p:cNvPicPr>
            <a:picLocks noChangeAspect="1" noChangeArrowheads="1"/>
          </p:cNvPicPr>
          <p:nvPr/>
        </p:nvPicPr>
        <p:blipFill>
          <a:blip r:embed="rId2"/>
          <a:srcRect l="12999" t="7969" r="12750"/>
          <a:stretch>
            <a:fillRect/>
          </a:stretch>
        </p:blipFill>
        <p:spPr bwMode="auto">
          <a:xfrm>
            <a:off x="428596" y="785793"/>
            <a:ext cx="8419566" cy="5893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10896" y="1351026"/>
            <a:ext cx="8366760" cy="5577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dirty="0">
                <a:solidFill>
                  <a:prstClr val="white"/>
                </a:solidFill>
              </a:rPr>
              <a:t>	</a:t>
            </a:r>
            <a:r>
              <a:rPr lang="ru-RU" sz="2800" b="1" dirty="0">
                <a:solidFill>
                  <a:srgbClr val="C00000"/>
                </a:solidFill>
              </a:rPr>
              <a:t>Основные источники научной информации</a:t>
            </a:r>
          </a:p>
          <a:p>
            <a:pPr fontAlgn="auto">
              <a:spcAft>
                <a:spcPts val="0"/>
              </a:spcAft>
            </a:pP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2336" y="1455896"/>
            <a:ext cx="8622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424242"/>
                </a:solidFill>
                <a:latin typeface="Verdana" panose="020B0604030504040204" pitchFamily="34" charset="0"/>
              </a:rPr>
              <a:t>это условное обозначение научных документов или изданий, которые служат не только важнейшими источниками, но и средством передачи научной информации</a:t>
            </a:r>
            <a:endParaRPr lang="ru-RU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557784" y="2379226"/>
          <a:ext cx="8467344" cy="3927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053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219" y="875539"/>
            <a:ext cx="88114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Calibri Light" panose="020F0302020204030204"/>
              </a:rPr>
              <a:t>Документальные источники научной информации.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Calibri Light" panose="020F0302020204030204"/>
              </a:rPr>
              <a:t>Виды научных изданий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706535"/>
            <a:ext cx="8859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i="1" dirty="0">
                <a:solidFill>
                  <a:srgbClr val="424242"/>
                </a:solidFill>
                <a:latin typeface="Calibri" panose="020F0502020204030204"/>
              </a:rPr>
              <a:t>	</a:t>
            </a:r>
            <a:r>
              <a:rPr lang="ru-RU" sz="1800" b="1" dirty="0">
                <a:solidFill>
                  <a:srgbClr val="0000FF"/>
                </a:solidFill>
                <a:latin typeface="Calibri" panose="020F0502020204030204"/>
              </a:rPr>
              <a:t>Научным документом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 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считается материальный объект, содержащий закрепленную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 </a:t>
            </a:r>
            <a:r>
              <a:rPr lang="ru-RU" sz="1800" b="1" dirty="0">
                <a:solidFill>
                  <a:srgbClr val="0000FF"/>
                </a:solidFill>
                <a:latin typeface="Calibri" panose="020F0502020204030204"/>
              </a:rPr>
              <a:t>научную информацию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, 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предназначенный для ее передачи и используемый в общественной практике.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24712" y="2537532"/>
            <a:ext cx="7735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B050"/>
                </a:solidFill>
                <a:latin typeface="Calibri" panose="020F0502020204030204"/>
              </a:rPr>
              <a:t>Основные виды документальных источников информации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18669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i="1" dirty="0">
                <a:solidFill>
                  <a:srgbClr val="00B050"/>
                </a:solidFill>
                <a:latin typeface="Calibri" panose="020F0502020204030204"/>
              </a:rPr>
              <a:t>Непериодическое издание</a:t>
            </a:r>
            <a:r>
              <a:rPr lang="ru-RU" sz="1800" b="1" dirty="0">
                <a:solidFill>
                  <a:srgbClr val="00B050"/>
                </a:solidFill>
                <a:latin typeface="Calibri" panose="020F0502020204030204"/>
              </a:rPr>
              <a:t> 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– 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издание, выходящее однократно, не имеющее продолжения. Наибольшее распространение среди непериодических изданий в научном мире имеет издание, которое называется </a:t>
            </a:r>
            <a:r>
              <a:rPr lang="ru-RU" sz="1800" b="1" dirty="0">
                <a:solidFill>
                  <a:srgbClr val="0000FF"/>
                </a:solidFill>
                <a:latin typeface="Calibri" panose="020F0502020204030204"/>
              </a:rPr>
              <a:t>книгой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Согласно ГОСТ 7.60-2003 </a:t>
            </a:r>
            <a:r>
              <a:rPr lang="ru-RU" sz="1800" dirty="0">
                <a:solidFill>
                  <a:srgbClr val="0000FF"/>
                </a:solidFill>
                <a:latin typeface="Calibri" panose="020F0502020204030204"/>
              </a:rPr>
              <a:t>книгой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называется книжное издание объемом свыше 48 страниц. Произведение печати, объемом от 5 до 48 страниц называется </a:t>
            </a:r>
            <a:r>
              <a:rPr lang="ru-RU" sz="1800" dirty="0">
                <a:solidFill>
                  <a:srgbClr val="0000FF"/>
                </a:solidFill>
                <a:latin typeface="Calibri" panose="020F0502020204030204"/>
              </a:rPr>
              <a:t>брошюрой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i="1" dirty="0">
                <a:solidFill>
                  <a:srgbClr val="0000FF"/>
                </a:solidFill>
                <a:latin typeface="Calibri" panose="020F0502020204030204"/>
              </a:rPr>
              <a:t>По своему назначению книги можно разделить на научные и учебные</a:t>
            </a:r>
            <a:r>
              <a:rPr lang="ru-RU" sz="1800" i="1" dirty="0">
                <a:solidFill>
                  <a:srgbClr val="424242"/>
                </a:solidFill>
                <a:latin typeface="Calibri" panose="020F0502020204030204"/>
              </a:rPr>
              <a:t>.</a:t>
            </a:r>
            <a:endParaRPr lang="ru-RU" sz="1800" dirty="0">
              <a:solidFill>
                <a:srgbClr val="424242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i="1" dirty="0">
                <a:solidFill>
                  <a:srgbClr val="00B050"/>
                </a:solidFill>
                <a:latin typeface="Calibri" panose="020F0502020204030204"/>
              </a:rPr>
              <a:t>Научная книга</a:t>
            </a:r>
            <a:r>
              <a:rPr lang="ru-RU" sz="1800" dirty="0">
                <a:solidFill>
                  <a:srgbClr val="424242"/>
                </a:solidFill>
                <a:latin typeface="Calibri" panose="020F0502020204030204"/>
              </a:rPr>
              <a:t> 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</a:rPr>
              <a:t>– важнейшее средство обобщения научной информации, содержащее результаты теоретических и (или) экспериментальных исследований, изложения стратегических проблем науки. По некоторым данным ряда стран научные книги составляют примерно от 20 до 25% всех выпускаемых книг.</a:t>
            </a:r>
          </a:p>
        </p:txBody>
      </p:sp>
    </p:spTree>
    <p:extLst>
      <p:ext uri="{BB962C8B-B14F-4D97-AF65-F5344CB8AC3E}">
        <p14:creationId xmlns:p14="http://schemas.microsoft.com/office/powerpoint/2010/main" val="200325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941</TotalTime>
  <Words>538</Words>
  <Application>Microsoft Office PowerPoint</Application>
  <PresentationFormat>Экран (4:3)</PresentationFormat>
  <Paragraphs>134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SimSun</vt:lpstr>
      <vt:lpstr>Arial</vt:lpstr>
      <vt:lpstr>Calibri</vt:lpstr>
      <vt:lpstr>Calibri Light</vt:lpstr>
      <vt:lpstr>Comic Sans MS</vt:lpstr>
      <vt:lpstr>Garamond</vt:lpstr>
      <vt:lpstr>Times New Roman</vt:lpstr>
      <vt:lpstr>Verdana</vt:lpstr>
      <vt:lpstr>Натуральные материалы</vt:lpstr>
      <vt:lpstr>Презентация PowerPoint</vt:lpstr>
      <vt:lpstr>Презентация PowerPoint</vt:lpstr>
      <vt:lpstr>Понятие информации</vt:lpstr>
      <vt:lpstr>Виды информации</vt:lpstr>
      <vt:lpstr>Свойства информации</vt:lpstr>
      <vt:lpstr>Основные виды информационных процессов</vt:lpstr>
      <vt:lpstr>Основные виды информационных процессов</vt:lpstr>
      <vt:lpstr>Презентация PowerPoint</vt:lpstr>
      <vt:lpstr>Презентация PowerPoint</vt:lpstr>
      <vt:lpstr>Виды научных изданий Виды и назначение основных научных книг</vt:lpstr>
      <vt:lpstr>Виды научных изданий Виды и назначение основных научных книг</vt:lpstr>
      <vt:lpstr>Виды учебных изданий.  Виды и назначение основных учебных книг, содержащих научную информацию</vt:lpstr>
      <vt:lpstr>Справочно-информационные издания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</dc:title>
  <dc:creator>Усольцева</dc:creator>
  <cp:lastModifiedBy>User</cp:lastModifiedBy>
  <cp:revision>109</cp:revision>
  <dcterms:created xsi:type="dcterms:W3CDTF">2003-04-10T11:56:27Z</dcterms:created>
  <dcterms:modified xsi:type="dcterms:W3CDTF">2023-02-09T13:05:59Z</dcterms:modified>
</cp:coreProperties>
</file>