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41" autoAdjust="0"/>
    <p:restoredTop sz="94660"/>
  </p:normalViewPr>
  <p:slideViewPr>
    <p:cSldViewPr>
      <p:cViewPr varScale="1">
        <p:scale>
          <a:sx n="38" d="100"/>
          <a:sy n="38" d="100"/>
        </p:scale>
        <p:origin x="-12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0BEE-DFB0-4C59-B856-012A6F9F08E7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DB38A-5689-4A3B-8A4A-A76F195AFC6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0BEE-DFB0-4C59-B856-012A6F9F08E7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DB38A-5689-4A3B-8A4A-A76F195AFC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0BEE-DFB0-4C59-B856-012A6F9F08E7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DB38A-5689-4A3B-8A4A-A76F195AFC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0BEE-DFB0-4C59-B856-012A6F9F08E7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DB38A-5689-4A3B-8A4A-A76F195AFC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0BEE-DFB0-4C59-B856-012A6F9F08E7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DB38A-5689-4A3B-8A4A-A76F195AFC6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0BEE-DFB0-4C59-B856-012A6F9F08E7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DB38A-5689-4A3B-8A4A-A76F195AFC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0BEE-DFB0-4C59-B856-012A6F9F08E7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DB38A-5689-4A3B-8A4A-A76F195AFC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0BEE-DFB0-4C59-B856-012A6F9F08E7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DB38A-5689-4A3B-8A4A-A76F195AFC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0BEE-DFB0-4C59-B856-012A6F9F08E7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DB38A-5689-4A3B-8A4A-A76F195AFC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0BEE-DFB0-4C59-B856-012A6F9F08E7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DB38A-5689-4A3B-8A4A-A76F195AFC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0BEE-DFB0-4C59-B856-012A6F9F08E7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C6DB38A-5689-4A3B-8A4A-A76F195AFC6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C60BEE-DFB0-4C59-B856-012A6F9F08E7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6DB38A-5689-4A3B-8A4A-A76F195AFC6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7851648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0" dirty="0" smtClean="0">
                <a:solidFill>
                  <a:srgbClr val="002060"/>
                </a:solidFill>
              </a:rPr>
              <a:t>М</a:t>
            </a:r>
            <a:r>
              <a:rPr lang="ru-RU" sz="3600" b="0" dirty="0" smtClean="0">
                <a:solidFill>
                  <a:srgbClr val="002060"/>
                </a:solidFill>
              </a:rPr>
              <a:t>униципальное бюджетное дошкольное учреждение детский сад №18 «</a:t>
            </a:r>
            <a:r>
              <a:rPr lang="ru-RU" sz="3600" b="0" dirty="0" err="1" smtClean="0">
                <a:solidFill>
                  <a:srgbClr val="002060"/>
                </a:solidFill>
              </a:rPr>
              <a:t>Рябинушка</a:t>
            </a:r>
            <a:r>
              <a:rPr lang="ru-RU" sz="3600" b="0" dirty="0" smtClean="0">
                <a:solidFill>
                  <a:srgbClr val="002060"/>
                </a:solidFill>
              </a:rPr>
              <a:t>»</a:t>
            </a:r>
            <a:br>
              <a:rPr lang="ru-RU" sz="3600" b="0" dirty="0" smtClean="0">
                <a:solidFill>
                  <a:srgbClr val="002060"/>
                </a:solidFill>
              </a:rPr>
            </a:br>
            <a:r>
              <a:rPr lang="ru-RU" sz="3600" b="0" dirty="0" smtClean="0">
                <a:solidFill>
                  <a:srgbClr val="002060"/>
                </a:solidFill>
              </a:rPr>
              <a:t/>
            </a:r>
            <a:br>
              <a:rPr lang="ru-RU" sz="3600" b="0" dirty="0" smtClean="0">
                <a:solidFill>
                  <a:srgbClr val="002060"/>
                </a:solidFill>
              </a:rPr>
            </a:br>
            <a:r>
              <a:rPr lang="ru-RU" sz="3600" b="0" dirty="0" smtClean="0">
                <a:solidFill>
                  <a:srgbClr val="002060"/>
                </a:solidFill>
              </a:rPr>
              <a:t/>
            </a:r>
            <a:br>
              <a:rPr lang="ru-RU" sz="3600" b="0" dirty="0" smtClean="0">
                <a:solidFill>
                  <a:srgbClr val="002060"/>
                </a:solidFill>
              </a:rPr>
            </a:br>
            <a:endParaRPr lang="ru-RU" sz="3600" b="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56792"/>
            <a:ext cx="7854696" cy="4536504"/>
          </a:xfrm>
        </p:spPr>
        <p:txBody>
          <a:bodyPr>
            <a:normAutofit fontScale="85000" lnSpcReduction="20000"/>
          </a:bodyPr>
          <a:lstStyle/>
          <a:p>
            <a:pPr algn="ctr"/>
            <a:endParaRPr lang="ru-RU" sz="4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во второй младшей группе №3 «Пчёлки»</a:t>
            </a:r>
          </a:p>
          <a:p>
            <a:pPr algn="ctr"/>
            <a:endParaRPr lang="ru-RU" sz="4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Конкина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  <a:endParaRPr lang="ru-RU" sz="32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51648" cy="561662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2656"/>
            <a:ext cx="7854696" cy="6192688"/>
          </a:xfrm>
        </p:spPr>
        <p:txBody>
          <a:bodyPr/>
          <a:lstStyle/>
          <a:p>
            <a:endParaRPr lang="ru-RU" b="1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528" y="328784"/>
          <a:ext cx="8424936" cy="6010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599"/>
                <a:gridCol w="3240025"/>
                <a:gridCol w="2808312"/>
              </a:tblGrid>
              <a:tr h="65278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Неделя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Тема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Цель</a:t>
                      </a:r>
                      <a:endParaRPr lang="ru-RU" sz="2000" dirty="0"/>
                    </a:p>
                  </a:txBody>
                  <a:tcPr/>
                </a:tc>
              </a:tr>
              <a:tr h="1112840"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неделя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mbria"/>
                          <a:ea typeface="Calibri"/>
                          <a:cs typeface="Times New Roman"/>
                        </a:rPr>
                        <a:t>Лесные спаленки: знакомство с медведем.	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Расширять представление детей о том, как зимуют звери в лесу</a:t>
                      </a:r>
                      <a:endParaRPr lang="ru-RU" dirty="0"/>
                    </a:p>
                  </a:txBody>
                  <a:tcPr/>
                </a:tc>
              </a:tr>
              <a:tr h="161787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 неделя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гостях у комнатных растений.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Воспитывать бережное отношение к растению, вызвать желание ухаживать за ним.	</a:t>
                      </a:r>
                      <a:endParaRPr lang="ru-RU" dirty="0"/>
                    </a:p>
                  </a:txBody>
                  <a:tcPr/>
                </a:tc>
              </a:tr>
              <a:tr h="158355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 неделя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 меня живет котенок…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Воспитывать бережное  и заботливое отношение к домашним животным.</a:t>
                      </a:r>
                      <a:endParaRPr lang="ru-RU" dirty="0"/>
                    </a:p>
                  </a:txBody>
                  <a:tcPr/>
                </a:tc>
              </a:tr>
              <a:tr h="96762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 неделя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Здравствуй, птичка – невеличка.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Расширять представления о зимующих птицах.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51648" cy="561662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6192688"/>
          </a:xfrm>
        </p:spPr>
        <p:txBody>
          <a:bodyPr/>
          <a:lstStyle/>
          <a:p>
            <a:pPr algn="just"/>
            <a:endParaRPr lang="ru-RU" sz="2800" dirty="0" smtClean="0"/>
          </a:p>
          <a:p>
            <a:pPr algn="ctr"/>
            <a:endParaRPr lang="ru-RU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332656"/>
          <a:ext cx="8496944" cy="59766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1834"/>
                <a:gridCol w="6055110"/>
              </a:tblGrid>
              <a:tr h="84939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Тема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Цели</a:t>
                      </a:r>
                      <a:endParaRPr lang="ru-RU" sz="2400" dirty="0"/>
                    </a:p>
                  </a:txBody>
                  <a:tcPr/>
                </a:tc>
              </a:tr>
              <a:tr h="1281817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«Как превратить снег в воду».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Формировать простейшие представления о свойствах снега.</a:t>
                      </a:r>
                      <a:endParaRPr lang="ru-RU" dirty="0"/>
                    </a:p>
                  </a:txBody>
                  <a:tcPr/>
                </a:tc>
              </a:tr>
              <a:tr h="12818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Посадка лука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Формировать представления детей о росте лука из луковицы.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Показать необходимость наличия света и воды для роста и развития растений.</a:t>
                      </a:r>
                      <a:endParaRPr lang="ru-RU" dirty="0"/>
                    </a:p>
                  </a:txBody>
                  <a:tcPr/>
                </a:tc>
              </a:tr>
              <a:tr h="1281817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Что-то в коробке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Познакомить со значением света и его источниками (солнце, фонарик, свеча), показать, что свет не проходит через прозрачные предметы</a:t>
                      </a:r>
                      <a:endParaRPr lang="ru-RU" dirty="0"/>
                    </a:p>
                  </a:txBody>
                  <a:tcPr/>
                </a:tc>
              </a:tr>
              <a:tr h="1281817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Пейте куклы вкусный сок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Выявить свойство воды и красок, способность красок растворятся в воде, и изменять её цвет.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51648" cy="561662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2656"/>
            <a:ext cx="7854696" cy="6192688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pic>
        <p:nvPicPr>
          <p:cNvPr id="5121" name="Picture 1" descr="C:\Users\dns\Desktop\фото по природе\IMG_20170130_155919.jpg"/>
          <p:cNvPicPr>
            <a:picLocks noChangeAspect="1" noChangeArrowheads="1"/>
          </p:cNvPicPr>
          <p:nvPr/>
        </p:nvPicPr>
        <p:blipFill>
          <a:blip r:embed="rId2" cstate="print"/>
          <a:srcRect l="25641" t="15385" r="20513"/>
          <a:stretch>
            <a:fillRect/>
          </a:stretch>
        </p:blipFill>
        <p:spPr bwMode="auto">
          <a:xfrm>
            <a:off x="323528" y="404664"/>
            <a:ext cx="2736304" cy="2736304"/>
          </a:xfrm>
          <a:prstGeom prst="rect">
            <a:avLst/>
          </a:prstGeom>
          <a:noFill/>
        </p:spPr>
      </p:pic>
      <p:pic>
        <p:nvPicPr>
          <p:cNvPr id="5122" name="Picture 2" descr="C:\Users\dns\Desktop\фото по природе\IMG_20170216_094844.jpg"/>
          <p:cNvPicPr>
            <a:picLocks noChangeAspect="1" noChangeArrowheads="1"/>
          </p:cNvPicPr>
          <p:nvPr/>
        </p:nvPicPr>
        <p:blipFill>
          <a:blip r:embed="rId3" cstate="print"/>
          <a:srcRect r="12245" b="24074"/>
          <a:stretch>
            <a:fillRect/>
          </a:stretch>
        </p:blipFill>
        <p:spPr bwMode="auto">
          <a:xfrm>
            <a:off x="323528" y="3501008"/>
            <a:ext cx="2880320" cy="2952328"/>
          </a:xfrm>
          <a:prstGeom prst="rect">
            <a:avLst/>
          </a:prstGeom>
          <a:noFill/>
        </p:spPr>
      </p:pic>
      <p:pic>
        <p:nvPicPr>
          <p:cNvPr id="5123" name="Picture 3" descr="C:\Users\dns\Desktop\фото по природе\IMG_20170216_102124.jpg"/>
          <p:cNvPicPr>
            <a:picLocks noChangeAspect="1" noChangeArrowheads="1"/>
          </p:cNvPicPr>
          <p:nvPr/>
        </p:nvPicPr>
        <p:blipFill>
          <a:blip r:embed="rId4" cstate="print"/>
          <a:srcRect l="19048" b="3571"/>
          <a:stretch>
            <a:fillRect/>
          </a:stretch>
        </p:blipFill>
        <p:spPr bwMode="auto">
          <a:xfrm>
            <a:off x="3347864" y="332656"/>
            <a:ext cx="2448272" cy="3888432"/>
          </a:xfrm>
          <a:prstGeom prst="rect">
            <a:avLst/>
          </a:prstGeom>
          <a:noFill/>
        </p:spPr>
      </p:pic>
      <p:pic>
        <p:nvPicPr>
          <p:cNvPr id="5124" name="Picture 4" descr="C:\Users\dns\Desktop\фото по природе\IMG_20170222_104637.jpg"/>
          <p:cNvPicPr>
            <a:picLocks noChangeAspect="1" noChangeArrowheads="1"/>
          </p:cNvPicPr>
          <p:nvPr/>
        </p:nvPicPr>
        <p:blipFill>
          <a:blip r:embed="rId5" cstate="print"/>
          <a:srcRect l="2182" t="11446" r="20734" b="10933"/>
          <a:stretch>
            <a:fillRect/>
          </a:stretch>
        </p:blipFill>
        <p:spPr bwMode="auto">
          <a:xfrm>
            <a:off x="5868144" y="3140968"/>
            <a:ext cx="2808312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51648" cy="561662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2656"/>
            <a:ext cx="7854696" cy="6192688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pic>
        <p:nvPicPr>
          <p:cNvPr id="4097" name="Picture 1" descr="C:\Users\dns\Desktop\фото по природе\IMG_20170216_1042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6"/>
            <a:ext cx="2520280" cy="3240360"/>
          </a:xfrm>
          <a:prstGeom prst="rect">
            <a:avLst/>
          </a:prstGeom>
          <a:noFill/>
        </p:spPr>
      </p:pic>
      <p:pic>
        <p:nvPicPr>
          <p:cNvPr id="4098" name="Picture 2" descr="C:\Users\dns\Desktop\фото по природе\IMG_20170216_104827.jpg"/>
          <p:cNvPicPr>
            <a:picLocks noChangeAspect="1" noChangeArrowheads="1"/>
          </p:cNvPicPr>
          <p:nvPr/>
        </p:nvPicPr>
        <p:blipFill>
          <a:blip r:embed="rId3" cstate="print"/>
          <a:srcRect t="19946" r="17513"/>
          <a:stretch>
            <a:fillRect/>
          </a:stretch>
        </p:blipFill>
        <p:spPr bwMode="auto">
          <a:xfrm>
            <a:off x="395536" y="0"/>
            <a:ext cx="2448272" cy="2890120"/>
          </a:xfrm>
          <a:prstGeom prst="rect">
            <a:avLst/>
          </a:prstGeom>
          <a:noFill/>
        </p:spPr>
      </p:pic>
      <p:pic>
        <p:nvPicPr>
          <p:cNvPr id="4099" name="Picture 3" descr="C:\Users\dns\Desktop\фото по природе\IMG_20170216_105146.jpg"/>
          <p:cNvPicPr>
            <a:picLocks noChangeAspect="1" noChangeArrowheads="1"/>
          </p:cNvPicPr>
          <p:nvPr/>
        </p:nvPicPr>
        <p:blipFill>
          <a:blip r:embed="rId4" cstate="print"/>
          <a:srcRect l="15557" t="36643" b="22526"/>
          <a:stretch>
            <a:fillRect/>
          </a:stretch>
        </p:blipFill>
        <p:spPr bwMode="auto">
          <a:xfrm>
            <a:off x="3707904" y="404664"/>
            <a:ext cx="4355976" cy="2808312"/>
          </a:xfrm>
          <a:prstGeom prst="rect">
            <a:avLst/>
          </a:prstGeom>
          <a:noFill/>
        </p:spPr>
      </p:pic>
      <p:pic>
        <p:nvPicPr>
          <p:cNvPr id="4100" name="Picture 4" descr="C:\Users\dns\Desktop\фото по природе\IMG_20170307_110001.jpg"/>
          <p:cNvPicPr>
            <a:picLocks noChangeAspect="1" noChangeArrowheads="1"/>
          </p:cNvPicPr>
          <p:nvPr/>
        </p:nvPicPr>
        <p:blipFill>
          <a:blip r:embed="rId5" cstate="print"/>
          <a:srcRect l="2868" t="30595" r="3912" b="10127"/>
          <a:stretch>
            <a:fillRect/>
          </a:stretch>
        </p:blipFill>
        <p:spPr bwMode="auto">
          <a:xfrm>
            <a:off x="3851920" y="3717032"/>
            <a:ext cx="4680520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51648" cy="561662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619268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Выводы</a:t>
            </a:r>
          </a:p>
          <a:p>
            <a:pPr algn="just"/>
            <a:r>
              <a:rPr lang="ru-RU" sz="2800" dirty="0" smtClean="0"/>
              <a:t> -Ребёнок </a:t>
            </a:r>
            <a:r>
              <a:rPr lang="ru-RU" sz="2800" dirty="0" smtClean="0"/>
              <a:t>проявляет интерес к природным объектам, особенностям их жизни, испытывает радость от общения с животными и растениями – как знакомыми, так и новыми для него</a:t>
            </a:r>
            <a:r>
              <a:rPr lang="ru-RU" sz="2800" dirty="0" smtClean="0"/>
              <a:t>.</a:t>
            </a:r>
          </a:p>
          <a:p>
            <a:pPr algn="l"/>
            <a:r>
              <a:rPr lang="ru-RU" sz="2800" dirty="0" smtClean="0"/>
              <a:t> </a:t>
            </a:r>
            <a:r>
              <a:rPr lang="ru-RU" sz="2800" dirty="0" smtClean="0"/>
              <a:t>-С </a:t>
            </a:r>
            <a:r>
              <a:rPr lang="ru-RU" sz="2800" dirty="0" smtClean="0"/>
              <a:t>удовольствием включается в </a:t>
            </a:r>
            <a:r>
              <a:rPr lang="ru-RU" sz="2800" dirty="0" err="1" smtClean="0"/>
              <a:t>поисково</a:t>
            </a:r>
            <a:r>
              <a:rPr lang="ru-RU" sz="2800" dirty="0" smtClean="0"/>
              <a:t> – исследовательскую деятельность познания природы как вместе со взрослыми, так и самостоятельно, использует разные поисковые действия</a:t>
            </a:r>
            <a:r>
              <a:rPr lang="ru-RU" sz="2800" dirty="0" smtClean="0"/>
              <a:t>.</a:t>
            </a:r>
          </a:p>
          <a:p>
            <a:pPr algn="l"/>
            <a:r>
              <a:rPr lang="ru-RU" sz="2800" dirty="0" smtClean="0"/>
              <a:t> - </a:t>
            </a:r>
            <a:r>
              <a:rPr lang="ru-RU" sz="2800" dirty="0" smtClean="0"/>
              <a:t>Откликается на предложения взрослого поухаживать за растениями в уголке природы, охотно вместе с воспитателем, оказывает посильную помощь растениям, животным.</a:t>
            </a:r>
          </a:p>
          <a:p>
            <a:pPr algn="just"/>
            <a:endParaRPr lang="ru-RU" sz="2800" dirty="0" smtClean="0"/>
          </a:p>
          <a:p>
            <a:pPr algn="ctr"/>
            <a:endParaRPr lang="ru-RU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7851648" cy="56166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Тема проекта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400" i="1" dirty="0" smtClean="0">
                <a:solidFill>
                  <a:schemeClr val="accent6">
                    <a:lumMod val="75000"/>
                  </a:schemeClr>
                </a:solidFill>
              </a:rPr>
              <a:t>Формирование экологической культуры детей младшего дошкольного возраста посредством приобщения их к природе</a:t>
            </a:r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51648" cy="561662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352928" cy="6192688"/>
          </a:xfrm>
        </p:spPr>
        <p:txBody>
          <a:bodyPr/>
          <a:lstStyle/>
          <a:p>
            <a:r>
              <a:rPr lang="ru-RU" sz="2000" b="1" i="1" dirty="0" smtClean="0"/>
              <a:t>Охранять природу – </a:t>
            </a:r>
            <a:endParaRPr lang="ru-RU" sz="2000" dirty="0" smtClean="0"/>
          </a:p>
          <a:p>
            <a:r>
              <a:rPr lang="ru-RU" sz="2000" b="1" i="1" dirty="0" smtClean="0"/>
              <a:t>значит охранять Родину.</a:t>
            </a:r>
            <a:endParaRPr lang="ru-RU" sz="2000" dirty="0" smtClean="0"/>
          </a:p>
          <a:p>
            <a:r>
              <a:rPr lang="ru-RU" sz="2000" b="1" i="1" dirty="0" smtClean="0"/>
              <a:t>М</a:t>
            </a:r>
            <a:r>
              <a:rPr lang="ru-RU" sz="2000" b="1" i="1" dirty="0" smtClean="0"/>
              <a:t>. </a:t>
            </a:r>
            <a:r>
              <a:rPr lang="ru-RU" sz="2000" b="1" i="1" dirty="0" smtClean="0"/>
              <a:t>Пришвин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Актуальность темы</a:t>
            </a:r>
          </a:p>
          <a:p>
            <a:pPr algn="ctr"/>
            <a:r>
              <a:rPr lang="ru-RU" dirty="0" smtClean="0"/>
              <a:t>. Бесконечно разнообразный и красочный мир природы пробуждает у детей естественный интерес, любознательность, затрагивает их чувства, возбуждает фантазию и влияет на формирование их ценностных ориентиров. </a:t>
            </a:r>
          </a:p>
          <a:p>
            <a:pPr algn="ctr"/>
            <a:r>
              <a:rPr lang="ru-RU" dirty="0" smtClean="0"/>
              <a:t>Формирование экологической культуры детей дошкольного возраста в настоящее время становится одним из приоритетных направлений. </a:t>
            </a:r>
          </a:p>
          <a:p>
            <a:pPr algn="ctr"/>
            <a:r>
              <a:rPr lang="ru-RU" dirty="0" smtClean="0"/>
              <a:t>Ребенок, полюбивший природу, не будет бездумно рвать цветы, разорять гнезда, обижать животных.</a:t>
            </a:r>
          </a:p>
          <a:p>
            <a:pPr algn="just"/>
            <a:endParaRPr lang="ru-RU" b="1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067672" cy="568863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2656"/>
            <a:ext cx="7854696" cy="6192688"/>
          </a:xfrm>
        </p:spPr>
        <p:txBody>
          <a:bodyPr/>
          <a:lstStyle/>
          <a:p>
            <a:pPr algn="ctr"/>
            <a:endParaRPr lang="ru-RU" sz="3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sz="3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Цель проекта</a:t>
            </a:r>
          </a:p>
          <a:p>
            <a:pPr algn="ctr"/>
            <a:r>
              <a:rPr lang="ru-RU" sz="2800" dirty="0" smtClean="0"/>
              <a:t>Формирование </a:t>
            </a:r>
            <a:r>
              <a:rPr lang="ru-RU" sz="2800" dirty="0" smtClean="0"/>
              <a:t>элементарной экологической культуры, общей эрудиции, воспитание нравственных идеалов как основы поведения ребенка.</a:t>
            </a:r>
          </a:p>
          <a:p>
            <a:pPr algn="ctr"/>
            <a:endParaRPr lang="ru-RU" sz="2800" dirty="0" smtClean="0"/>
          </a:p>
          <a:p>
            <a:pPr algn="ct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51648" cy="561662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2656"/>
            <a:ext cx="7854696" cy="6192688"/>
          </a:xfrm>
        </p:spPr>
        <p:txBody>
          <a:bodyPr>
            <a:normAutofit fontScale="85000" lnSpcReduction="1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Задачи проекта</a:t>
            </a:r>
          </a:p>
          <a:p>
            <a:pPr lvl="0" algn="ctr"/>
            <a:r>
              <a:rPr lang="ru-RU" sz="2800" dirty="0" smtClean="0"/>
              <a:t>- Формирование </a:t>
            </a:r>
            <a:r>
              <a:rPr lang="ru-RU" sz="2800" dirty="0" smtClean="0"/>
              <a:t>умений и навыков по уходу за растениями и животными;</a:t>
            </a:r>
          </a:p>
          <a:p>
            <a:pPr lvl="0" algn="ctr"/>
            <a:r>
              <a:rPr lang="ru-RU" sz="2800" dirty="0" smtClean="0"/>
              <a:t>- руководство </a:t>
            </a:r>
            <a:r>
              <a:rPr lang="ru-RU" sz="2800" dirty="0" smtClean="0"/>
              <a:t>чувственно-эмоциональными детскими реакциями на окружающую среду;</a:t>
            </a:r>
          </a:p>
          <a:p>
            <a:pPr lvl="0" algn="ctr"/>
            <a:r>
              <a:rPr lang="ru-RU" sz="2800" dirty="0" smtClean="0"/>
              <a:t>- воспитание </a:t>
            </a:r>
            <a:r>
              <a:rPr lang="ru-RU" sz="2800" dirty="0" smtClean="0"/>
              <a:t>заботливого отношения и любви к природе путем систематического, целенаправленного общения с окружающим миром;</a:t>
            </a:r>
          </a:p>
          <a:p>
            <a:pPr lvl="0" algn="ctr"/>
            <a:r>
              <a:rPr lang="ru-RU" sz="2800" dirty="0" smtClean="0"/>
              <a:t>- формирование </a:t>
            </a:r>
            <a:r>
              <a:rPr lang="ru-RU" sz="2800" dirty="0" smtClean="0"/>
              <a:t>осознанного понимания взаимосвязей в природе и учета этого в практической деятельности;</a:t>
            </a:r>
          </a:p>
          <a:p>
            <a:pPr lvl="0" algn="ctr"/>
            <a:r>
              <a:rPr lang="ru-RU" sz="2800" dirty="0" smtClean="0"/>
              <a:t>- воспитание </a:t>
            </a:r>
            <a:r>
              <a:rPr lang="ru-RU" sz="2800" dirty="0" smtClean="0"/>
              <a:t>эстетических и патриотических чувств;</a:t>
            </a:r>
          </a:p>
          <a:p>
            <a:pPr lvl="0" algn="ctr"/>
            <a:r>
              <a:rPr lang="ru-RU" sz="2800" dirty="0" smtClean="0"/>
              <a:t>- расширение </a:t>
            </a:r>
            <a:r>
              <a:rPr lang="ru-RU" sz="2800" dirty="0" smtClean="0"/>
              <a:t>представлений о предметах и явлениях природы, растительном и животном мире, правилах поведения в природе о существующих в ней взаимосвязях.</a:t>
            </a:r>
          </a:p>
          <a:p>
            <a:pPr algn="ctr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51648" cy="561662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32656"/>
            <a:ext cx="7854696" cy="6192688"/>
          </a:xfrm>
        </p:spPr>
        <p:txBody>
          <a:bodyPr/>
          <a:lstStyle/>
          <a:p>
            <a:pPr algn="l"/>
            <a:endParaRPr lang="ru-RU" sz="3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Вид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проекта: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3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r>
              <a:rPr lang="ru-RU" sz="2800" dirty="0" smtClean="0"/>
              <a:t>познавательно-исследовательский.</a:t>
            </a:r>
          </a:p>
          <a:p>
            <a:pPr algn="l"/>
            <a:r>
              <a:rPr lang="ru-RU" sz="2800" b="1" dirty="0" smtClean="0"/>
              <a:t>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Продолжительность: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algn="l"/>
            <a:r>
              <a:rPr lang="ru-RU" sz="2800" dirty="0" smtClean="0"/>
              <a:t>краткосрочный </a:t>
            </a:r>
            <a:r>
              <a:rPr lang="ru-RU" sz="2800" dirty="0" smtClean="0"/>
              <a:t>(1 месяц</a:t>
            </a:r>
            <a:r>
              <a:rPr lang="ru-RU" sz="2800" dirty="0" smtClean="0"/>
              <a:t>).</a:t>
            </a:r>
          </a:p>
          <a:p>
            <a:pPr algn="l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Участники проекта: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800" dirty="0" smtClean="0"/>
              <a:t>дети второй младшей группы, </a:t>
            </a:r>
            <a:r>
              <a:rPr lang="ru-RU" sz="2800" dirty="0" smtClean="0"/>
              <a:t>педагоги группы, </a:t>
            </a:r>
            <a:r>
              <a:rPr lang="ru-RU" sz="2800" dirty="0" smtClean="0"/>
              <a:t>родители.</a:t>
            </a:r>
          </a:p>
          <a:p>
            <a:pPr algn="l"/>
            <a:endParaRPr lang="ru-RU" sz="2800" dirty="0" smtClean="0"/>
          </a:p>
          <a:p>
            <a:pPr algn="l"/>
            <a:endParaRPr lang="ru-RU" sz="3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51648" cy="561662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2656"/>
            <a:ext cx="7854696" cy="6192688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3600" b="1" dirty="0" smtClean="0"/>
              <a:t>                               </a:t>
            </a:r>
            <a:r>
              <a:rPr lang="ru-RU" sz="2800" b="1" dirty="0" smtClean="0"/>
              <a:t>Подготовительный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sz="3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3600" b="1" dirty="0" smtClean="0"/>
              <a:t>                                 </a:t>
            </a:r>
            <a:r>
              <a:rPr lang="ru-RU" sz="2800" b="1" dirty="0" smtClean="0"/>
              <a:t>Практический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Этапы проекта</a:t>
            </a:r>
          </a:p>
          <a:p>
            <a:pPr algn="l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               </a:t>
            </a:r>
          </a:p>
          <a:p>
            <a:pPr algn="l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</a:t>
            </a:r>
            <a:r>
              <a:rPr lang="ru-RU" sz="2800" b="1" dirty="0" smtClean="0"/>
              <a:t>Оценочно-рефлексивный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algn="l"/>
            <a:endParaRPr lang="ru-RU" sz="3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r>
              <a:rPr lang="ru-RU" sz="2800" b="1" dirty="0" smtClean="0"/>
              <a:t>                                               Презентационный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755576" y="1196752"/>
            <a:ext cx="3672408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827584" y="3429000"/>
            <a:ext cx="3528392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2915816" y="2492896"/>
            <a:ext cx="187220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2987824" y="3429000"/>
            <a:ext cx="1787376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51648" cy="561662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2656"/>
            <a:ext cx="7854696" cy="6192688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                                               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764704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Формы и методы </a:t>
            </a:r>
            <a:r>
              <a:rPr lang="ru-RU" sz="3600" b="1" dirty="0" smtClean="0">
                <a:solidFill>
                  <a:srgbClr val="002060"/>
                </a:solidFill>
              </a:rPr>
              <a:t>    работы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276872"/>
            <a:ext cx="30243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Наглядные методы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59624" y="2204864"/>
            <a:ext cx="33843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Словесные методы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861048"/>
            <a:ext cx="3175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Игровые методы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3789040"/>
            <a:ext cx="4145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Практические методы</a:t>
            </a:r>
            <a:endParaRPr lang="ru-RU" sz="28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483768" y="1772816"/>
            <a:ext cx="108012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508104" y="1772816"/>
            <a:ext cx="93610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987824" y="1916832"/>
            <a:ext cx="1296144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788024" y="1844824"/>
            <a:ext cx="1224136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51648" cy="561662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2656"/>
            <a:ext cx="7854696" cy="6192688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" y="2420888"/>
            <a:ext cx="32758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Основные направления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1468" y="980728"/>
            <a:ext cx="55025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Познавательно-развлекательное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2708920"/>
            <a:ext cx="4679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Практическое направление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4653136"/>
            <a:ext cx="56067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Исследовательское направление 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555776" y="1412776"/>
            <a:ext cx="115212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627784" y="3501008"/>
            <a:ext cx="1224136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8" idx="1"/>
          </p:cNvCxnSpPr>
          <p:nvPr/>
        </p:nvCxnSpPr>
        <p:spPr>
          <a:xfrm flipV="1">
            <a:off x="2987824" y="2970530"/>
            <a:ext cx="1080120" cy="264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rgbClr val="000000"/>
      </a:dk1>
      <a:lt1>
        <a:sysClr val="window" lastClr="FFFFFF"/>
      </a:lt1>
      <a:dk2>
        <a:srgbClr val="92D050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359</TotalTime>
  <Words>501</Words>
  <Application>Microsoft Office PowerPoint</Application>
  <PresentationFormat>Экран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Муниципальное бюджетное дошкольное учреждение детский сад №18 «Рябинушка»   </vt:lpstr>
      <vt:lpstr>           Тема проекта Формирование экологической культуры детей младшего дошкольного возраста посредством приобщения их к природе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36</cp:revision>
  <dcterms:created xsi:type="dcterms:W3CDTF">2017-03-14T13:02:55Z</dcterms:created>
  <dcterms:modified xsi:type="dcterms:W3CDTF">2017-03-14T19:02:01Z</dcterms:modified>
</cp:coreProperties>
</file>