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3" r:id="rId2"/>
    <p:sldId id="258" r:id="rId3"/>
    <p:sldId id="309" r:id="rId4"/>
    <p:sldId id="296" r:id="rId5"/>
    <p:sldId id="305" r:id="rId6"/>
    <p:sldId id="306" r:id="rId7"/>
    <p:sldId id="307" r:id="rId8"/>
    <p:sldId id="310" r:id="rId9"/>
    <p:sldId id="304" r:id="rId10"/>
    <p:sldId id="308" r:id="rId11"/>
    <p:sldId id="312" r:id="rId12"/>
    <p:sldId id="311" r:id="rId13"/>
    <p:sldId id="313" r:id="rId14"/>
    <p:sldId id="314" r:id="rId15"/>
    <p:sldId id="315" r:id="rId16"/>
    <p:sldId id="316" r:id="rId17"/>
    <p:sldId id="34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009"/>
    <a:srgbClr val="078B0A"/>
    <a:srgbClr val="777777"/>
    <a:srgbClr val="000000"/>
    <a:srgbClr val="B2B2B2"/>
    <a:srgbClr val="C0C0C0"/>
    <a:srgbClr val="DDDDDD"/>
    <a:srgbClr val="0099CC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>
      <p:cViewPr varScale="1">
        <p:scale>
          <a:sx n="69" d="100"/>
          <a:sy n="69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8861B-F5D3-4B99-B624-2FEA2BCEE1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showMasterSp="0" type="title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pic>
        <p:nvPicPr>
          <p:cNvPr descr="02" id="4120" name="Picture 24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 wrap="none"/>
          <a:lstStyle/>
          <a:p>
            <a:endParaRPr lang="ru-RU"/>
          </a:p>
        </p:txBody>
      </p:sp>
      <p:pic>
        <p:nvPicPr>
          <p:cNvPr descr="02" id="4121" name="Picture 25"/>
          <p:cNvPicPr>
            <a:picLocks noChangeArrowheads="1" noChangeAspect="1"/>
          </p:cNvPicPr>
          <p:nvPr/>
        </p:nvPicPr>
        <p:blipFill>
          <a:blip cstate="screen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</p:spPr>
      </p:pic>
      <p:pic>
        <p:nvPicPr>
          <p:cNvPr id="4118" name="Picture 22"/>
          <p:cNvPicPr>
            <a:picLocks noChangeArrowheads="1" noChangeAspect="1"/>
          </p:cNvPicPr>
          <p:nvPr/>
        </p:nvPicPr>
        <p:blipFill>
          <a:blip cstate="screen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7" name="Picture 21"/>
          <p:cNvPicPr>
            <a:picLocks noChangeArrowheads="1" noChangeAspect="1"/>
          </p:cNvPicPr>
          <p:nvPr/>
        </p:nvPicPr>
        <p:blipFill>
          <a:blip cstate="screen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"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Rectangle 5"/>
          <p:cNvSpPr>
            <a:spLocks noChangeArrowheads="1" noGrp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ChangeArrowheads="1" noGrp="1"/>
          </p:cNvSpPr>
          <p:nvPr>
            <p:ph idx="1" type="subTitle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indent="0" marL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pic>
        <p:nvPicPr>
          <p:cNvPr descr="03" id="4122" name="Picture 26"/>
          <p:cNvPicPr>
            <a:picLocks noChangeArrowheads="1" noChangeAspect="1"/>
          </p:cNvPicPr>
          <p:nvPr/>
        </p:nvPicPr>
        <p:blipFill>
          <a:blip cstate="screen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 noGrp="1"/>
          </p:cNvSpPr>
          <p:nvPr>
            <p:ph idx="2" sz="half" type="dt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ChangeArrowheads="1" noGrp="1"/>
          </p:cNvSpPr>
          <p:nvPr>
            <p:ph idx="3" sz="quarter" type="ftr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ChangeArrowheads="1" noGrp="1"/>
          </p:cNvSpPr>
          <p:nvPr>
            <p:ph idx="4" sz="quarter" type="sldNum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0EF126-118E-411E-84CC-02F49FB36B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lang="en-US">
                <a:solidFill>
                  <a:schemeClr val="bg2"/>
                </a:solidFill>
              </a:rPr>
              <a:t>L/O/G/O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1C3A6-9E7B-474C-817A-C4EEE15DE9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FA8DDB-1097-490E-A587-F636C2D241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2ACF56A4-1617-4723-BF39-90B83F1889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885A71B-D068-4490-9DD2-C43DEA61BD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6AE5C4A-D1C4-4B57-B0FA-195EEA6CF2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363755-5B14-47D0-95C5-2EAA06159D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3B85EE-7274-4A76-AD78-0D4401A289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7959B5-8052-4652-886E-33090B6C64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F86498-8262-427B-A18F-801B5CE090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898162-F841-4B28-ADB0-07997DC3CA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1C07C-1826-46B3-87E7-6070590BB5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CB7041-CF51-4C6B-B69A-BE00BD43BE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7F5A36-561C-4E52-BEC0-AA80B50EE2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50" name="Picture 26" descr="02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9E1DFDD-8088-433E-8D68-EF8C8AA5711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2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284984"/>
            <a:ext cx="9143999" cy="363626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25003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2571744"/>
          </a:xfrm>
          <a:prstGeom prst="rect">
            <a:avLst/>
          </a:prstGeom>
          <a:solidFill>
            <a:srgbClr val="FFD347"/>
          </a:solidFill>
          <a:ln>
            <a:solidFill>
              <a:srgbClr val="FFD3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01" y="2550193"/>
            <a:ext cx="9144000" cy="73479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42877" y="18864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67009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детский сад № 30 г. Азова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777361"/>
            <a:ext cx="2640612" cy="38713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-41564" y="1036423"/>
            <a:ext cx="9144000" cy="14487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</a:p>
          <a:p>
            <a:pPr algn="ctr"/>
            <a:r>
              <a:rPr lang="ru-RU" sz="4000" b="1" dirty="0">
                <a:solidFill>
                  <a:schemeClr val="tx1"/>
                </a:solidFill>
                <a:latin typeface="HeinrichScript" pitchFamily="2" charset="0"/>
              </a:rPr>
              <a:t>Лесниченко Светланы Николаевны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41953"/>
            <a:ext cx="3533797" cy="255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106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ru-RU" sz="3200" dirty="0">
                <a:latin typeface="+mn-lt"/>
              </a:rPr>
              <a:t>Моя педагогическая философия</a:t>
            </a:r>
            <a:endParaRPr lang="en-US" sz="3200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C231F35-7998-4E00-A034-AD527324CE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9834" y="2348880"/>
            <a:ext cx="4085966" cy="30519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4543166" y="1488176"/>
            <a:ext cx="4349313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      </a:t>
            </a:r>
            <a:r>
              <a:rPr lang="ru-RU" dirty="0" smtClean="0"/>
              <a:t> </a:t>
            </a:r>
            <a:r>
              <a:rPr lang="ru-RU" dirty="0"/>
              <a:t>Задумывалась ли я когда-нибудь над этим?</a:t>
            </a:r>
          </a:p>
          <a:p>
            <a:pPr indent="457200" algn="just"/>
            <a:r>
              <a:rPr lang="ru-RU" dirty="0" smtClean="0"/>
              <a:t>В </a:t>
            </a:r>
            <a:r>
              <a:rPr lang="ru-RU" dirty="0"/>
              <a:t>повседневной и бесконечной работе воспитателя остается не так много сил и времени (вернее, совсем не остается!), чтобы определить не для других – для себя – основные «маяки», ориентиры педагогической деятельности, а тем более философствовать.</a:t>
            </a:r>
          </a:p>
          <a:p>
            <a:pPr indent="457200"/>
            <a:r>
              <a:rPr lang="ru-RU" dirty="0"/>
              <a:t>Итак, каковы же они, «источники и составные части» моей педагогической философии? Взяв на вооружение крылатую фразу Антона Павловича Чехова о родстве краткости и таланта, после долгих размышлений </a:t>
            </a:r>
            <a:r>
              <a:rPr lang="ru-RU" dirty="0" smtClean="0"/>
              <a:t>попробую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/>
              <a:t>сформулировать сверхкратко: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1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+mn-lt"/>
              </a:rPr>
              <a:t>Моя педагогическая философия</a:t>
            </a:r>
            <a:endParaRPr lang="en-US" sz="3200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266936" y="1558263"/>
            <a:ext cx="861012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Дети – воспитанник – личность, которая совершенствуется путем возникновения на каждой ступени новых качеств.</a:t>
            </a:r>
          </a:p>
          <a:p>
            <a:pPr indent="457200" algn="just"/>
            <a:r>
              <a:rPr lang="ru-RU" dirty="0"/>
              <a:t>Отношение к детям - уважительное, признаю полноценными субъектами образовательных отношений.</a:t>
            </a:r>
          </a:p>
          <a:p>
            <a:pPr indent="457200" algn="just"/>
            <a:r>
              <a:rPr lang="ru-RU" dirty="0"/>
              <a:t>Отношение к педагогической деятельности – занимаюсь любимым делом (и увлечена!) – креативна, компетентна.</a:t>
            </a:r>
          </a:p>
          <a:p>
            <a:pPr indent="457200" algn="just"/>
            <a:r>
              <a:rPr lang="ru-RU" dirty="0"/>
              <a:t>Отношение к «рабочему месту» и «инструментам» (педагогическим технологиям) – люблю инновации.</a:t>
            </a:r>
          </a:p>
          <a:p>
            <a:pPr indent="457200" algn="just"/>
            <a:r>
              <a:rPr lang="ru-RU" sz="1800" dirty="0"/>
              <a:t>А где душа и безмерная любовь к детям? </a:t>
            </a:r>
            <a:endParaRPr lang="ru-RU" sz="1800" dirty="0" smtClean="0"/>
          </a:p>
          <a:p>
            <a:pPr indent="457200" algn="just"/>
            <a:r>
              <a:rPr lang="ru-RU" sz="1800" dirty="0" smtClean="0"/>
              <a:t>И </a:t>
            </a:r>
            <a:r>
              <a:rPr lang="ru-RU" sz="1800" dirty="0"/>
              <a:t>кто же это воспитатель? </a:t>
            </a:r>
            <a:r>
              <a:rPr lang="ru-RU" sz="1800" dirty="0" smtClean="0"/>
              <a:t> </a:t>
            </a:r>
          </a:p>
          <a:p>
            <a:pPr indent="457200" algn="just"/>
            <a:r>
              <a:rPr lang="ru-RU" sz="1800" dirty="0" smtClean="0"/>
              <a:t>Каков </a:t>
            </a:r>
            <a:r>
              <a:rPr lang="ru-RU" sz="1800" dirty="0"/>
              <a:t>его профессиональный портрет?  </a:t>
            </a:r>
            <a:endParaRPr lang="ru-RU" sz="1800" dirty="0" smtClean="0"/>
          </a:p>
          <a:p>
            <a:pPr indent="457200" algn="just"/>
            <a:r>
              <a:rPr lang="ru-RU" sz="1800" dirty="0" smtClean="0"/>
              <a:t>Знаю </a:t>
            </a:r>
            <a:r>
              <a:rPr lang="ru-RU" sz="1800" dirty="0"/>
              <a:t>несомненно одно- портрет должен </a:t>
            </a:r>
            <a:endParaRPr lang="ru-RU" sz="1800" dirty="0" smtClean="0"/>
          </a:p>
          <a:p>
            <a:pPr indent="457200" algn="just"/>
            <a:r>
              <a:rPr lang="ru-RU" sz="1800" dirty="0" smtClean="0"/>
              <a:t>получиться ярким…</a:t>
            </a:r>
          </a:p>
          <a:p>
            <a:pPr indent="457200" algn="just"/>
            <a:r>
              <a:rPr lang="ru-RU" sz="1800" dirty="0" smtClean="0"/>
              <a:t>Так как это представители одной из ярких </a:t>
            </a:r>
          </a:p>
          <a:p>
            <a:pPr indent="457200" algn="just"/>
            <a:r>
              <a:rPr lang="ru-RU" sz="1800" dirty="0" smtClean="0"/>
              <a:t>профессий</a:t>
            </a:r>
            <a:r>
              <a:rPr lang="ru-RU" sz="1800" dirty="0"/>
              <a:t>. </a:t>
            </a:r>
            <a:endParaRPr lang="ru-RU" sz="1800" dirty="0" smtClean="0"/>
          </a:p>
          <a:p>
            <a:pPr indent="457200" algn="just"/>
            <a:r>
              <a:rPr lang="ru-RU" sz="1800" dirty="0" smtClean="0"/>
              <a:t>Им </a:t>
            </a:r>
            <a:r>
              <a:rPr lang="ru-RU" sz="1800" dirty="0"/>
              <a:t>повезло сохранить в себе беззаботность </a:t>
            </a:r>
            <a:endParaRPr lang="ru-RU" sz="1800" dirty="0" smtClean="0"/>
          </a:p>
          <a:p>
            <a:pPr indent="457200" algn="just"/>
            <a:r>
              <a:rPr lang="ru-RU" sz="1800" dirty="0" smtClean="0"/>
              <a:t>детства</a:t>
            </a:r>
            <a:r>
              <a:rPr lang="ru-RU" sz="1800" dirty="0"/>
              <a:t>, они умеют видеть яркие краски, у них есть возможность </a:t>
            </a:r>
            <a:r>
              <a:rPr lang="ru-RU" sz="1800" dirty="0" smtClean="0"/>
              <a:t>   поделиться </a:t>
            </a:r>
            <a:r>
              <a:rPr lang="ru-RU" sz="1800" dirty="0"/>
              <a:t>знаниями.</a:t>
            </a:r>
          </a:p>
          <a:p>
            <a:endParaRPr lang="ru-RU" dirty="0"/>
          </a:p>
          <a:p>
            <a:r>
              <a:rPr lang="ru-RU" dirty="0"/>
              <a:t>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017" y="3566070"/>
            <a:ext cx="3720966" cy="220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+mn-lt"/>
              </a:rPr>
              <a:t>Моя педагогическая философия</a:t>
            </a:r>
            <a:endParaRPr lang="en-US" sz="3200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590212" y="1620838"/>
            <a:ext cx="80752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Это люди с открытым сердцем, способные любить </a:t>
            </a:r>
            <a:r>
              <a:rPr lang="ru-RU" dirty="0" smtClean="0"/>
              <a:t>, и </a:t>
            </a:r>
            <a:r>
              <a:rPr lang="ru-RU" dirty="0"/>
              <a:t>с широкой душой. </a:t>
            </a:r>
            <a:r>
              <a:rPr lang="ru-RU" dirty="0" smtClean="0"/>
              <a:t>Именно </a:t>
            </a:r>
            <a:r>
              <a:rPr lang="ru-RU" dirty="0"/>
              <a:t>эти чуткие и отзывчивые педагоги хранят в своем сердце первые игры, сыгранные с воспитанниками, первые прочитанные вместе сказки, первые рисунки, утренники и развлечения, и именно они владеют искусством воспитания. И кто-то, наверное, возразит, что это не искусство, а целая наука. И будет прав!</a:t>
            </a:r>
          </a:p>
          <a:p>
            <a:pPr indent="457200" algn="just"/>
            <a:r>
              <a:rPr lang="ru-RU" dirty="0"/>
              <a:t>Когда-то Уильям </a:t>
            </a:r>
            <a:r>
              <a:rPr lang="ru-RU" dirty="0" err="1"/>
              <a:t>Чэннинг</a:t>
            </a:r>
            <a:r>
              <a:rPr lang="ru-RU" dirty="0"/>
              <a:t> заметил: «Для воспитания ребенка требуется более проникновенное мышление, более глубокая мудрость, чем для управления государством». С этими словами трудно не согласиться. </a:t>
            </a:r>
            <a:endParaRPr lang="en-US" dirty="0" smtClean="0"/>
          </a:p>
          <a:p>
            <a:pPr indent="457200" algn="just"/>
            <a:r>
              <a:rPr lang="ru-RU" dirty="0"/>
              <a:t>Действительно, каждый ребенок индивидуален, а значит, к нему необходим особый подход, забота, любовь и понимание его личностных особенностей, иначе он не достигнет совершенства в своем развитии. Я ,как педагог ,несу ответственность за то, чтобы этот ребенок состоялся как личность. </a:t>
            </a:r>
          </a:p>
          <a:p>
            <a:pPr indent="457200"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5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Моя педагогическая философия</a:t>
            </a:r>
            <a:endParaRPr lang="en-US" sz="3200" dirty="0">
              <a:latin typeface="HeinrichScript" pitchFamily="2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395536" y="1628507"/>
            <a:ext cx="842493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dirty="0" smtClean="0"/>
              <a:t>Вот </a:t>
            </a:r>
            <a:r>
              <a:rPr lang="ru-RU" dirty="0"/>
              <a:t>такая получается чудная педагогическая философия, состоящая из сплошных жизненных вопросов и маленьких чудес. Вырастить человека в полном смысле слова – это значит, совершить чудо, а такие чудеса совершаются ежедневно, ежечасно, ежеминутно обыкновенными людьми. Ведь каждый мой день – это что-то неизведанное и увлекательное, это возможность научить ребятишек чему-то новому и интересному и самой поучиться у них смотреть на мир широко открытыми глазами, удивляться и радоваться самым обычным вещам, о которых мы, взрослые, порой забываем.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573" y="3717031"/>
            <a:ext cx="2814443" cy="2673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839198"/>
            <a:ext cx="2605090" cy="279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25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66847"/>
            <a:ext cx="8229600" cy="746125"/>
          </a:xfrm>
        </p:spPr>
        <p:txBody>
          <a:bodyPr/>
          <a:lstStyle/>
          <a:p>
            <a:r>
              <a:rPr lang="ru-RU" sz="2800" dirty="0">
                <a:latin typeface="+mn-lt"/>
              </a:rPr>
              <a:t>Эссе «Воспитатель – это звучит гордо!»</a:t>
            </a:r>
            <a:endParaRPr lang="en-US" sz="2800" dirty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143508" y="1054241"/>
            <a:ext cx="8856984" cy="5475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000"/>
              </a:spcAft>
            </a:pPr>
            <a:r>
              <a:rPr lang="ru-RU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«Научить человека быть счастливым нельзя,</a:t>
            </a:r>
            <a:endParaRPr lang="ru-RU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1000"/>
              </a:spcAft>
            </a:pPr>
            <a:r>
              <a:rPr lang="ru-RU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 воспитать его так, чтобы он был счастливым, можно…»</a:t>
            </a:r>
            <a:endParaRPr lang="ru-RU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1000"/>
              </a:spcAft>
            </a:pPr>
            <a:r>
              <a:rPr lang="ru-RU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А.С. Макаренко</a:t>
            </a:r>
            <a:endParaRPr lang="ru-RU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ts val="21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Немаловажную роль в выборе моей профессии сыграли люди, которые первыми встретились в моей жизни - это первые воспитатели и первый учитель. Когда я вспоминаю детский сад, куда я ходила в детстве, в памяти всплывают добрые глаза воспитателей, которые встречали меня каждое утро. Прошло столько времени, а я до сих пор помню, как зовут моих воспитателей. Их доброта и забота навсегда остались в моем сердце. Может быть, поэтому еще тогда, я решила, что очень хочу быть похожей на них</a:t>
            </a:r>
            <a:r>
              <a:rPr lang="ru-RU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</a:p>
          <a:p>
            <a:pPr indent="457200" algn="just">
              <a:lnSpc>
                <a:spcPts val="21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Когда пришло время выбирать свой жизненный путь, из множества профессий я выбрала одну - воспитатель детского сада. Не все сразу получалось, не хватала опыта. Но время шло, и я училась руководить детским коллективом, изучала методическую литературу, перенимала опыт от наставников, повышала квалификацию, занималась самообразованием, получая знания через Интернет</a:t>
            </a:r>
            <a:r>
              <a:rPr lang="ru-RU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Могла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ли я предположить, что смогу научиться рисовать, заниматься садоводством, овладевать актерским делом, петь, танцевать, выступать перед родителями, обладать художественным вкусом.</a:t>
            </a:r>
            <a:r>
              <a:rPr lang="ru-RU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66847"/>
            <a:ext cx="8229600" cy="746125"/>
          </a:xfrm>
        </p:spPr>
        <p:txBody>
          <a:bodyPr/>
          <a:lstStyle/>
          <a:p>
            <a:r>
              <a:rPr lang="ru-RU" sz="2800" dirty="0"/>
              <a:t>Эссе «Воспитатель – это звучит гордо!»</a:t>
            </a:r>
            <a:endParaRPr lang="en-US" sz="2800" dirty="0">
              <a:latin typeface="HeinrichScript" pitchFamily="2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93204" y="2942937"/>
            <a:ext cx="8229600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70D3A0-76D5-4C96-9528-87AA2CB35EC2}"/>
              </a:ext>
            </a:extLst>
          </p:cNvPr>
          <p:cNvSpPr txBox="1"/>
          <p:nvPr/>
        </p:nvSpPr>
        <p:spPr>
          <a:xfrm>
            <a:off x="299445" y="1112972"/>
            <a:ext cx="8568952" cy="54553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теперь, я знаю точно - чем больше воспитатель знает и умеет, тем легче и интереснее ему работать с детьми.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Возможно, мне не суждено совершить подвиг, сделать великое открытие, - мне это и не важно. Мне важно, что люди доверили мне самое дорогое, что у них есть - своих детей, которые вырастут и непременно внесут свой посильный вклад во благо нашей Родины, а кто - то из них может быть станет знаменитым и даже совершит подвиг. А я буду знать, что в этом есть и моя заслуга, так как я наполнила сосуд каждого своего воспитанника своим трудом, любовью, частичкой души и сердца.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еще, хотелось бы добавить следующее. Только счастливый воспитатель может подарить своим детям несколько лет счастья. Только добрый воспитатель может посеять зерна добра в душах своих детей. </a:t>
            </a:r>
            <a:endParaRPr lang="en-US" sz="1800" dirty="0" smtClean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саморазвивающийся воспитатель 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стать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образцом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 творческого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саморазвития 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своих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Поэтому надо быть тем воспитателем, 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которого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ждут от нас наши дети. 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18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я с гордостью могу сказать: «Я - воспитатель!».</a:t>
            </a:r>
            <a:endParaRPr lang="ru-RU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ts val="2100"/>
              </a:lnSpc>
              <a:spcAft>
                <a:spcPts val="10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2050" name="Picture 2" descr="G:\портфолио электронное\YfIEXVxloVQC6XYx0W3IuhPinnrQUgndqbXmwwDQl_p4V1JHzNcie93Fdiu4DONAguo-c0J-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2791" y="4300646"/>
            <a:ext cx="2242810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999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66847"/>
            <a:ext cx="8229600" cy="746125"/>
          </a:xfrm>
        </p:spPr>
        <p:txBody>
          <a:bodyPr/>
          <a:lstStyle/>
          <a:p>
            <a:r>
              <a:rPr lang="ru-RU" sz="3200" dirty="0">
                <a:latin typeface="+mn-lt"/>
              </a:rPr>
              <a:t>Моя творческая жизнь в ДОУ</a:t>
            </a:r>
            <a:endParaRPr lang="en-US" sz="320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3891" y="2084740"/>
            <a:ext cx="2266950" cy="3052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914" y="1457064"/>
            <a:ext cx="2240106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7988" y="3212976"/>
            <a:ext cx="2240106" cy="3356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0841" y="2841471"/>
            <a:ext cx="2312114" cy="328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1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66847"/>
            <a:ext cx="8229600" cy="746125"/>
          </a:xfrm>
        </p:spPr>
        <p:txBody>
          <a:bodyPr/>
          <a:lstStyle/>
          <a:p>
            <a:r>
              <a:rPr lang="ru-RU" sz="3200" dirty="0">
                <a:latin typeface="+mn-lt"/>
              </a:rPr>
              <a:t>Моя творческая жизнь в ДОУ</a:t>
            </a:r>
            <a:endParaRPr lang="en-US" sz="320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46" y="1628800"/>
            <a:ext cx="4048796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3573016"/>
            <a:ext cx="3896290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8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1384" y="1412776"/>
            <a:ext cx="8143172" cy="5112568"/>
          </a:xfrm>
        </p:spPr>
        <p:txBody>
          <a:bodyPr numCol="1"/>
          <a:lstStyle/>
          <a:p>
            <a:pPr marL="0" indent="0">
              <a:buSzPct val="90000"/>
              <a:buNone/>
            </a:pP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1 Общие сведения</a:t>
            </a:r>
          </a:p>
          <a:p>
            <a:pPr>
              <a:buSzPct val="90000"/>
              <a:buFont typeface="Arial" panose="020B0604020202020204" pitchFamily="34" charset="0"/>
              <a:buChar char="•"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Визитная 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карточка.</a:t>
            </a:r>
          </a:p>
          <a:p>
            <a:pPr>
              <a:buSzPct val="90000"/>
              <a:buFont typeface="Arial" panose="020B0604020202020204" pitchFamily="34" charset="0"/>
              <a:buChar char="•"/>
            </a:pPr>
            <a:r>
              <a:rPr lang="ru-RU" sz="1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1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квалификации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SzPct val="90000"/>
              <a:buNone/>
            </a:pP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2 Портрет 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педагога</a:t>
            </a:r>
          </a:p>
          <a:p>
            <a:pPr>
              <a:buSzPct val="90000"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Моё педагогическое кредо</a:t>
            </a:r>
            <a:endParaRPr lang="en-US" sz="1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90000"/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философия</a:t>
            </a:r>
            <a:endParaRPr lang="en-US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90000"/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Эссе «Воспитатель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звучит гордо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en-US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90000"/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творческая жизнь в ДОУ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3 Мои профессиональные достижения</a:t>
            </a:r>
          </a:p>
          <a:p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Сведения о наградах </a:t>
            </a: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работе городских методических объединений</a:t>
            </a: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методической работе ДОУ</a:t>
            </a: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публикациях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профессиональных конкурсах</a:t>
            </a:r>
          </a:p>
          <a:p>
            <a:pPr marL="0" indent="0">
              <a:buSzPct val="90000"/>
              <a:buNone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4  Достижения </a:t>
            </a:r>
            <a:r>
              <a:rPr 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  <a:endParaRPr lang="en-US" sz="1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FontTx/>
              <a:buNone/>
            </a:pP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5 Педагогическая копилка</a:t>
            </a:r>
          </a:p>
          <a:p>
            <a:pPr>
              <a:buSzPct val="90000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Конспекты НОД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90000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и проекты для  детей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90000"/>
            </a:pP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marL="0" indent="0">
              <a:buFontTx/>
              <a:buNone/>
            </a:pP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6 Фотоархив</a:t>
            </a:r>
          </a:p>
          <a:p>
            <a:pPr marL="0" indent="0">
              <a:buFontTx/>
              <a:buNone/>
            </a:pPr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 7 Обратная связь</a:t>
            </a:r>
          </a:p>
          <a:p>
            <a:pPr marL="0" indent="0">
              <a:buSzPct val="90000"/>
              <a:buNone/>
            </a:pPr>
            <a:endParaRPr lang="ru-RU" sz="15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0992" y="451440"/>
            <a:ext cx="8543956" cy="746125"/>
          </a:xfrm>
        </p:spPr>
        <p:txBody>
          <a:bodyPr/>
          <a:lstStyle/>
          <a:p>
            <a:r>
              <a:rPr lang="ru-RU" sz="3800" dirty="0">
                <a:latin typeface="+mn-lt"/>
              </a:rPr>
              <a:t>Структура портфолио</a:t>
            </a:r>
            <a:endParaRPr lang="en-US" sz="3800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447" y="-16857"/>
            <a:ext cx="1238003" cy="12144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13" y="3324026"/>
            <a:ext cx="7772400" cy="1362075"/>
          </a:xfrm>
        </p:spPr>
        <p:txBody>
          <a:bodyPr/>
          <a:lstStyle/>
          <a:p>
            <a:r>
              <a:rPr lang="ru-RU" sz="3800" dirty="0">
                <a:latin typeface="+mn-lt"/>
                <a:cs typeface="Times New Roman" panose="02020603050405020304" pitchFamily="18" charset="0"/>
              </a:rPr>
              <a:t>Общие сведения</a:t>
            </a:r>
            <a:endParaRPr lang="en-US" sz="3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CE9E7620-9677-4CC8-8C04-4185795F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899807"/>
            <a:ext cx="7772400" cy="1500187"/>
          </a:xfrm>
        </p:spPr>
        <p:txBody>
          <a:bodyPr/>
          <a:lstStyle/>
          <a:p>
            <a:r>
              <a:rPr lang="ru-RU" sz="5000" b="1" i="1" dirty="0"/>
              <a:t>Раздел 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B21CC5C-0926-4553-8E48-07F8106C1C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05064"/>
            <a:ext cx="3533797" cy="255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5711" y="20876"/>
            <a:ext cx="1238003" cy="12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2875"/>
            <a:ext cx="7934077" cy="1071563"/>
          </a:xfrm>
        </p:spPr>
        <p:txBody>
          <a:bodyPr/>
          <a:lstStyle/>
          <a:p>
            <a:r>
              <a:rPr lang="ru-RU" sz="3800" dirty="0">
                <a:latin typeface="+mn-lt"/>
              </a:rPr>
              <a:t>Визитная карточка</a:t>
            </a:r>
            <a:endParaRPr lang="en-US" sz="3800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229635"/>
              </p:ext>
            </p:extLst>
          </p:nvPr>
        </p:nvGraphicFramePr>
        <p:xfrm>
          <a:off x="294122" y="1141551"/>
          <a:ext cx="8555756" cy="564915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77656">
                  <a:extLst>
                    <a:ext uri="{9D8B030D-6E8A-4147-A177-3AD203B41FA5}">
                      <a16:colId xmlns:a16="http://schemas.microsoft.com/office/drawing/2014/main" val="2901635931"/>
                    </a:ext>
                  </a:extLst>
                </a:gridCol>
                <a:gridCol w="2966450">
                  <a:extLst>
                    <a:ext uri="{9D8B030D-6E8A-4147-A177-3AD203B41FA5}">
                      <a16:colId xmlns:a16="http://schemas.microsoft.com/office/drawing/2014/main" val="663187786"/>
                    </a:ext>
                  </a:extLst>
                </a:gridCol>
                <a:gridCol w="5111650">
                  <a:extLst>
                    <a:ext uri="{9D8B030D-6E8A-4147-A177-3AD203B41FA5}">
                      <a16:colId xmlns:a16="http://schemas.microsoft.com/office/drawing/2014/main" val="1589682572"/>
                    </a:ext>
                  </a:extLst>
                </a:gridCol>
              </a:tblGrid>
              <a:tr h="283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Ф.И.О.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Лесниченко Светлана Николаевна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3606313"/>
                  </a:ext>
                </a:extLst>
              </a:tr>
              <a:tr h="2157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Дата рождения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05.10.1977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2483955"/>
                  </a:ext>
                </a:extLst>
              </a:tr>
              <a:tr h="493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образовательной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организации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Муниципальное бюджетное дошкольное образовательное учреждение детский сад № 30 г. Азова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6447705"/>
                  </a:ext>
                </a:extLst>
              </a:tr>
              <a:tr h="252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Должность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Воспитатель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3014185"/>
                  </a:ext>
                </a:extLst>
              </a:tr>
              <a:tr h="252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Квалификационная категория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Высшая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2544077"/>
                  </a:ext>
                </a:extLst>
              </a:tr>
              <a:tr h="252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Стаж работы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26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3238787"/>
                  </a:ext>
                </a:extLst>
              </a:tr>
              <a:tr h="1398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Образование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Высшее образование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г. </a:t>
                      </a:r>
                      <a:r>
                        <a:rPr lang="ru-RU" sz="1400" dirty="0" err="1">
                          <a:effectLst/>
                        </a:rPr>
                        <a:t>Ростов</a:t>
                      </a:r>
                      <a:r>
                        <a:rPr lang="ru-RU" sz="1400" dirty="0">
                          <a:effectLst/>
                        </a:rPr>
                        <a:t>-на- Дону. Ростовский государственный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педагогический университет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Квалификация: дипломированный специалист учитель начальных классов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13 июня 2000г.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8735367"/>
                  </a:ext>
                </a:extLst>
              </a:tr>
              <a:tr h="791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Адрес, телефон, электронная почта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Город Азов, улица Первомайская 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8-951-4938-179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lana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r>
                        <a:rPr lang="en-US" sz="1400" dirty="0" err="1">
                          <a:effectLst/>
                        </a:rPr>
                        <a:t>lesnichenko</a:t>
                      </a:r>
                      <a:r>
                        <a:rPr lang="ru-RU" sz="1400" dirty="0">
                          <a:effectLst/>
                        </a:rPr>
                        <a:t>.77@</a:t>
                      </a:r>
                      <a:r>
                        <a:rPr lang="en-US" sz="1400" dirty="0">
                          <a:effectLst/>
                        </a:rPr>
                        <a:t>mail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r>
                        <a:rPr lang="en-US" sz="1400" dirty="0" err="1">
                          <a:effectLst/>
                        </a:rPr>
                        <a:t>ru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781646"/>
                  </a:ext>
                </a:extLst>
              </a:tr>
              <a:tr h="992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Общественная деятельность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Член творческой группы по развивающим играм В.В. </a:t>
                      </a:r>
                      <a:r>
                        <a:rPr lang="ru-RU" sz="1200" dirty="0" err="1">
                          <a:effectLst/>
                        </a:rPr>
                        <a:t>Воскобовича</a:t>
                      </a:r>
                      <a:r>
                        <a:rPr lang="ru-RU" sz="1200" dirty="0">
                          <a:effectLst/>
                        </a:rPr>
                        <a:t>  «Использование технологии </a:t>
                      </a:r>
                      <a:r>
                        <a:rPr lang="ru-RU" sz="1200" dirty="0" err="1">
                          <a:effectLst/>
                        </a:rPr>
                        <a:t>Воскобовича</a:t>
                      </a:r>
                      <a:r>
                        <a:rPr lang="ru-RU" sz="1200" dirty="0">
                          <a:effectLst/>
                        </a:rPr>
                        <a:t> «Сказочные лабиринты игры» как средства интеллектуально- творческого развития дошкольников в процессе осуществления образовательной деятельности»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6848058"/>
                  </a:ext>
                </a:extLst>
              </a:tr>
              <a:tr h="522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Членство в партии(профсоюзе)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Являюсь членом партии «Единая Россия»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820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2875"/>
            <a:ext cx="7934077" cy="10715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квалификации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09472C2-F625-4EB8-8CF2-1113DF68E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101560"/>
              </p:ext>
            </p:extLst>
          </p:nvPr>
        </p:nvGraphicFramePr>
        <p:xfrm>
          <a:off x="251520" y="1484785"/>
          <a:ext cx="8712968" cy="47761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4176606245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14363846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495352565"/>
                    </a:ext>
                  </a:extLst>
                </a:gridCol>
              </a:tblGrid>
              <a:tr h="456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Дата прохождения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</a:t>
                      </a:r>
                      <a:r>
                        <a:rPr lang="ru-RU" sz="1400" dirty="0">
                          <a:effectLst/>
                        </a:rPr>
                        <a:t>Название курсов повышения квалификации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Кол</a:t>
                      </a:r>
                      <a:r>
                        <a:rPr lang="en-US" sz="1400" dirty="0" smtClean="0">
                          <a:effectLst/>
                        </a:rPr>
                        <a:t>-</a:t>
                      </a:r>
                      <a:r>
                        <a:rPr lang="ru-RU" sz="1400" dirty="0" smtClean="0">
                          <a:effectLst/>
                        </a:rPr>
                        <a:t>во </a:t>
                      </a:r>
                      <a:r>
                        <a:rPr lang="ru-RU" sz="1400" dirty="0">
                          <a:effectLst/>
                        </a:rPr>
                        <a:t>часов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449865264"/>
                  </a:ext>
                </a:extLst>
              </a:tr>
              <a:tr h="1046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2011г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Свидетельство о повышении квалификации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Ростовский областной институт повышения квалификации и переподготовки работников дошкольного образования по программе «Дошкольное образование» </a:t>
                      </a:r>
                      <a:endParaRPr lang="ru-RU" sz="1400" dirty="0" smtClean="0">
                        <a:effectLst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144ч.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1332977803"/>
                  </a:ext>
                </a:extLst>
              </a:tr>
              <a:tr h="6931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2016г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 о профессиональной переподготовке. Город Волгоград  отделение дополнительного образования ООО «Издательство «Учитель»- «Педагогика и методика дошкольного образования»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520ч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3461284561"/>
                  </a:ext>
                </a:extLst>
              </a:tr>
              <a:tr h="738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2017г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Удостоверение о повышении квалификации </a:t>
                      </a:r>
                      <a:r>
                        <a:rPr lang="ru-RU" sz="1400" dirty="0" smtClean="0">
                          <a:effectLst/>
                        </a:rPr>
                        <a:t>,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г</a:t>
                      </a:r>
                      <a:r>
                        <a:rPr lang="ru-RU" sz="1400" dirty="0">
                          <a:effectLst/>
                        </a:rPr>
                        <a:t>. Санкт- Петербург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Дополнительная профессиональная образовательная программа «Оказание первой помощи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18ч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1191085898"/>
                  </a:ext>
                </a:extLst>
              </a:tr>
              <a:tr h="1673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Удостоверение о повышении квалификации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Автономная некоммерческая организация дополнительного образования «Сибирский институт непрерывного дополнительного образования» по программе « Организация и содержание работы с детьми с ОВЗ в условиях реализации ФГОС ДО»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36ч.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2056834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58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2875"/>
            <a:ext cx="7934077" cy="1071563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квалификации (продолжение)</a:t>
            </a:r>
            <a:endParaRPr lang="en-US" sz="3200" dirty="0">
              <a:latin typeface="HeinrichScript" pitchFamily="2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AF93A57-35FE-4853-89BA-B0D551AD0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776225"/>
              </p:ext>
            </p:extLst>
          </p:nvPr>
        </p:nvGraphicFramePr>
        <p:xfrm>
          <a:off x="179512" y="1412776"/>
          <a:ext cx="8712968" cy="526856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986329210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296334458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765552285"/>
                    </a:ext>
                  </a:extLst>
                </a:gridCol>
              </a:tblGrid>
              <a:tr h="4966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Дата прохождения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            </a:t>
                      </a:r>
                      <a:r>
                        <a:rPr lang="ru-RU" sz="1400" baseline="0" dirty="0" smtClean="0">
                          <a:effectLst/>
                        </a:rPr>
                        <a:t>    </a:t>
                      </a:r>
                      <a:r>
                        <a:rPr lang="ru-RU" sz="1400" dirty="0" smtClean="0">
                          <a:effectLst/>
                        </a:rPr>
                        <a:t>Название </a:t>
                      </a:r>
                      <a:r>
                        <a:rPr lang="ru-RU" sz="1400" dirty="0">
                          <a:effectLst/>
                        </a:rPr>
                        <a:t>курсов повышения квалификации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Кол-во </a:t>
                      </a:r>
                      <a:r>
                        <a:rPr lang="ru-RU" sz="1400" dirty="0">
                          <a:effectLst/>
                        </a:rPr>
                        <a:t>часов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1753242318"/>
                  </a:ext>
                </a:extLst>
              </a:tr>
              <a:tr h="62481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2019г.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Удостоверение о повышении квалификации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г. Петрозаводск  курс повышения квалификации «Особенности образовательных программ в рамках ФГОС для детей с ОВЗ в условиях инклюзивного обучения» 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1144ч.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6427603"/>
                  </a:ext>
                </a:extLst>
              </a:tr>
              <a:tr h="6531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1436222"/>
                  </a:ext>
                </a:extLst>
              </a:tr>
              <a:tr h="68565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2021г.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Удостоверение о повышении квалификации г. Саратов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Обучение по программе повышения квалификации «Обеспечение санитарно- эпидемиологических требование в образовательных организациях согласно СП 2.4.3648-20» 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36ч.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3254689"/>
                  </a:ext>
                </a:extLst>
              </a:tr>
              <a:tr h="11839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г. Екатеринбург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Центр онлайн- обучения Всероссийского форума «Педагоги России: инновации в образовании» по программе «Деятельность педагога в сфере социальной адаптации детей с ОВЗ»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72ч.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0805680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447" y="-16857"/>
            <a:ext cx="1238003" cy="12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2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42875"/>
            <a:ext cx="7934077" cy="1071563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квалификации (продолжение)</a:t>
            </a:r>
            <a:endParaRPr lang="en-US" sz="3200" dirty="0">
              <a:latin typeface="HeinrichScript" pitchFamily="2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AF93A57-35FE-4853-89BA-B0D551AD0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119559"/>
              </p:ext>
            </p:extLst>
          </p:nvPr>
        </p:nvGraphicFramePr>
        <p:xfrm>
          <a:off x="251520" y="1484784"/>
          <a:ext cx="8712968" cy="481482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986329210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296334458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765552285"/>
                    </a:ext>
                  </a:extLst>
                </a:gridCol>
              </a:tblGrid>
              <a:tr h="490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Дата прохождения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  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Название курсов повышения квалификации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Кол-во </a:t>
                      </a:r>
                      <a:r>
                        <a:rPr lang="ru-RU" sz="1400" dirty="0">
                          <a:effectLst/>
                        </a:rPr>
                        <a:t>часов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11" marR="60111" marT="0" marB="0"/>
                </a:tc>
                <a:extLst>
                  <a:ext uri="{0D108BD9-81ED-4DB2-BD59-A6C34878D82A}">
                    <a16:rowId xmlns:a16="http://schemas.microsoft.com/office/drawing/2014/main" val="1753242318"/>
                  </a:ext>
                </a:extLst>
              </a:tr>
              <a:tr h="653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2022г.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 Удостоверение о повышении квалификации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ООО "Учитель- инфо" по дополнительной профессиональной программе "Основы первой доврачебной помощи"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-</a:t>
                      </a:r>
                      <a:r>
                        <a:rPr lang="ru-RU" sz="1400" dirty="0">
                          <a:effectLst/>
                        </a:rPr>
                        <a:t>Курс «Сказкотерапия в играх для детей и взрослых» Всероссийского форума «Педагоги России: инновации в образовании»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r>
                        <a:rPr lang="ru-RU" sz="1400" dirty="0" smtClean="0">
                          <a:effectLst/>
                        </a:rPr>
                        <a:t>Курс «</a:t>
                      </a:r>
                      <a:r>
                        <a:rPr lang="ru-RU" sz="1400" dirty="0">
                          <a:effectLst/>
                        </a:rPr>
                        <a:t>Использование развивающих игр в работе с детьми в рамках ФГОС» ( на примере развивающих игр В.В. </a:t>
                      </a:r>
                      <a:r>
                        <a:rPr lang="ru-RU" sz="1400" dirty="0" err="1">
                          <a:effectLst/>
                        </a:rPr>
                        <a:t>Воскобовича</a:t>
                      </a:r>
                      <a:r>
                        <a:rPr lang="ru-RU" sz="1400" dirty="0">
                          <a:effectLst/>
                        </a:rPr>
                        <a:t>) Всероссийского форума «Педагоги России: инновации в образовании»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-</a:t>
                      </a:r>
                      <a:r>
                        <a:rPr lang="ru-RU" sz="1400" dirty="0">
                          <a:effectLst/>
                        </a:rPr>
                        <a:t>Сертификат участника </a:t>
                      </a:r>
                      <a:r>
                        <a:rPr lang="ru-RU" sz="1400" dirty="0" smtClean="0">
                          <a:effectLst/>
                        </a:rPr>
                        <a:t>трансляции </a:t>
                      </a:r>
                      <a:r>
                        <a:rPr lang="ru-RU" sz="1400" dirty="0">
                          <a:effectLst/>
                        </a:rPr>
                        <a:t>«</a:t>
                      </a:r>
                      <a:r>
                        <a:rPr lang="ru-RU" sz="1400" dirty="0" err="1">
                          <a:effectLst/>
                        </a:rPr>
                        <a:t>Тьюторское</a:t>
                      </a:r>
                      <a:r>
                        <a:rPr lang="ru-RU" sz="1400" dirty="0">
                          <a:effectLst/>
                        </a:rPr>
                        <a:t> сопровождение в </a:t>
                      </a:r>
                      <a:r>
                        <a:rPr lang="ru-RU" sz="1400" dirty="0" smtClean="0">
                          <a:effectLst/>
                        </a:rPr>
                        <a:t>образовательных </a:t>
                      </a:r>
                      <a:r>
                        <a:rPr lang="ru-RU" sz="1400" dirty="0">
                          <a:effectLst/>
                        </a:rPr>
                        <a:t>организациях»  Всероссийского форума «Педагоги России: инновации в образовании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en-US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36ч.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20ч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20ч.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6ч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2256110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447" y="-16857"/>
            <a:ext cx="1238003" cy="12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54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703989" y="3705051"/>
            <a:ext cx="7772400" cy="1362075"/>
          </a:xfrm>
        </p:spPr>
        <p:txBody>
          <a:bodyPr/>
          <a:lstStyle/>
          <a:p>
            <a:r>
              <a:rPr lang="ru-RU" sz="3800" dirty="0">
                <a:latin typeface="+mn-lt"/>
              </a:rPr>
              <a:t>Портрет педагога</a:t>
            </a:r>
            <a:endParaRPr lang="en-US" sz="3800" dirty="0">
              <a:latin typeface="+mn-lt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CE9E7620-9677-4CC8-8C04-4185795F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989" y="2204864"/>
            <a:ext cx="7772400" cy="1500187"/>
          </a:xfrm>
        </p:spPr>
        <p:txBody>
          <a:bodyPr/>
          <a:lstStyle/>
          <a:p>
            <a:r>
              <a:rPr lang="ru-RU" sz="5000" b="1" i="1" dirty="0"/>
              <a:t>Раздел 2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872E96-BA48-496C-9732-D61E9FB532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666" y="4005064"/>
            <a:ext cx="3280211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63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08" y="1782494"/>
            <a:ext cx="9132992" cy="5075506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0992" y="2204864"/>
            <a:ext cx="8725504" cy="21602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внутри таится солнечный лучик.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задача- дать ему засветиться!</a:t>
            </a:r>
          </a:p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0992" y="451440"/>
            <a:ext cx="8543956" cy="746125"/>
          </a:xfrm>
        </p:spPr>
        <p:txBody>
          <a:bodyPr/>
          <a:lstStyle/>
          <a:p>
            <a:r>
              <a:rPr lang="ru-RU" sz="3200" dirty="0">
                <a:latin typeface="+mn-lt"/>
              </a:rPr>
              <a:t>Моё педагогическое кредо</a:t>
            </a:r>
            <a:endParaRPr lang="en-US" sz="32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37" y="4187619"/>
            <a:ext cx="2603336" cy="25537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</Template>
  <TotalTime>1748</TotalTime>
  <Words>1129</Words>
  <Application>Microsoft Office PowerPoint</Application>
  <PresentationFormat>Экран (4:3)</PresentationFormat>
  <Paragraphs>202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HeinrichScript</vt:lpstr>
      <vt:lpstr>Times New Roman</vt:lpstr>
      <vt:lpstr>597TGp_Child_light</vt:lpstr>
      <vt:lpstr>Презентация PowerPoint</vt:lpstr>
      <vt:lpstr>Структура портфолио</vt:lpstr>
      <vt:lpstr>Общие сведения</vt:lpstr>
      <vt:lpstr>Визитная карточка</vt:lpstr>
      <vt:lpstr>Повышение уровня квалификации</vt:lpstr>
      <vt:lpstr>Повышение уровня квалификации (продолжение)</vt:lpstr>
      <vt:lpstr>Повышение уровня квалификации (продолжение)</vt:lpstr>
      <vt:lpstr>Портрет педагога</vt:lpstr>
      <vt:lpstr>Моё педагогическое кредо</vt:lpstr>
      <vt:lpstr>Моя педагогическая философия</vt:lpstr>
      <vt:lpstr>Моя педагогическая философия</vt:lpstr>
      <vt:lpstr>Моя педагогическая философия</vt:lpstr>
      <vt:lpstr>Моя педагогическая философия</vt:lpstr>
      <vt:lpstr>Эссе «Воспитатель – это звучит гордо!»</vt:lpstr>
      <vt:lpstr>Эссе «Воспитатель – это звучит гордо!»</vt:lpstr>
      <vt:lpstr>Моя творческая жизнь в ДОУ</vt:lpstr>
      <vt:lpstr>Моя творческая жизнь в ДОУ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LENA</dc:creator>
  <cp:lastModifiedBy>ACER</cp:lastModifiedBy>
  <cp:revision>164</cp:revision>
  <dcterms:created xsi:type="dcterms:W3CDTF">2013-10-31T10:23:57Z</dcterms:created>
  <dcterms:modified xsi:type="dcterms:W3CDTF">2023-02-09T09:01:34Z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876344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