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37" r:id="rId2"/>
    <p:sldId id="338" r:id="rId3"/>
    <p:sldId id="341" r:id="rId4"/>
    <p:sldId id="351" r:id="rId5"/>
    <p:sldId id="339" r:id="rId6"/>
    <p:sldId id="30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009"/>
    <a:srgbClr val="078B0A"/>
    <a:srgbClr val="777777"/>
    <a:srgbClr val="000000"/>
    <a:srgbClr val="B2B2B2"/>
    <a:srgbClr val="C0C0C0"/>
    <a:srgbClr val="DDDDDD"/>
    <a:srgbClr val="0099CC"/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69" d="100"/>
          <a:sy n="69" d="100"/>
        </p:scale>
        <p:origin x="11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8861B-F5D3-4B99-B624-2FEA2BCEE1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preserve="1" showMasterSp="0" type="title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 wrap="none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 wrap="none"/>
          <a:lstStyle/>
          <a:p>
            <a:endParaRPr lang="ru-RU"/>
          </a:p>
        </p:txBody>
      </p:sp>
      <p:pic>
        <p:nvPicPr>
          <p:cNvPr descr="02" id="4120" name="Picture 24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 wrap="none"/>
          <a:lstStyle/>
          <a:p>
            <a:endParaRPr lang="ru-RU"/>
          </a:p>
        </p:txBody>
      </p:sp>
      <p:pic>
        <p:nvPicPr>
          <p:cNvPr descr="02" id="4121" name="Picture 25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</p:spPr>
      </p:pic>
      <p:pic>
        <p:nvPicPr>
          <p:cNvPr id="4118" name="Picture 22"/>
          <p:cNvPicPr>
            <a:picLocks noChangeArrowheads="1" noChangeAspect="1"/>
          </p:cNvPicPr>
          <p:nvPr/>
        </p:nvPicPr>
        <p:blipFill>
          <a:blip cstate="print" r:embed="rId4"/>
          <a:srcRect r="191"/>
          <a:stretch>
            <a:fillRect/>
          </a:stretch>
        </p:blipFill>
        <p:spPr bwMode="auto">
          <a:xfrm>
            <a:off x="6781800" y="1538288"/>
            <a:ext cx="20574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7" name="Picture 21"/>
          <p:cNvPicPr>
            <a:picLocks noChangeArrowheads="1" noChangeAspect="1"/>
          </p:cNvPicPr>
          <p:nvPr/>
        </p:nvPicPr>
        <p:blipFill>
          <a:blip cstate="print" r:embed="rId5"/>
          <a:srcRect r="3"/>
          <a:stretch>
            <a:fillRect/>
          </a:stretch>
        </p:blipFill>
        <p:spPr bwMode="auto">
          <a:xfrm>
            <a:off x="4419600" y="2439988"/>
            <a:ext cx="4495800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1" name="Rectangle 5"/>
          <p:cNvSpPr>
            <a:spLocks noChangeArrowheads="1" noGrp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102" name="Rectangle 6"/>
          <p:cNvSpPr>
            <a:spLocks noChangeArrowheads="1" noGrp="1"/>
          </p:cNvSpPr>
          <p:nvPr>
            <p:ph idx="1" type="subTitle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indent="0" marL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pic>
        <p:nvPicPr>
          <p:cNvPr descr="03" id="4122" name="Picture 26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 noGrp="1"/>
          </p:cNvSpPr>
          <p:nvPr>
            <p:ph idx="2" sz="half" type="dt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ChangeArrowheads="1" noGrp="1"/>
          </p:cNvSpPr>
          <p:nvPr>
            <p:ph idx="3" sz="quarter" type="ftr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4105" name="Rectangle 9"/>
          <p:cNvSpPr>
            <a:spLocks noChangeArrowheads="1" noGrp="1"/>
          </p:cNvSpPr>
          <p:nvPr>
            <p:ph idx="4" sz="quarter" type="sldNum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70EF126-118E-411E-84CC-02F49FB36B2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8001000" y="6415088"/>
            <a:ext cx="104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b="1" lang="en-US">
                <a:solidFill>
                  <a:schemeClr val="bg2"/>
                </a:solidFill>
              </a:rPr>
              <a:t>L/O/G/O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0" spd="slow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1C3A6-9E7B-474C-817A-C4EEE15DE9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FA8DDB-1097-490E-A587-F636C2D241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2ACF56A4-1617-4723-BF39-90B83F18892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885A71B-D068-4490-9DD2-C43DEA61BD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6AE5C4A-D1C4-4B57-B0FA-195EEA6CF26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363755-5B14-47D0-95C5-2EAA06159D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3B85EE-7274-4A76-AD78-0D4401A289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7959B5-8052-4652-886E-33090B6C64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F86498-8262-427B-A18F-801B5CE0909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898162-F841-4B28-ADB0-07997DC3CA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81C07C-1826-46B3-87E7-6070590BB5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CB7041-CF51-4C6B-B69A-BE00BD43BE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7F5A36-561C-4E52-BEC0-AA80B50EE21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 wrap="none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 wrap="none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 wrap="none"/>
            <a:lstStyle/>
            <a:p>
              <a:endParaRPr lang="ru-RU"/>
            </a:p>
          </p:txBody>
        </p:sp>
      </p:grpSp>
      <p:pic>
        <p:nvPicPr>
          <p:cNvPr descr="02" id="1050" name="Picture 26"/>
          <p:cNvPicPr>
            <a:picLocks noChangeArrowheads="1" noChangeAspect="1"/>
          </p:cNvPicPr>
          <p:nvPr/>
        </p:nvPicPr>
        <p:blipFill>
          <a:blip cstate="print" r:embed="rId16"/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 noGrp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ChangeArrowheads="1" noGrp="1"/>
          </p:cNvSpPr>
          <p:nvPr>
            <p:ph idx="1" type="body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ChangeArrowheads="1" noGrp="1"/>
          </p:cNvSpPr>
          <p:nvPr>
            <p:ph idx="2" sz="half" type="dt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ChangeArrowheads="1" noGrp="1"/>
          </p:cNvSpPr>
          <p:nvPr>
            <p:ph idx="4" sz="quarter" type="sldNum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9E1DFDD-8088-433E-8D68-EF8C8AA5711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8" name="Picture 24"/>
          <p:cNvPicPr>
            <a:picLocks noChangeArrowheads="1" noChangeAspect="1"/>
          </p:cNvPicPr>
          <p:nvPr/>
        </p:nvPicPr>
        <p:blipFill>
          <a:blip cstate="print" r:embed="rId17"/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9" name="Picture 25"/>
          <p:cNvPicPr>
            <a:picLocks noChangeArrowheads="1" noChangeAspect="1"/>
          </p:cNvPicPr>
          <p:nvPr/>
        </p:nvPicPr>
        <p:blipFill>
          <a:blip cstate="print" r:embed="rId18"/>
          <a:srcRect r="110"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1" name="Rectangle 27"/>
          <p:cNvSpPr>
            <a:spLocks noChangeArrowheads="1" noGrp="1"/>
          </p:cNvSpPr>
          <p:nvPr>
            <p:ph idx="3" sz="quarter" type="ftr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>
            <a:lvl1pPr algn="r">
              <a:defRPr b="1"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www.themegallery.com</a:t>
            </a: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p14:dur="2000" spd="slow"/>
    </mc:Choice>
    <mc:Fallback xmlns="">
      <p:transition spd="slow"/>
    </mc:Fallback>
  </mc:AlternateContent>
  <p:hf dt="0" hdr="0" sldNum="0"/>
  <p:txStyles>
    <p:titleStyle>
      <a:lvl1pPr algn="l" eaLnBrk="1" fontAlgn="base" hangingPunct="1" rtl="0">
        <a:spcBef>
          <a:spcPct val="0"/>
        </a:spcBef>
        <a:spcAft>
          <a:spcPct val="0"/>
        </a:spcAft>
        <a:defRPr b="1" sz="3600">
          <a:solidFill>
            <a:schemeClr val="tx2"/>
          </a:solidFill>
          <a:latin typeface="+mj-lt"/>
          <a:ea typeface="+mj-ea"/>
          <a:cs typeface="+mj-cs"/>
        </a:defRPr>
      </a:lvl1pPr>
      <a:lvl2pPr algn="l" eaLnBrk="1" fontAlgn="base" hangingPunct="1" rtl="0">
        <a:spcBef>
          <a:spcPct val="0"/>
        </a:spcBef>
        <a:spcAft>
          <a:spcPct val="0"/>
        </a:spcAft>
        <a:defRPr b="1" sz="3600">
          <a:solidFill>
            <a:schemeClr val="tx2"/>
          </a:solidFill>
          <a:latin charset="0" typeface="Arial"/>
        </a:defRPr>
      </a:lvl2pPr>
      <a:lvl3pPr algn="l" eaLnBrk="1" fontAlgn="base" hangingPunct="1" rtl="0">
        <a:spcBef>
          <a:spcPct val="0"/>
        </a:spcBef>
        <a:spcAft>
          <a:spcPct val="0"/>
        </a:spcAft>
        <a:defRPr b="1" sz="3600">
          <a:solidFill>
            <a:schemeClr val="tx2"/>
          </a:solidFill>
          <a:latin charset="0" typeface="Arial"/>
        </a:defRPr>
      </a:lvl3pPr>
      <a:lvl4pPr algn="l" eaLnBrk="1" fontAlgn="base" hangingPunct="1" rtl="0">
        <a:spcBef>
          <a:spcPct val="0"/>
        </a:spcBef>
        <a:spcAft>
          <a:spcPct val="0"/>
        </a:spcAft>
        <a:defRPr b="1" sz="3600">
          <a:solidFill>
            <a:schemeClr val="tx2"/>
          </a:solidFill>
          <a:latin charset="0" typeface="Arial"/>
        </a:defRPr>
      </a:lvl4pPr>
      <a:lvl5pPr algn="l" eaLnBrk="1" fontAlgn="base" hangingPunct="1" rtl="0">
        <a:spcBef>
          <a:spcPct val="0"/>
        </a:spcBef>
        <a:spcAft>
          <a:spcPct val="0"/>
        </a:spcAft>
        <a:defRPr b="1" sz="3600">
          <a:solidFill>
            <a:schemeClr val="tx2"/>
          </a:solidFill>
          <a:latin charset="0" typeface="Arial"/>
        </a:defRPr>
      </a:lvl5pPr>
      <a:lvl6pPr algn="l" eaLnBrk="1" fontAlgn="base" hangingPunct="1" marL="457200" rtl="0">
        <a:spcBef>
          <a:spcPct val="0"/>
        </a:spcBef>
        <a:spcAft>
          <a:spcPct val="0"/>
        </a:spcAft>
        <a:defRPr b="1" sz="3600">
          <a:solidFill>
            <a:schemeClr val="tx2"/>
          </a:solidFill>
          <a:latin charset="0" typeface="Arial"/>
        </a:defRPr>
      </a:lvl6pPr>
      <a:lvl7pPr algn="l" eaLnBrk="1" fontAlgn="base" hangingPunct="1" marL="914400" rtl="0">
        <a:spcBef>
          <a:spcPct val="0"/>
        </a:spcBef>
        <a:spcAft>
          <a:spcPct val="0"/>
        </a:spcAft>
        <a:defRPr b="1" sz="3600">
          <a:solidFill>
            <a:schemeClr val="tx2"/>
          </a:solidFill>
          <a:latin charset="0" typeface="Arial"/>
        </a:defRPr>
      </a:lvl7pPr>
      <a:lvl8pPr algn="l" eaLnBrk="1" fontAlgn="base" hangingPunct="1" marL="1371600" rtl="0">
        <a:spcBef>
          <a:spcPct val="0"/>
        </a:spcBef>
        <a:spcAft>
          <a:spcPct val="0"/>
        </a:spcAft>
        <a:defRPr b="1" sz="3600">
          <a:solidFill>
            <a:schemeClr val="tx2"/>
          </a:solidFill>
          <a:latin charset="0" typeface="Arial"/>
        </a:defRPr>
      </a:lvl8pPr>
      <a:lvl9pPr algn="l" eaLnBrk="1" fontAlgn="base" hangingPunct="1" marL="1828800" rtl="0">
        <a:spcBef>
          <a:spcPct val="0"/>
        </a:spcBef>
        <a:spcAft>
          <a:spcPct val="0"/>
        </a:spcAft>
        <a:defRPr b="1" sz="3600">
          <a:solidFill>
            <a:schemeClr val="tx2"/>
          </a:solidFill>
          <a:latin charset="0" typeface="Arial"/>
        </a:defRPr>
      </a:lvl9pPr>
    </p:titleStyle>
    <p:bodyStyle>
      <a:lvl1pPr algn="l" eaLnBrk="1" fontAlgn="base" hangingPunct="1" indent="-342900" marL="342900" rtl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algn="l" eaLnBrk="1" fontAlgn="base" hangingPunct="1" indent="-285750" marL="742950" rtl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algn="l" eaLnBrk="1" fontAlgn="base" hangingPunct="1" indent="-228600" marL="1143000" rtl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algn="l" eaLnBrk="1" fontAlgn="base" hangingPunct="1" indent="-228600" marL="1600200" rtl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algn="l" eaLnBrk="1" fontAlgn="base" hangingPunct="1" indent="-228600" marL="20574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algn="l" eaLnBrk="1" fontAlgn="base" hangingPunct="1" indent="-228600" marL="25146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algn="l" eaLnBrk="1" fontAlgn="base" hangingPunct="1" indent="-228600" marL="29718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algn="l" eaLnBrk="1" fontAlgn="base" hangingPunct="1" indent="-228600" marL="34290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algn="l" eaLnBrk="1" fontAlgn="base" hangingPunct="1" indent="-228600" marL="38862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407634"/>
            <a:ext cx="7772400" cy="1362075"/>
          </a:xfrm>
        </p:spPr>
        <p:txBody>
          <a:bodyPr/>
          <a:lstStyle/>
          <a:p>
            <a:r>
              <a:rPr lang="ru-RU" sz="3500" dirty="0" smtClean="0">
                <a:latin typeface="+mn-lt"/>
              </a:rPr>
              <a:t>Фотоархив</a:t>
            </a:r>
            <a:endParaRPr lang="en-US" sz="3500" dirty="0">
              <a:latin typeface="+mn-lt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CE9E7620-9677-4CC8-8C04-4185795F5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928813"/>
            <a:ext cx="7772400" cy="1500187"/>
          </a:xfrm>
        </p:spPr>
        <p:txBody>
          <a:bodyPr/>
          <a:lstStyle/>
          <a:p>
            <a:r>
              <a:rPr lang="ru-RU" sz="5000" b="1" i="1" dirty="0"/>
              <a:t>Раздел </a:t>
            </a:r>
            <a:r>
              <a:rPr lang="ru-RU" sz="5000" b="1" i="1" dirty="0" smtClean="0"/>
              <a:t>6</a:t>
            </a:r>
            <a:endParaRPr lang="ru-RU" sz="5000" b="1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B34FB7-3268-47F7-9601-2F858978DA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005064"/>
            <a:ext cx="3317773" cy="2403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7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 sz="2800"/>
              <a:t>«Наша жизнь в </a:t>
            </a:r>
            <a:r>
              <a:rPr dirty="0" lang="ru-RU" sz="2800"/>
              <a:t>д</a:t>
            </a:r>
            <a:r>
              <a:rPr dirty="0" lang="ru-RU" smtClean="0" sz="2800"/>
              <a:t>етском саду»</a:t>
            </a:r>
            <a:endParaRPr dirty="0" lang="ru-RU" sz="2800"/>
          </a:p>
        </p:txBody>
      </p:sp>
      <p:sp>
        <p:nvSpPr>
          <p:cNvPr id="7171" name="Rectangle 3"/>
          <p:cNvSpPr>
            <a:spLocks noChangeArrowheads="1" noGrp="1"/>
          </p:cNvSpPr>
          <p:nvPr>
            <p:ph idx="1"/>
          </p:nvPr>
        </p:nvSpPr>
        <p:spPr>
          <a:xfrm>
            <a:off x="251520" y="1340768"/>
            <a:ext cx="8003232" cy="5019675"/>
          </a:xfrm>
        </p:spPr>
        <p:txBody>
          <a:bodyPr/>
          <a:lstStyle/>
          <a:p>
            <a:pPr>
              <a:lnSpc>
                <a:spcPct val="150000"/>
              </a:lnSpc>
              <a:buSzPct val="90000"/>
            </a:pPr>
            <a:endParaRPr b="1" dirty="0" i="1" lang="ru-RU" sz="2400">
              <a:solidFill>
                <a:srgbClr val="000000"/>
              </a:solidFill>
              <a:latin charset="0" pitchFamily="18" typeface="Times New Roman"/>
              <a:cs charset="0" pitchFamily="18" typeface="Times New Roman"/>
            </a:endParaRPr>
          </a:p>
          <a:p>
            <a:pPr indent="0" marL="0">
              <a:buSzPct val="90000"/>
              <a:buNone/>
            </a:pPr>
            <a:r>
              <a:rPr b="1" dirty="0" i="1" lang="ru-RU" sz="2400">
                <a:solidFill>
                  <a:srgbClr val="000000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endParaRPr dirty="0" lang="en-US" sz="2400">
              <a:solidFill>
                <a:srgbClr val="0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 l="178" r="95" t="27"/>
          <a:stretch/>
        </p:blipFill>
        <p:spPr>
          <a:xfrm>
            <a:off x="251520" y="1465656"/>
            <a:ext cx="1987933" cy="29294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" r="14905" t="62302"/>
          <a:stretch/>
        </p:blipFill>
        <p:spPr>
          <a:xfrm>
            <a:off x="3649218" y="3510904"/>
            <a:ext cx="2820975" cy="19410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" l="55" r="52" t="174"/>
          <a:stretch/>
        </p:blipFill>
        <p:spPr>
          <a:xfrm>
            <a:off x="251520" y="4474461"/>
            <a:ext cx="3000683" cy="19456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70" l="13983" r="111" t="63"/>
          <a:stretch/>
        </p:blipFill>
        <p:spPr>
          <a:xfrm>
            <a:off x="6157179" y="4797152"/>
            <a:ext cx="2880804" cy="19229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39453" y="1528831"/>
            <a:ext cx="2878733" cy="193899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600"/>
              <a:t>Театрализованная </a:t>
            </a:r>
          </a:p>
          <a:p>
            <a:r>
              <a:rPr dirty="0" lang="ru-RU" smtClean="0" sz="1600"/>
              <a:t>деятельность по сказке </a:t>
            </a:r>
          </a:p>
          <a:p>
            <a:r>
              <a:rPr dirty="0" lang="ru-RU" smtClean="0" sz="1400"/>
              <a:t>«Репка»:</a:t>
            </a:r>
          </a:p>
          <a:p>
            <a:r>
              <a:rPr dirty="0" i="1" lang="ru-RU" smtClean="0" sz="1400"/>
              <a:t>«Бабка с дедкой дружно жили,</a:t>
            </a:r>
          </a:p>
          <a:p>
            <a:r>
              <a:rPr dirty="0" i="1" lang="ru-RU" smtClean="0" sz="1400"/>
              <a:t>Вместе репку посадили.</a:t>
            </a:r>
          </a:p>
          <a:p>
            <a:r>
              <a:rPr dirty="0" i="1" lang="ru-RU" smtClean="0" sz="1400"/>
              <a:t>Выросла она большая, </a:t>
            </a:r>
          </a:p>
          <a:p>
            <a:r>
              <a:rPr dirty="0" i="1" lang="ru-RU" smtClean="0" sz="1400"/>
              <a:t>Вот такая!»</a:t>
            </a:r>
          </a:p>
          <a:p>
            <a:endParaRPr dirty="0" lang="ru-RU"/>
          </a:p>
        </p:txBody>
      </p:sp>
      <p:sp>
        <p:nvSpPr>
          <p:cNvPr id="13" name="TextBox 12"/>
          <p:cNvSpPr txBox="1"/>
          <p:nvPr/>
        </p:nvSpPr>
        <p:spPr>
          <a:xfrm>
            <a:off x="369135" y="6403213"/>
            <a:ext cx="2765452" cy="61555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600"/>
              <a:t>Песочная сказка «Репка»</a:t>
            </a:r>
          </a:p>
          <a:p>
            <a:endParaRPr dirty="0" lang="ru-RU"/>
          </a:p>
        </p:txBody>
      </p:sp>
      <p:sp>
        <p:nvSpPr>
          <p:cNvPr id="14" name="TextBox 13"/>
          <p:cNvSpPr txBox="1"/>
          <p:nvPr/>
        </p:nvSpPr>
        <p:spPr>
          <a:xfrm>
            <a:off x="5553921" y="1448801"/>
            <a:ext cx="3495818" cy="206210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600"/>
              <a:t>Проект «Огород на подоконнике»</a:t>
            </a:r>
          </a:p>
          <a:p>
            <a:r>
              <a:rPr dirty="0" i="1" lang="ru-RU" smtClean="0" sz="1400"/>
              <a:t>«Что за зелень у окна</a:t>
            </a:r>
          </a:p>
          <a:p>
            <a:r>
              <a:rPr dirty="0" i="1" lang="ru-RU" smtClean="0" sz="1400"/>
              <a:t>Ведь на улице зима.</a:t>
            </a:r>
          </a:p>
          <a:p>
            <a:r>
              <a:rPr dirty="0" i="1" lang="ru-RU" smtClean="0" sz="1400"/>
              <a:t>Говорят: зеленый лук -</a:t>
            </a:r>
          </a:p>
          <a:p>
            <a:r>
              <a:rPr i="1" lang="ru-RU" smtClean="0" sz="1400"/>
              <a:t>Доктор </a:t>
            </a:r>
            <a:r>
              <a:rPr dirty="0" i="1" lang="ru-RU" smtClean="0" sz="1400"/>
              <a:t>от семи недуг.</a:t>
            </a:r>
          </a:p>
          <a:p>
            <a:r>
              <a:rPr dirty="0" i="1" lang="ru-RU" smtClean="0" sz="1400"/>
              <a:t>Дружно мы лучок сажали, </a:t>
            </a:r>
          </a:p>
          <a:p>
            <a:r>
              <a:rPr dirty="0" i="1" lang="ru-RU" smtClean="0" sz="1400"/>
              <a:t>Урожаем угощали,</a:t>
            </a:r>
          </a:p>
          <a:p>
            <a:r>
              <a:rPr dirty="0" i="1" lang="ru-RU" sz="1400"/>
              <a:t> </a:t>
            </a:r>
            <a:r>
              <a:rPr dirty="0" i="1" lang="ru-RU" smtClean="0" sz="1400"/>
              <a:t>Витаминов целый клад, </a:t>
            </a:r>
          </a:p>
          <a:p>
            <a:r>
              <a:rPr dirty="0" i="1" lang="ru-RU" smtClean="0" sz="1400"/>
              <a:t>Приходите все к нам в сад!»</a:t>
            </a:r>
            <a:endParaRPr dirty="0" i="1" lang="ru-RU" sz="1400"/>
          </a:p>
        </p:txBody>
      </p:sp>
    </p:spTree>
    <p:extLst>
      <p:ext uri="{BB962C8B-B14F-4D97-AF65-F5344CB8AC3E}">
        <p14:creationId xmlns:p14="http://schemas.microsoft.com/office/powerpoint/2010/main" val="105956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0" spd="slow"/>
    </mc:Choice>
    <mc:Fallback xmlns="">
      <p:transition spd="slow"/>
    </mc:Fallback>
  </mc:AlternateContent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 sz="2800"/>
              <a:t>«Наша жизнь в </a:t>
            </a:r>
            <a:r>
              <a:rPr dirty="0" lang="ru-RU" sz="2800"/>
              <a:t>д</a:t>
            </a:r>
            <a:r>
              <a:rPr dirty="0" lang="ru-RU" smtClean="0" sz="2800"/>
              <a:t>етском саду»</a:t>
            </a:r>
            <a:endParaRPr dirty="0" lang="ru-RU" sz="2800"/>
          </a:p>
        </p:txBody>
      </p:sp>
      <p:sp>
        <p:nvSpPr>
          <p:cNvPr id="7171" name="Rectangle 3"/>
          <p:cNvSpPr>
            <a:spLocks noChangeArrowheads="1" noGrp="1"/>
          </p:cNvSpPr>
          <p:nvPr>
            <p:ph idx="1"/>
          </p:nvPr>
        </p:nvSpPr>
        <p:spPr>
          <a:xfrm>
            <a:off x="251520" y="1340768"/>
            <a:ext cx="8003232" cy="5019675"/>
          </a:xfrm>
        </p:spPr>
        <p:txBody>
          <a:bodyPr/>
          <a:lstStyle/>
          <a:p>
            <a:pPr>
              <a:lnSpc>
                <a:spcPct val="150000"/>
              </a:lnSpc>
              <a:buSzPct val="90000"/>
            </a:pPr>
            <a:endParaRPr b="1" dirty="0" i="1" lang="ru-RU" sz="2400">
              <a:solidFill>
                <a:srgbClr val="000000"/>
              </a:solidFill>
              <a:latin charset="0" pitchFamily="18" typeface="Times New Roman"/>
              <a:cs charset="0" pitchFamily="18" typeface="Times New Roman"/>
            </a:endParaRPr>
          </a:p>
          <a:p>
            <a:pPr indent="0" marL="0">
              <a:buSzPct val="90000"/>
              <a:buNone/>
            </a:pPr>
            <a:r>
              <a:rPr b="1" dirty="0" i="1" lang="ru-RU" sz="2400">
                <a:solidFill>
                  <a:srgbClr val="000000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endParaRPr dirty="0" lang="en-US" sz="2400">
              <a:solidFill>
                <a:srgbClr val="0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215" l="13152" r="30189" t="50"/>
          <a:stretch/>
        </p:blipFill>
        <p:spPr>
          <a:xfrm>
            <a:off x="251520" y="1179889"/>
            <a:ext cx="2606476" cy="2081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03" l="8982" r="15003" t="11"/>
          <a:stretch/>
        </p:blipFill>
        <p:spPr>
          <a:xfrm>
            <a:off x="5374431" y="1183823"/>
            <a:ext cx="2970361" cy="19867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0" l="51933" r="55" t="39282"/>
          <a:stretch/>
        </p:blipFill>
        <p:spPr>
          <a:xfrm>
            <a:off x="2505087" y="3326626"/>
            <a:ext cx="1891595" cy="28803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" l="57" r="51455" t="43572"/>
          <a:stretch/>
        </p:blipFill>
        <p:spPr>
          <a:xfrm>
            <a:off x="276763" y="3313997"/>
            <a:ext cx="2010867" cy="28803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61" l="51041" r="18" t="40495"/>
          <a:stretch/>
        </p:blipFill>
        <p:spPr>
          <a:xfrm>
            <a:off x="4867144" y="3308448"/>
            <a:ext cx="1953259" cy="28820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" l="18" r="49622" t="48743"/>
          <a:stretch/>
        </p:blipFill>
        <p:spPr>
          <a:xfrm>
            <a:off x="6976196" y="3335830"/>
            <a:ext cx="1975766" cy="28711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57996" y="2857970"/>
            <a:ext cx="2880320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/>
              <a:t>Этот День Победы!</a:t>
            </a:r>
            <a:endParaRPr dirty="0" lang="ru-RU" sz="1400"/>
          </a:p>
        </p:txBody>
      </p:sp>
      <p:sp>
        <p:nvSpPr>
          <p:cNvPr id="12" name="TextBox 11"/>
          <p:cNvSpPr txBox="1"/>
          <p:nvPr/>
        </p:nvSpPr>
        <p:spPr>
          <a:xfrm>
            <a:off x="125760" y="6194318"/>
            <a:ext cx="4885593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/>
              <a:t>Экологическая викторина     Развлечение по ЗОЖ</a:t>
            </a:r>
          </a:p>
          <a:p>
            <a:r>
              <a:rPr dirty="0" lang="ru-RU" smtClean="0" sz="1400"/>
              <a:t>   «Знатоки природы»         «Мы здоровью скажем: да!»</a:t>
            </a:r>
            <a:endParaRPr dirty="0" lang="ru-RU" sz="1400"/>
          </a:p>
        </p:txBody>
      </p:sp>
      <p:sp>
        <p:nvSpPr>
          <p:cNvPr id="13" name="TextBox 12"/>
          <p:cNvSpPr txBox="1"/>
          <p:nvPr/>
        </p:nvSpPr>
        <p:spPr>
          <a:xfrm>
            <a:off x="5550252" y="6362972"/>
            <a:ext cx="2880320" cy="30777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1400"/>
              <a:t>Показ ОД «Прогулка в лесу»</a:t>
            </a:r>
            <a:endParaRPr dirty="0" lang="ru-RU" sz="1400"/>
          </a:p>
        </p:txBody>
      </p:sp>
    </p:spTree>
    <p:extLst>
      <p:ext uri="{BB962C8B-B14F-4D97-AF65-F5344CB8AC3E}">
        <p14:creationId xmlns:p14="http://schemas.microsoft.com/office/powerpoint/2010/main" val="334606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0" spd="slow"/>
    </mc:Choice>
    <mc:Fallback xmlns="">
      <p:transition spd="slow"/>
    </mc:Fallback>
  </mc:AlternateContent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91264" cy="1127125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«Наша жизнь в </a:t>
            </a:r>
            <a:r>
              <a:rPr lang="ru-RU" sz="2800" dirty="0"/>
              <a:t>д</a:t>
            </a:r>
            <a:r>
              <a:rPr lang="ru-RU" sz="2800" dirty="0" smtClean="0"/>
              <a:t>етском саду».</a:t>
            </a:r>
            <a:br>
              <a:rPr lang="ru-RU" sz="2800" dirty="0" smtClean="0"/>
            </a:br>
            <a:r>
              <a:rPr lang="ru-RU" sz="2800" dirty="0" smtClean="0"/>
              <a:t>«Сказочные лабиринты игры» В.В.Воскобовича.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</a:t>
            </a:r>
            <a:r>
              <a:rPr lang="ru-RU" sz="2000" dirty="0" err="1" smtClean="0"/>
              <a:t>Онлайн</a:t>
            </a:r>
            <a:r>
              <a:rPr lang="ru-RU" sz="2000" dirty="0" smtClean="0"/>
              <a:t> - игра «По сказкам Андерсена»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 flipV="1">
            <a:off x="2123728" y="3933055"/>
            <a:ext cx="6131024" cy="1728192"/>
          </a:xfrm>
        </p:spPr>
        <p:txBody>
          <a:bodyPr/>
          <a:lstStyle/>
          <a:p>
            <a:pPr marL="0" indent="0">
              <a:buSzPct val="90000"/>
              <a:buNone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</a:t>
            </a:r>
          </a:p>
          <a:p>
            <a:pPr marL="0" indent="0"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1026" name="Picture 2" descr="C:\Users\Наталья\Desktop\сайт\дети- квест\16747379412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2622973" cy="1800200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сайт\дети- квест\16747379412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04864"/>
            <a:ext cx="2304256" cy="18002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 rot="10800000" flipV="1">
            <a:off x="2411760" y="3753907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</a:t>
            </a:r>
          </a:p>
          <a:p>
            <a:r>
              <a:rPr lang="ru-RU" dirty="0" smtClean="0"/>
              <a:t>                     «Чудо – игры»</a:t>
            </a:r>
            <a:endParaRPr lang="ru-RU" dirty="0"/>
          </a:p>
        </p:txBody>
      </p:sp>
      <p:pic>
        <p:nvPicPr>
          <p:cNvPr id="1028" name="Picture 4" descr="C:\Users\Наталья\Desktop\сайт\Лесовичок и Экотопик в гостях у ребят\U_uQTrU2MM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81128"/>
            <a:ext cx="2686945" cy="2015208"/>
          </a:xfrm>
          <a:prstGeom prst="rect">
            <a:avLst/>
          </a:prstGeom>
          <a:noFill/>
        </p:spPr>
      </p:pic>
      <p:pic>
        <p:nvPicPr>
          <p:cNvPr id="1029" name="Picture 5" descr="C:\Users\Наталья\Desktop\сайт\Лесовичок и Экотопик в гостях у ребят\IMG-20230121-WA00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581128"/>
            <a:ext cx="2507432" cy="1874697"/>
          </a:xfrm>
          <a:prstGeom prst="rect">
            <a:avLst/>
          </a:prstGeom>
          <a:noFill/>
        </p:spPr>
      </p:pic>
      <p:pic>
        <p:nvPicPr>
          <p:cNvPr id="1030" name="Picture 6" descr="C:\Users\Наталья\Desktop\сайт\Лесовичок и Экотопик в гостях у ребят\IMG-20230121-WA00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4509120"/>
            <a:ext cx="2157711" cy="2122785"/>
          </a:xfrm>
          <a:prstGeom prst="rect">
            <a:avLst/>
          </a:prstGeom>
          <a:noFill/>
        </p:spPr>
      </p:pic>
      <p:pic>
        <p:nvPicPr>
          <p:cNvPr id="1031" name="Picture 7" descr="C:\Users\Наталья\Desktop\сайт\дети- квест\bo1MMKUm9d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2204864"/>
            <a:ext cx="2016224" cy="1704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606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58765" y="2344307"/>
            <a:ext cx="7772400" cy="711276"/>
          </a:xfrm>
        </p:spPr>
        <p:txBody>
          <a:bodyPr/>
          <a:lstStyle/>
          <a:p>
            <a:r>
              <a:rPr lang="ru-RU" sz="3500" dirty="0" smtClean="0">
                <a:latin typeface="+mn-lt"/>
              </a:rPr>
              <a:t>Обратная связь </a:t>
            </a:r>
            <a:endParaRPr lang="en-US" sz="3500" dirty="0">
              <a:latin typeface="+mn-lt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CE9E7620-9677-4CC8-8C04-4185795F5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765" y="1355067"/>
            <a:ext cx="7772400" cy="986754"/>
          </a:xfrm>
        </p:spPr>
        <p:txBody>
          <a:bodyPr/>
          <a:lstStyle/>
          <a:p>
            <a:r>
              <a:rPr lang="ru-RU" sz="4000" b="1" i="1" dirty="0"/>
              <a:t>Раздел 7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B34FB7-3268-47F7-9601-2F858978DA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428" y="5085184"/>
            <a:ext cx="2061740" cy="1493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2497" y="3119810"/>
            <a:ext cx="8424936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000" b="1" i="1" dirty="0">
                <a:solidFill>
                  <a:srgbClr val="078B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Уважаемые родители и коллеги!</a:t>
            </a:r>
            <a:endParaRPr lang="ru-RU" sz="2000" i="1" dirty="0">
              <a:solidFill>
                <a:srgbClr val="078B0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078B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000" b="1" i="1" dirty="0">
                <a:solidFill>
                  <a:srgbClr val="078B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всем вопросам Вы можете обращаться </a:t>
            </a:r>
            <a:endParaRPr lang="ru-RU" sz="2000" b="1" i="1" dirty="0" smtClean="0">
              <a:solidFill>
                <a:srgbClr val="078B0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078B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000" b="1" i="1" dirty="0">
                <a:solidFill>
                  <a:srgbClr val="078B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 </a:t>
            </a:r>
            <a:r>
              <a:rPr lang="ru-RU" sz="2000" b="1" i="1" dirty="0" smtClean="0">
                <a:solidFill>
                  <a:srgbClr val="078B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электронной почты:</a:t>
            </a:r>
            <a:endParaRPr lang="ru-RU" sz="2000" i="1" dirty="0" smtClean="0">
              <a:solidFill>
                <a:srgbClr val="078B0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000" b="1" dirty="0" err="1" smtClean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lana</a:t>
            </a:r>
            <a:r>
              <a:rPr lang="ru-RU" sz="20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000" b="1" dirty="0" err="1" smtClean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lesnichenko</a:t>
            </a:r>
            <a:r>
              <a:rPr lang="ru-RU" sz="20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.77@</a:t>
            </a:r>
            <a:r>
              <a:rPr lang="en-US" sz="20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mail</a:t>
            </a:r>
            <a:r>
              <a:rPr lang="ru-RU" sz="20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000" b="1" dirty="0" err="1" smtClean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</a:t>
            </a:r>
            <a:r>
              <a:rPr lang="ru-RU" sz="20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радостью отвечу на все интересующие Вас вопросы!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83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214686"/>
            <a:ext cx="9144000" cy="3643314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25003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9144000" cy="2571744"/>
          </a:xfrm>
          <a:prstGeom prst="rect">
            <a:avLst/>
          </a:prstGeom>
          <a:solidFill>
            <a:srgbClr val="FFD347"/>
          </a:solidFill>
          <a:ln>
            <a:solidFill>
              <a:srgbClr val="FFD3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HeinrichScript" pitchFamily="2" charset="0"/>
              </a:rPr>
              <a:t>Спасибо </a:t>
            </a:r>
            <a:r>
              <a:rPr lang="ru-RU" sz="6600" b="1" smtClean="0">
                <a:solidFill>
                  <a:schemeClr val="tx2">
                    <a:lumMod val="75000"/>
                  </a:schemeClr>
                </a:solidFill>
                <a:latin typeface="HeinrichScript" pitchFamily="2" charset="0"/>
              </a:rPr>
              <a:t>за внимание!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HeinrichScript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282" y="2571744"/>
            <a:ext cx="85011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45406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r>
              <a:rPr lang="ru-RU" sz="2200" b="1" dirty="0">
                <a:solidFill>
                  <a:srgbClr val="045406"/>
                </a:solidFill>
                <a:latin typeface="Times New Roman" pitchFamily="18" charset="0"/>
                <a:cs typeface="Times New Roman" pitchFamily="18" charset="0"/>
              </a:rPr>
              <a:t>ученица 10 «А» класса МБОУ СОШ № 11 Ирина </a:t>
            </a:r>
            <a:r>
              <a:rPr lang="ru-RU" sz="2200" b="1" dirty="0" err="1">
                <a:solidFill>
                  <a:srgbClr val="045406"/>
                </a:solidFill>
                <a:latin typeface="Times New Roman" pitchFamily="18" charset="0"/>
                <a:cs typeface="Times New Roman" pitchFamily="18" charset="0"/>
              </a:rPr>
              <a:t>Тринц</a:t>
            </a:r>
            <a:r>
              <a:rPr lang="ru-RU" sz="2200" b="1" dirty="0">
                <a:solidFill>
                  <a:srgbClr val="04540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2483929"/>
            <a:ext cx="9144000" cy="85725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736" y="3412623"/>
            <a:ext cx="3383440" cy="33189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97TGp_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597TGp_Child_light</Template>
  <TotalTime>1740</TotalTime>
  <Words>188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HeinrichScript</vt:lpstr>
      <vt:lpstr>Times New Roman</vt:lpstr>
      <vt:lpstr>597TGp_Child_light</vt:lpstr>
      <vt:lpstr>Фотоархив</vt:lpstr>
      <vt:lpstr>«Наша жизнь в детском саду»</vt:lpstr>
      <vt:lpstr>«Наша жизнь в детском саду»</vt:lpstr>
      <vt:lpstr>   «Наша жизнь в детском саду». «Сказочные лабиринты игры» В.В.Воскобовича.                   Онлайн - игра «По сказкам Андерсена» </vt:lpstr>
      <vt:lpstr>Обратная связь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LENA</dc:creator>
  <cp:lastModifiedBy>ACER</cp:lastModifiedBy>
  <cp:revision>163</cp:revision>
  <dcterms:created xsi:type="dcterms:W3CDTF">2013-10-31T10:23:57Z</dcterms:created>
  <dcterms:modified xsi:type="dcterms:W3CDTF">2023-02-09T08:39:00Z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766205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