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3" r:id="rId2"/>
    <p:sldMasterId id="2147483695" r:id="rId3"/>
  </p:sldMasterIdLst>
  <p:sldIdLst>
    <p:sldId id="304" r:id="rId4"/>
    <p:sldId id="259" r:id="rId5"/>
    <p:sldId id="282" r:id="rId6"/>
    <p:sldId id="287" r:id="rId7"/>
    <p:sldId id="281" r:id="rId8"/>
    <p:sldId id="283" r:id="rId9"/>
    <p:sldId id="285" r:id="rId10"/>
    <p:sldId id="286" r:id="rId11"/>
    <p:sldId id="284" r:id="rId12"/>
    <p:sldId id="288" r:id="rId13"/>
    <p:sldId id="289" r:id="rId14"/>
    <p:sldId id="290" r:id="rId15"/>
    <p:sldId id="294" r:id="rId16"/>
    <p:sldId id="293" r:id="rId17"/>
    <p:sldId id="295" r:id="rId18"/>
    <p:sldId id="274" r:id="rId19"/>
    <p:sldId id="296" r:id="rId20"/>
    <p:sldId id="297" r:id="rId21"/>
    <p:sldId id="298" r:id="rId22"/>
    <p:sldId id="299" r:id="rId23"/>
    <p:sldId id="300" r:id="rId24"/>
    <p:sldId id="301" r:id="rId25"/>
    <p:sldId id="302" r:id="rId26"/>
    <p:sldId id="306" r:id="rId27"/>
    <p:sldId id="303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6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10" name="Рисунок 25" descr="45.jpg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142875"/>
            <a:ext cx="2286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428728" y="6143644"/>
            <a:ext cx="6400800" cy="538154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dirty="0" smtClean="0"/>
              <a:t>Образец подзаголовка</a:t>
            </a: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500826" y="1643050"/>
            <a:ext cx="2428892" cy="1928826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6855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Только заголовок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1" y="228600"/>
            <a:ext cx="6478603" cy="758825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4C9FCA-53C8-4B46-9221-2C90837A8529}" type="datetimeFigureOut">
              <a:rPr lang="ru-RU"/>
              <a:pPr>
                <a:defRPr/>
              </a:pPr>
              <a:t>09.02.2023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49955A-9290-44BB-A6DB-F79D64355B63}" type="slidenum">
              <a:rPr lang="ru-RU">
                <a:solidFill>
                  <a:srgbClr val="8CADA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3357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285728"/>
            <a:ext cx="7772400" cy="1470025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none"/>
        </p:style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2000240"/>
            <a:ext cx="6400800" cy="78581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none"/>
        </p:style>
        <p:txBody>
          <a:bodyPr/>
          <a:lstStyle>
            <a:lvl1pPr marL="0" indent="0" algn="ctr">
              <a:buNone/>
              <a:defRPr>
                <a:solidFill>
                  <a:srgbClr val="FF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01795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firefighter-147713_960_7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38" y="214313"/>
            <a:ext cx="2357437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7" descr="fire-engine-23774_960_72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2763" y="4665663"/>
            <a:ext cx="2281237" cy="219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50686-9F23-4D76-B302-172C8488D6F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5D0808-0DFE-42BE-A339-D7527DDE4C1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228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7161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F4C13-BE78-4568-8A34-2A00C4D468A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52453-02E0-47E8-8241-F4D083DC577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6762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6" descr="firefighter-147713_960_7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813" y="296863"/>
            <a:ext cx="2286000" cy="118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7" descr="fire-engine-23774_960_72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175" y="4786313"/>
            <a:ext cx="2155825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92BC0A-0A36-4170-A813-57F4D382B9A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9EA1-E8C4-4FF8-80B1-CCD120F313C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74330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firefighter-147713_960_7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0" y="214313"/>
            <a:ext cx="2857500" cy="148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 descr="fire-engine-23774_960_72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175" y="4786313"/>
            <a:ext cx="2155825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9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2C38B-B00B-4595-9F9A-4A2F856DE43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4F0CE2-EE70-471A-9F7F-7D97D1DAF26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4776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firefighter-147713_960_7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438" y="214313"/>
            <a:ext cx="3071812" cy="159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7" descr="fire-engine-23774_960_72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175" y="4786313"/>
            <a:ext cx="2155825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E5D1F-0E18-4AB7-871C-C257577125C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0FDCC-572D-4E31-8AAE-FE8A3507309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5963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DBCF20-5FA9-4426-9D2C-830370F5430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6A0A3-42F5-4EC2-A1C6-9E0E92B3EF5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7782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6" descr="firefighter-147713_960_7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9225" y="0"/>
            <a:ext cx="2644775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7" descr="fire-engine-23774_960_72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175" y="4786313"/>
            <a:ext cx="2155825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3ED48F-3330-4251-B758-068DD695782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0F6F35-D993-4445-AD74-8815206B2E9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3602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6" descr="firefighter-147713_960_7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63" y="214313"/>
            <a:ext cx="2705100" cy="140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7" descr="fire-engine-23774_960_72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175" y="4786313"/>
            <a:ext cx="2155825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44CC3-937A-4260-98A1-6B083F8220F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7B7F2C-9D7F-4BF7-914D-01CEBF4BC37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036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59" y="228600"/>
            <a:ext cx="6407165" cy="7588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2357430"/>
            <a:ext cx="8503920" cy="3929090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C1524-5A5E-49B8-8976-EB971EAC6171}" type="datetimeFigureOut">
              <a:rPr lang="ru-RU"/>
              <a:pPr>
                <a:defRPr/>
              </a:pPr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87D7D7-2402-47C4-A5BA-D58ECBD99E6B}" type="slidenum">
              <a:rPr lang="ru-RU">
                <a:solidFill>
                  <a:srgbClr val="8CADA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1763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firefighter-147713_960_7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38" y="214313"/>
            <a:ext cx="2500312" cy="129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06639-801E-4721-AED0-450EC36CAE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334790-6ECB-4D2D-9178-55BB4EB054D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925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E279FC-5458-4D67-BBDA-90E395DCA9F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2D4271-091A-401E-8F40-126F0CBE2BD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0412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6118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1513-5305-425B-85B2-F91C43A9D42A}" type="datetimeFigureOut">
              <a:rPr lang="ru-RU"/>
              <a:pPr>
                <a:defRPr/>
              </a:pPr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19EB80-96B0-4FF5-A6A3-7C4BAACFBE82}" type="slidenum">
              <a:rPr lang="ru-RU">
                <a:solidFill>
                  <a:srgbClr val="9BBB59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BBB59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8276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A0043-33CE-478A-9474-D74546614808}" type="datetimeFigureOut">
              <a:rPr lang="ru-RU"/>
              <a:pPr>
                <a:defRPr/>
              </a:pPr>
              <a:t>09.02.2023</a:t>
            </a:fld>
            <a:endParaRPr lang="ru-RU"/>
          </a:p>
        </p:txBody>
      </p:sp>
      <p:sp>
        <p:nvSpPr>
          <p:cNvPr id="1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C600A22C-D62F-4AA8-A76F-8603FEEDAEF7}" type="slidenum">
              <a:rPr lang="ru-RU">
                <a:solidFill>
                  <a:srgbClr val="9BBB59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BBB59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1302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C9F026-41B0-4A61-9B2A-9ABB9C157F64}" type="datetimeFigureOut">
              <a:rPr lang="ru-RU"/>
              <a:pPr>
                <a:defRPr/>
              </a:pPr>
              <a:t>09.02.2023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11F08-966E-4F21-A0EC-6EDA162654F4}" type="slidenum">
              <a:rPr lang="ru-RU">
                <a:solidFill>
                  <a:srgbClr val="9BBB59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BBB59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5239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EBF42-9995-4549-AE0A-D2348AA631DC}" type="datetimeFigureOut">
              <a:rPr lang="ru-RU"/>
              <a:pPr>
                <a:defRPr/>
              </a:pPr>
              <a:t>09.02.2023</a:t>
            </a:fld>
            <a:endParaRPr lang="ru-RU"/>
          </a:p>
        </p:txBody>
      </p:sp>
      <p:sp>
        <p:nvSpPr>
          <p:cNvPr id="19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802BFBF8-E330-4878-83AA-E6B5D7BDC78F}" type="slidenum">
              <a:rPr lang="ru-RU">
                <a:solidFill>
                  <a:srgbClr val="9BBB59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BBB59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7853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02BF8-CADC-4CAC-921D-F5102ABE1321}" type="datetimeFigureOut">
              <a:rPr lang="ru-RU"/>
              <a:pPr>
                <a:defRPr/>
              </a:pPr>
              <a:t>09.02.2023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391A9F-134D-4451-8A1C-98963774DCC1}" type="slidenum">
              <a:rPr lang="ru-RU">
                <a:solidFill>
                  <a:srgbClr val="9BBB59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BBB59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9201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44C1CB-1927-43A3-9155-AF5F4C56032F}" type="datetimeFigureOut">
              <a:rPr lang="ru-RU"/>
              <a:pPr>
                <a:defRPr/>
              </a:pPr>
              <a:t>09.02.2023</a:t>
            </a:fld>
            <a:endParaRPr lang="ru-RU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3D5C44F-0927-4D3F-AC6D-982BAE27D6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142718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9495B85A-8987-4C91-8B01-CC9E87E444F2}" type="slidenum">
              <a:rPr lang="ru-RU">
                <a:solidFill>
                  <a:srgbClr val="9BBB59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BBB59">
                  <a:shade val="75000"/>
                </a:srgbClr>
              </a:solidFill>
            </a:endParaRPr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CB2A3-D3B3-419A-BBEE-EFBCC25F5C0F}" type="datetimeFigureOut">
              <a:rPr lang="ru-RU"/>
              <a:pPr>
                <a:defRPr/>
              </a:pPr>
              <a:t>09.02.2023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75558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C286E-01C0-4D16-835C-2D30774FF811}" type="datetimeFigureOut">
              <a:rPr lang="ru-RU"/>
              <a:pPr>
                <a:defRPr/>
              </a:pPr>
              <a:t>09.02.2023</a:t>
            </a:fld>
            <a:endParaRPr lang="ru-RU"/>
          </a:p>
        </p:txBody>
      </p:sp>
      <p:sp>
        <p:nvSpPr>
          <p:cNvPr id="1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AA0E3290-9874-4FF2-8911-38D3A7701638}" type="slidenum">
              <a:rPr lang="ru-RU">
                <a:solidFill>
                  <a:srgbClr val="8CADA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2998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7EC94F-D2E3-44B9-AE04-02779916F766}" type="slidenum">
              <a:rPr lang="ru-RU">
                <a:solidFill>
                  <a:srgbClr val="9BBB59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BBB59">
                  <a:shade val="75000"/>
                </a:srgbClr>
              </a:solidFill>
            </a:endParaRPr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A9C858-ABC6-413A-AFA2-0419B4A5E4DD}" type="datetimeFigureOut">
              <a:rPr lang="ru-RU"/>
              <a:pPr>
                <a:defRPr/>
              </a:pPr>
              <a:t>09.02.2023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43159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46106C-B193-4790-9DFF-381F4AD46D63}" type="datetimeFigureOut">
              <a:rPr lang="ru-RU"/>
              <a:pPr>
                <a:defRPr/>
              </a:pPr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9C789-7EBE-47FF-A3EC-94F3159F44F4}" type="slidenum">
              <a:rPr lang="ru-RU">
                <a:solidFill>
                  <a:srgbClr val="9BBB59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BBB59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9403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ADBFC3-D735-4BEC-8E5F-6C8FF617ED43}" type="slidenum">
              <a:rPr lang="ru-RU">
                <a:solidFill>
                  <a:srgbClr val="9BBB59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BBB59">
                  <a:shade val="75000"/>
                </a:srgbClr>
              </a:solidFill>
            </a:endParaRPr>
          </a:p>
        </p:txBody>
      </p:sp>
      <p:sp>
        <p:nvSpPr>
          <p:cNvPr id="1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E0C3E0-BA6E-4C4E-862F-CCC5D9C4A599}" type="datetimeFigureOut">
              <a:rPr lang="ru-RU"/>
              <a:pPr>
                <a:defRPr/>
              </a:pPr>
              <a:t>09.02.2023</a:t>
            </a:fld>
            <a:endParaRPr lang="ru-RU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8409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0" y="228600"/>
            <a:ext cx="6407292" cy="758952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2428868"/>
            <a:ext cx="4038600" cy="3624460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D87BE9-FCAB-4640-B76A-EEEAF559E0E2}" type="datetimeFigureOut">
              <a:rPr lang="ru-RU"/>
              <a:pPr>
                <a:defRPr/>
              </a:pPr>
              <a:t>09.02.2023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F422FD-4E21-47AD-9B94-2FEFE9BA075A}" type="slidenum">
              <a:rPr lang="ru-RU">
                <a:solidFill>
                  <a:srgbClr val="8CADA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0354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4C020-2FA5-4B72-A0AD-ABD94BFD6B96}" type="datetimeFigureOut">
              <a:rPr lang="ru-RU"/>
              <a:pPr>
                <a:defRPr/>
              </a:pPr>
              <a:t>09.02.2023</a:t>
            </a:fld>
            <a:endParaRPr lang="ru-RU"/>
          </a:p>
        </p:txBody>
      </p:sp>
      <p:sp>
        <p:nvSpPr>
          <p:cNvPr id="19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755A88C9-6D2C-485D-A908-3EFEC564DA83}" type="slidenum">
              <a:rPr lang="ru-RU">
                <a:solidFill>
                  <a:srgbClr val="8CADA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8504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1" y="228600"/>
            <a:ext cx="6478603" cy="758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2AC307-7AC0-452D-A0BA-D90D5A385D0C}" type="datetimeFigureOut">
              <a:rPr lang="ru-RU"/>
              <a:pPr>
                <a:defRPr/>
              </a:pPr>
              <a:t>09.02.2023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8E8FFC-A63E-47D9-938A-8393884FFDF4}" type="slidenum">
              <a:rPr lang="ru-RU">
                <a:solidFill>
                  <a:srgbClr val="8CADA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98371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68169-8E0D-412D-A015-8D95BAD9C101}" type="datetimeFigureOut">
              <a:rPr lang="ru-RU"/>
              <a:pPr>
                <a:defRPr/>
              </a:pPr>
              <a:t>09.02.2023</a:t>
            </a:fld>
            <a:endParaRPr lang="ru-RU" dirty="0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10BEDAC-22B6-44F7-A9F9-704E24A9EC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4640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3602635C-15EE-45AE-A3AA-085E0679D44F}" type="slidenum">
              <a:rPr lang="ru-RU">
                <a:solidFill>
                  <a:srgbClr val="8CADA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7517D-D4D8-4134-8152-47A5869997B1}" type="datetimeFigureOut">
              <a:rPr lang="ru-RU"/>
              <a:pPr>
                <a:defRPr/>
              </a:pPr>
              <a:t>09.02.2023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55506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1C502A-4C51-4E7E-BAF5-44B76F28ACC1}" type="slidenum">
              <a:rPr lang="ru-RU">
                <a:solidFill>
                  <a:srgbClr val="8CADA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6050F7-0C50-40E7-9B0C-60BB87CAC8D4}" type="datetimeFigureOut">
              <a:rPr lang="ru-RU"/>
              <a:pPr>
                <a:defRPr/>
              </a:pPr>
              <a:t>09.02.2023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869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image" Target="../media/image18.jpeg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562B50-A7EA-41D8-AD30-6DFE00183DEF}" type="datetimeFigureOut">
              <a:rPr lang="ru-RU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09.02.2023</a:t>
            </a:fld>
            <a:endParaRPr lang="ru-RU">
              <a:latin typeface="Arial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latin typeface="Arial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E3DA931-4B6E-4A8A-8ACA-04E65A028FCC}" type="slidenum">
              <a:rPr lang="ru-RU">
                <a:solidFill>
                  <a:srgbClr val="8CADAE">
                    <a:shade val="75000"/>
                  </a:srgb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8CADAE">
                  <a:shade val="75000"/>
                </a:srgbClr>
              </a:solidFill>
              <a:latin typeface="Arial" charset="0"/>
            </a:endParaRPr>
          </a:p>
        </p:txBody>
      </p:sp>
      <p:sp>
        <p:nvSpPr>
          <p:cNvPr id="1038" name="Заголовок 21"/>
          <p:cNvSpPr>
            <a:spLocks noGrp="1"/>
          </p:cNvSpPr>
          <p:nvPr>
            <p:ph type="title"/>
          </p:nvPr>
        </p:nvSpPr>
        <p:spPr bwMode="auto">
          <a:xfrm>
            <a:off x="2357438" y="228600"/>
            <a:ext cx="6478587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39" name="Текст 12"/>
          <p:cNvSpPr>
            <a:spLocks noGrp="1"/>
          </p:cNvSpPr>
          <p:nvPr>
            <p:ph type="body" idx="1"/>
          </p:nvPr>
        </p:nvSpPr>
        <p:spPr bwMode="auto">
          <a:xfrm>
            <a:off x="301625" y="2357438"/>
            <a:ext cx="8534400" cy="3765550"/>
          </a:xfrm>
          <a:prstGeom prst="rect">
            <a:avLst/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pic>
        <p:nvPicPr>
          <p:cNvPr id="1040" name="Рисунок 19" descr="45.jpg"/>
          <p:cNvPicPr>
            <a:picLocks noChangeAspect="1"/>
          </p:cNvPicPr>
          <p:nvPr userDrawn="1"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142875"/>
            <a:ext cx="2286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3104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8FB08C"/>
        </a:buClr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r="23000" b="-7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5FAAD9-8A4E-4D39-ABAB-52EFA5BE150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BB15D0D-6696-4DB7-B4DA-25293E4702A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425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5F1809F-3160-4344-8C9A-E179AB64FF42}" type="datetimeFigureOut">
              <a:rPr lang="ru-RU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09.02.2023</a:t>
            </a:fld>
            <a:endParaRPr lang="ru-RU">
              <a:latin typeface="Arial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latin typeface="Arial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4231C7-2352-49F1-B02B-6AB5ADA6178F}" type="slidenum">
              <a:rPr lang="ru-RU">
                <a:solidFill>
                  <a:srgbClr val="9BBB59">
                    <a:shade val="75000"/>
                  </a:srgb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9BBB59">
                  <a:shade val="75000"/>
                </a:srgbClr>
              </a:solidFill>
              <a:latin typeface="Arial" charset="0"/>
            </a:endParaRPr>
          </a:p>
        </p:txBody>
      </p:sp>
      <p:sp>
        <p:nvSpPr>
          <p:cNvPr id="1038" name="Заголовок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39" name="Текст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</p:spTree>
    <p:extLst>
      <p:ext uri="{BB962C8B-B14F-4D97-AF65-F5344CB8AC3E}">
        <p14:creationId xmlns:p14="http://schemas.microsoft.com/office/powerpoint/2010/main" val="486394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88A44D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88A44D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88A44D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88A44D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88A44D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88A44D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88A44D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88A44D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88A44D"/>
          </a:solidFill>
          <a:latin typeface="Georg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9BBB59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8064A2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4BACC6"/>
        </a:buClr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etsad2.ru/image/fire/2/7.png" TargetMode="External"/><Relationship Id="rId2" Type="http://schemas.openxmlformats.org/officeDocument/2006/relationships/hyperlink" Target="http://badumka.ru/images/116143_pozhar-01-plakaty.jp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331640" y="4509120"/>
            <a:ext cx="7560840" cy="1348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altLang="ru-RU" sz="240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Автор: </a:t>
            </a:r>
            <a:r>
              <a:rPr lang="ru-RU" altLang="ru-RU" sz="2400" b="1" kern="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Илиджева</a:t>
            </a:r>
            <a:r>
              <a:rPr lang="ru-RU" altLang="ru-RU" sz="2400" b="1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Алла Николаевна</a:t>
            </a:r>
            <a:r>
              <a:rPr lang="ru-RU" altLang="ru-RU" sz="2400" b="1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altLang="ru-RU" sz="2400" b="1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r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altLang="ru-RU" sz="240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</a:t>
            </a:r>
            <a:r>
              <a:rPr lang="ru-RU" altLang="ru-RU" sz="2400" b="1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классов</a:t>
            </a:r>
          </a:p>
          <a:p>
            <a:pPr lvl="0" algn="r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altLang="ru-RU" sz="2400" b="1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МБОУСОШ №24</a:t>
            </a:r>
            <a:r>
              <a:rPr lang="ru-RU" altLang="ru-RU" sz="2400" b="1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2400" b="1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692695"/>
            <a:ext cx="77768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Детям о правилах пожарной безопасности</a:t>
            </a:r>
            <a:endParaRPr kumimoji="0" lang="ru-RU" sz="7200" b="1" i="1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4280612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player.myshared.ru/7/824801/slides/slide_2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1009722" y="896526"/>
            <a:ext cx="7326317" cy="4172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5575" y="5044534"/>
            <a:ext cx="87369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Применение розжига печей легковоспламеняющихся и горючих жидкостей, выпадение углей, трещины в кладке, возгорание сажи в дымоходах</a:t>
            </a:r>
            <a:endParaRPr lang="ru-RU" sz="32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5575" y="188640"/>
            <a:ext cx="873690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Причины возникновения  пожара дома</a:t>
            </a:r>
          </a:p>
        </p:txBody>
      </p:sp>
    </p:spTree>
    <p:extLst>
      <p:ext uri="{BB962C8B-B14F-4D97-AF65-F5344CB8AC3E}">
        <p14:creationId xmlns:p14="http://schemas.microsoft.com/office/powerpoint/2010/main" val="25046690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Причины возникновения  пожара дома</a:t>
            </a:r>
          </a:p>
        </p:txBody>
      </p:sp>
      <p:pic>
        <p:nvPicPr>
          <p:cNvPr id="13314" name="Picture 2" descr="http://player.myshared.ru/7/824801/slides/slide_2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"/>
          <a:stretch/>
        </p:blipFill>
        <p:spPr bwMode="auto">
          <a:xfrm>
            <a:off x="708162" y="912956"/>
            <a:ext cx="7727675" cy="4409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5229200"/>
            <a:ext cx="87849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Отогревание замерзших труб паяльными лампами и факелами</a:t>
            </a:r>
            <a:endParaRPr lang="ru-RU" sz="40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54278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Причины возникновения  пожара </a:t>
            </a:r>
          </a:p>
        </p:txBody>
      </p:sp>
      <p:pic>
        <p:nvPicPr>
          <p:cNvPr id="14338" name="Picture 2" descr="http://player.myshared.ru/7/824801/slides/slide_2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"/>
          <a:stretch/>
        </p:blipFill>
        <p:spPr bwMode="auto">
          <a:xfrm>
            <a:off x="2451618" y="911547"/>
            <a:ext cx="4240763" cy="4275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5301209"/>
            <a:ext cx="87849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Самовозгорание обтирочных материалов, промасленной одежды, непросушенного сена и зерна </a:t>
            </a:r>
            <a:endParaRPr lang="ru-RU" sz="32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88247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Причины возникновения  </a:t>
            </a:r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пожара</a:t>
            </a:r>
            <a:endParaRPr lang="ru-RU" sz="40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15362" name="Picture 2" descr="http://player.myshared.ru/7/824801/slides/slide_1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"/>
          <a:stretch/>
        </p:blipFill>
        <p:spPr bwMode="auto">
          <a:xfrm>
            <a:off x="694420" y="941875"/>
            <a:ext cx="7755159" cy="4433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5445224"/>
            <a:ext cx="87849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Нарушение правил проведения сварочных работ</a:t>
            </a:r>
            <a:endParaRPr lang="ru-RU" sz="36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78986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7129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Причины возникновения  пожара </a:t>
            </a:r>
          </a:p>
        </p:txBody>
      </p:sp>
      <p:pic>
        <p:nvPicPr>
          <p:cNvPr id="16386" name="Picture 2" descr="http://player.myshared.ru/7/824801/slides/slide_1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841783" y="1039311"/>
            <a:ext cx="7532442" cy="4261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1520" y="5301208"/>
            <a:ext cx="87129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Разведение костров, поджигание сухой травы (палы)</a:t>
            </a:r>
            <a:endParaRPr lang="ru-RU" sz="36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82581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51615"/>
            <a:ext cx="3888431" cy="5639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499992" y="692697"/>
            <a:ext cx="432048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b="1" i="1" dirty="0">
                <a:solidFill>
                  <a:srgbClr val="002060"/>
                </a:solidFill>
                <a:latin typeface="Monotype Corsiva" panose="03010101010201010101" pitchFamily="66" charset="0"/>
              </a:rPr>
              <a:t>Ребята, </a:t>
            </a:r>
            <a:endParaRPr lang="ru-RU" sz="4400" b="1" i="1" dirty="0" smtClean="0">
              <a:solidFill>
                <a:srgbClr val="002060"/>
              </a:solidFill>
              <a:latin typeface="Monotype Corsiva" panose="03010101010201010101" pitchFamily="66" charset="0"/>
            </a:endParaRPr>
          </a:p>
          <a:p>
            <a:pPr lvl="0" algn="ctr"/>
            <a:r>
              <a:rPr lang="ru-RU" sz="4400" b="1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а </a:t>
            </a:r>
            <a:r>
              <a:rPr lang="ru-RU" sz="4400" b="1" i="1" dirty="0">
                <a:solidFill>
                  <a:srgbClr val="002060"/>
                </a:solidFill>
                <a:latin typeface="Monotype Corsiva" panose="03010101010201010101" pitchFamily="66" charset="0"/>
              </a:rPr>
              <a:t>знаете ли вы,</a:t>
            </a:r>
            <a:r>
              <a:rPr lang="ru-RU" sz="4400" dirty="0">
                <a:solidFill>
                  <a:prstClr val="black"/>
                </a:solidFill>
                <a:latin typeface="Monotype Corsiva" panose="03010101010201010101" pitchFamily="66" charset="0"/>
              </a:rPr>
              <a:t> </a:t>
            </a:r>
            <a:endParaRPr lang="ru-RU" sz="4400" dirty="0" smtClean="0">
              <a:solidFill>
                <a:prstClr val="black"/>
              </a:solidFill>
              <a:latin typeface="Monotype Corsiva" panose="03010101010201010101" pitchFamily="66" charset="0"/>
            </a:endParaRPr>
          </a:p>
          <a:p>
            <a:pPr lvl="0" algn="ctr"/>
            <a:r>
              <a:rPr lang="ru-RU" sz="4400" b="1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как </a:t>
            </a:r>
          </a:p>
          <a:p>
            <a:pPr lvl="0" algn="ctr"/>
            <a:r>
              <a:rPr lang="ru-RU" sz="4400" b="1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правильно </a:t>
            </a:r>
            <a:r>
              <a:rPr lang="ru-RU" sz="4400" b="1" i="1" dirty="0">
                <a:solidFill>
                  <a:srgbClr val="002060"/>
                </a:solidFill>
                <a:latin typeface="Monotype Corsiva" panose="03010101010201010101" pitchFamily="66" charset="0"/>
              </a:rPr>
              <a:t>действовать </a:t>
            </a:r>
            <a:endParaRPr lang="ru-RU" sz="4400" b="1" i="1" dirty="0" smtClean="0">
              <a:solidFill>
                <a:srgbClr val="002060"/>
              </a:solidFill>
              <a:latin typeface="Monotype Corsiva" panose="03010101010201010101" pitchFamily="66" charset="0"/>
            </a:endParaRPr>
          </a:p>
          <a:p>
            <a:pPr lvl="0" algn="ctr"/>
            <a:r>
              <a:rPr lang="ru-RU" sz="4400" b="1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при </a:t>
            </a:r>
          </a:p>
          <a:p>
            <a:pPr lvl="0" algn="ctr"/>
            <a:r>
              <a:rPr lang="ru-RU" sz="4400" b="1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пожаре</a:t>
            </a:r>
            <a:r>
              <a:rPr lang="ru-RU" sz="4400" b="1" i="1" dirty="0">
                <a:solidFill>
                  <a:srgbClr val="002060"/>
                </a:solidFill>
                <a:latin typeface="Monotype Corsiva" panose="03010101010201010101" pitchFamily="66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7232826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://www.detsad2.ru/image/fire/2/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73968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78497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i="1" dirty="0">
                <a:solidFill>
                  <a:srgbClr val="FF0000"/>
                </a:solidFill>
                <a:latin typeface="Monotype Corsiva" panose="03010101010201010101" pitchFamily="66" charset="0"/>
                <a:ea typeface="Times New Roman" pitchFamily="18" charset="0"/>
                <a:cs typeface="Times New Roman" pitchFamily="18" charset="0"/>
              </a:rPr>
              <a:t>Позвонив по телефону, необходимо сообщить следующую информацию:</a:t>
            </a:r>
            <a:endParaRPr lang="ru-RU" sz="4400" b="1" i="1" dirty="0">
              <a:solidFill>
                <a:srgbClr val="FF0000"/>
              </a:solidFill>
              <a:latin typeface="Monotype Corsiva" panose="03010101010201010101" pitchFamily="66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563182"/>
            <a:ext cx="842493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4000" b="1" i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itchFamily="18" charset="0"/>
                <a:cs typeface="Times New Roman" pitchFamily="18" charset="0"/>
              </a:rPr>
              <a:t>точный адрес (улица, проспект, проезд, площадь, бульвар,);</a:t>
            </a:r>
            <a:r>
              <a:rPr lang="ru-RU" sz="4000" dirty="0">
                <a:solidFill>
                  <a:srgbClr val="002060"/>
                </a:solidFill>
                <a:latin typeface="Monotype Corsiva" panose="03010101010201010101" pitchFamily="66" charset="0"/>
              </a:rPr>
              <a:t> </a:t>
            </a: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4000" b="1" i="1" dirty="0">
                <a:solidFill>
                  <a:srgbClr val="002060"/>
                </a:solidFill>
                <a:latin typeface="Monotype Corsiva" panose="03010101010201010101" pitchFamily="66" charset="0"/>
              </a:rPr>
              <a:t>номер дома, строения, корпуса;</a:t>
            </a: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4000" b="1" i="1" dirty="0">
                <a:solidFill>
                  <a:srgbClr val="002060"/>
                </a:solidFill>
                <a:latin typeface="Monotype Corsiva" panose="03010101010201010101" pitchFamily="66" charset="0"/>
              </a:rPr>
              <a:t>что горит (дом, квартира, мусоропровод); </a:t>
            </a: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4000" b="1" i="1" dirty="0">
                <a:solidFill>
                  <a:srgbClr val="002060"/>
                </a:solidFill>
                <a:latin typeface="Monotype Corsiva" panose="03010101010201010101" pitchFamily="66" charset="0"/>
              </a:rPr>
              <a:t>на каком этаже пожар; </a:t>
            </a: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4000" b="1" i="1" dirty="0">
                <a:solidFill>
                  <a:srgbClr val="002060"/>
                </a:solidFill>
                <a:latin typeface="Monotype Corsiva" panose="03010101010201010101" pitchFamily="66" charset="0"/>
              </a:rPr>
              <a:t>фамилию и телефон (с которого звоните).</a:t>
            </a:r>
          </a:p>
        </p:txBody>
      </p:sp>
    </p:spTree>
    <p:extLst>
      <p:ext uri="{BB962C8B-B14F-4D97-AF65-F5344CB8AC3E}">
        <p14:creationId xmlns:p14="http://schemas.microsoft.com/office/powerpoint/2010/main" val="35984195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1856684" y="967318"/>
            <a:ext cx="5286616" cy="5286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504" y="259432"/>
            <a:ext cx="87849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Не заливай водой горящие электроприборы!</a:t>
            </a:r>
            <a:endParaRPr lang="ru-RU" sz="40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16270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" b="54"/>
          <a:stretch/>
        </p:blipFill>
        <p:spPr bwMode="auto">
          <a:xfrm>
            <a:off x="1619672" y="1196752"/>
            <a:ext cx="5904656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188640"/>
            <a:ext cx="87849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Не открывай окна!</a:t>
            </a:r>
            <a:endParaRPr lang="ru-RU" sz="40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4999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11760" y="332656"/>
            <a:ext cx="64087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>
                <a:solidFill>
                  <a:srgbClr val="002060"/>
                </a:solidFill>
                <a:latin typeface="Calibri"/>
              </a:rPr>
              <a:t>Здравствуйте, Ребята! </a:t>
            </a:r>
            <a:endParaRPr lang="ru-RU" sz="4000" dirty="0"/>
          </a:p>
        </p:txBody>
      </p:sp>
      <p:pic>
        <p:nvPicPr>
          <p:cNvPr id="1026" name="Picture 2" descr="https://www.allgigs.co.uk/images/object/artist/63479/Fireman_Sam-1-250-250-85-nocrop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00" b="100000" l="29200" r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734484"/>
            <a:ext cx="3888432" cy="4322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2132856"/>
            <a:ext cx="676875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i="1" dirty="0" smtClean="0">
                <a:solidFill>
                  <a:srgbClr val="002060"/>
                </a:solidFill>
                <a:latin typeface="Calibri"/>
              </a:rPr>
              <a:t>      Я – пожарный Сэм! </a:t>
            </a:r>
          </a:p>
          <a:p>
            <a:pPr lvl="0" algn="ctr"/>
            <a:r>
              <a:rPr lang="ru-RU" sz="4000" b="1" i="1" dirty="0" smtClean="0">
                <a:solidFill>
                  <a:srgbClr val="002060"/>
                </a:solidFill>
                <a:latin typeface="Calibri"/>
              </a:rPr>
              <a:t>      Хочу напомнить Вам правила </a:t>
            </a:r>
            <a:r>
              <a:rPr lang="ru-RU" sz="4000" b="1" i="1" dirty="0">
                <a:solidFill>
                  <a:srgbClr val="002060"/>
                </a:solidFill>
                <a:latin typeface="Calibri"/>
              </a:rPr>
              <a:t>ПОЖАРНОЙ </a:t>
            </a:r>
            <a:r>
              <a:rPr lang="ru-RU" sz="4000" b="1" i="1" dirty="0" smtClean="0">
                <a:solidFill>
                  <a:srgbClr val="002060"/>
                </a:solidFill>
                <a:latin typeface="Calibri"/>
              </a:rPr>
              <a:t>безопасности. Вы </a:t>
            </a:r>
            <a:r>
              <a:rPr lang="ru-RU" sz="4000" b="1" i="1" dirty="0">
                <a:solidFill>
                  <a:srgbClr val="002060"/>
                </a:solidFill>
                <a:latin typeface="Calibri"/>
              </a:rPr>
              <a:t>должны знать, как  вести себя дома, чтобы не случилось беды.</a:t>
            </a:r>
          </a:p>
        </p:txBody>
      </p:sp>
    </p:spTree>
    <p:extLst>
      <p:ext uri="{BB962C8B-B14F-4D97-AF65-F5344CB8AC3E}">
        <p14:creationId xmlns:p14="http://schemas.microsoft.com/office/powerpoint/2010/main" val="10441080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1691680" y="896526"/>
            <a:ext cx="5376613" cy="5411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188640"/>
            <a:ext cx="87849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Прятаться во время пожара нельзя!</a:t>
            </a:r>
            <a:endParaRPr lang="ru-RU" sz="40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39317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2521293" y="2055624"/>
            <a:ext cx="4176464" cy="4287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504" y="116632"/>
            <a:ext cx="92035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Постарайся покинуть помещение! Двигайся вдоль стены, закрыв нос и рот от дыма мокрой тряпкой! </a:t>
            </a:r>
            <a:endParaRPr lang="ru-RU" sz="40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29745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2195736" y="1224744"/>
            <a:ext cx="4828737" cy="47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19672" y="188640"/>
            <a:ext cx="65527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Лифтом пользоваться нельзя!</a:t>
            </a:r>
            <a:endParaRPr lang="ru-RU" sz="40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61263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2195736" y="1581000"/>
            <a:ext cx="4721480" cy="4659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260648"/>
            <a:ext cx="91170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Сообщи о пожаре соседям и попроси их вызвать пожарных!</a:t>
            </a:r>
            <a:endParaRPr lang="ru-RU" sz="40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12586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95973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188640"/>
            <a:ext cx="49502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altLang="ru-RU" sz="24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используемых источников</a:t>
            </a:r>
            <a:endParaRPr lang="ru-RU" sz="2400" kern="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836713"/>
            <a:ext cx="864096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1. Анатолий </a:t>
            </a:r>
            <a:r>
              <a:rPr kumimoji="0" lang="ru-RU" altLang="ru-RU" sz="18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Гостюшин</a:t>
            </a:r>
            <a:r>
              <a:rPr kumimoji="0" lang="ru-RU" alt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: Основы Безопасности Жизнедеятельности. 1-4 классы Издательство: АСТ, 2009 г.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alt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ru-RU" alt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2. Иванова, Анастасова, Ижевский: Основы безопасности жизнедеятельности: Методические рекомендации. 1-4 классы Издательство: Просвещение, 2009 г.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3. Сергей </a:t>
            </a:r>
            <a:r>
              <a:rPr kumimoji="0" lang="ru-RU" altLang="ru-RU" sz="18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Шинкарчук</a:t>
            </a:r>
            <a:r>
              <a:rPr kumimoji="0" lang="ru-RU" alt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: Правила безопасности дома и на улице Издательство: Литера, 2010 г.</a:t>
            </a:r>
            <a:r>
              <a:rPr kumimoji="0" lang="ru-RU" alt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75F78"/>
                </a:solidFill>
                <a:effectLst/>
                <a:uLnTx/>
                <a:uFillTx/>
                <a:latin typeface="Arial" charset="0"/>
                <a:cs typeface="Arial" charset="0"/>
              </a:rPr>
              <a:t/>
            </a:r>
            <a:br>
              <a:rPr kumimoji="0" lang="ru-RU" alt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75F78"/>
                </a:solidFill>
                <a:effectLst/>
                <a:uLnTx/>
                <a:uFillTx/>
                <a:latin typeface="Arial" charset="0"/>
                <a:cs typeface="Arial" charset="0"/>
              </a:rPr>
            </a:br>
            <a:endParaRPr kumimoji="0" lang="ru-RU" altLang="ru-RU" i="0" u="none" strike="noStrike" kern="0" cap="none" spc="0" normalizeH="0" baseline="0" noProof="0" dirty="0" smtClean="0">
              <a:ln>
                <a:noFill/>
              </a:ln>
              <a:solidFill>
                <a:srgbClr val="375F78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altLang="ru-RU" kern="0" dirty="0">
              <a:solidFill>
                <a:srgbClr val="375F7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kern="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</a:t>
            </a:r>
            <a:r>
              <a:rPr lang="en-US" altLang="ru-RU" kern="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://</a:t>
            </a:r>
            <a:r>
              <a:rPr lang="en-US" altLang="ru-RU" kern="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badumka.ru/images/116143_pozhar-01-plakaty.jpg</a:t>
            </a:r>
            <a:endParaRPr lang="ru-RU" altLang="ru-RU" kern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i="0" u="none" strike="noStrike" kern="0" cap="none" spc="0" normalizeH="0" baseline="0" noProof="0" dirty="0">
              <a:ln>
                <a:noFill/>
              </a:ln>
              <a:solidFill>
                <a:srgbClr val="375F78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kern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</a:t>
            </a:r>
            <a:r>
              <a:rPr lang="en-US" kern="0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www.detsad2.ru/image/fire/2/7.png</a:t>
            </a:r>
            <a:endParaRPr lang="ru-RU" kern="0" dirty="0" smtClean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9903623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60648"/>
            <a:ext cx="80648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Причины возникновения  </a:t>
            </a:r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пожара </a:t>
            </a:r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дома</a:t>
            </a:r>
          </a:p>
        </p:txBody>
      </p:sp>
      <p:pic>
        <p:nvPicPr>
          <p:cNvPr id="7170" name="Picture 2" descr="http://player.myshared.ru/7/824801/slides/slide_2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"/>
          <a:stretch/>
        </p:blipFill>
        <p:spPr bwMode="auto">
          <a:xfrm>
            <a:off x="274645" y="968533"/>
            <a:ext cx="8578281" cy="4777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835696" y="5745810"/>
            <a:ext cx="62646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Детская шалость</a:t>
            </a:r>
            <a:endParaRPr lang="ru-RU" sz="40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00833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player.myshared.ru/7/824801/slides/slide_1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252535" y="836712"/>
            <a:ext cx="8621486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419872" y="5517232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Курение</a:t>
            </a:r>
            <a:endParaRPr lang="ru-RU" sz="40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2535" y="188640"/>
            <a:ext cx="862148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Причины возникновения  пожара дома</a:t>
            </a:r>
          </a:p>
        </p:txBody>
      </p:sp>
    </p:spTree>
    <p:extLst>
      <p:ext uri="{BB962C8B-B14F-4D97-AF65-F5344CB8AC3E}">
        <p14:creationId xmlns:p14="http://schemas.microsoft.com/office/powerpoint/2010/main" val="39433018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298580" y="836712"/>
            <a:ext cx="8602824" cy="4405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8580" y="5242223"/>
            <a:ext cx="86028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Оставление без присмотра электронагревательных приборов</a:t>
            </a:r>
            <a:endParaRPr lang="ru-RU" sz="40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8580" y="188640"/>
            <a:ext cx="86028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Причины возникновения  пожара дома</a:t>
            </a:r>
          </a:p>
        </p:txBody>
      </p:sp>
    </p:spTree>
    <p:extLst>
      <p:ext uri="{BB962C8B-B14F-4D97-AF65-F5344CB8AC3E}">
        <p14:creationId xmlns:p14="http://schemas.microsoft.com/office/powerpoint/2010/main" val="36796910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538" y="1053547"/>
            <a:ext cx="8064896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38538" y="5559336"/>
            <a:ext cx="80504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Перегрузка электросети</a:t>
            </a:r>
            <a:endParaRPr lang="ru-RU" sz="40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60648"/>
            <a:ext cx="86409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Причины возникновения  пожара дома</a:t>
            </a:r>
          </a:p>
        </p:txBody>
      </p:sp>
    </p:spTree>
    <p:extLst>
      <p:ext uri="{BB962C8B-B14F-4D97-AF65-F5344CB8AC3E}">
        <p14:creationId xmlns:p14="http://schemas.microsoft.com/office/powerpoint/2010/main" val="40775545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player.myshared.ru/7/824801/slides/slide_1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58" b="4"/>
          <a:stretch/>
        </p:blipFill>
        <p:spPr bwMode="auto">
          <a:xfrm>
            <a:off x="2541983" y="836712"/>
            <a:ext cx="4348065" cy="460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5457288"/>
            <a:ext cx="87849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Сушка белья над газовыми плитами </a:t>
            </a:r>
            <a:endParaRPr lang="ru-RU" sz="40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88640"/>
            <a:ext cx="87849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Причины возникновения  пожара дома</a:t>
            </a:r>
          </a:p>
        </p:txBody>
      </p:sp>
    </p:spTree>
    <p:extLst>
      <p:ext uri="{BB962C8B-B14F-4D97-AF65-F5344CB8AC3E}">
        <p14:creationId xmlns:p14="http://schemas.microsoft.com/office/powerpoint/2010/main" val="6631726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player.myshared.ru/7/824801/slides/slide_1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5" r="55974" b="694"/>
          <a:stretch/>
        </p:blipFill>
        <p:spPr bwMode="auto">
          <a:xfrm>
            <a:off x="2885898" y="1059756"/>
            <a:ext cx="3300198" cy="4322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3" y="5373216"/>
            <a:ext cx="87129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Затемнение электроламп сгораемыми материалами (бумагой, тканью)</a:t>
            </a:r>
            <a:endParaRPr lang="ru-RU" sz="36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3" y="188640"/>
            <a:ext cx="87129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Причины возникновения  пожара дома</a:t>
            </a:r>
          </a:p>
        </p:txBody>
      </p:sp>
    </p:spTree>
    <p:extLst>
      <p:ext uri="{BB962C8B-B14F-4D97-AF65-F5344CB8AC3E}">
        <p14:creationId xmlns:p14="http://schemas.microsoft.com/office/powerpoint/2010/main" val="24813442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player.myshared.ru/7/824801/slides/slide_2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2771800" y="954298"/>
            <a:ext cx="3972407" cy="4382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5301208"/>
            <a:ext cx="87849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Неисправность электропроводки</a:t>
            </a:r>
          </a:p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Пользование самодельными предохранителями</a:t>
            </a:r>
            <a:endParaRPr lang="ru-RU" sz="36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88640"/>
            <a:ext cx="87849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Причины возникновения  пожара дома</a:t>
            </a:r>
          </a:p>
        </p:txBody>
      </p:sp>
    </p:spTree>
    <p:extLst>
      <p:ext uri="{BB962C8B-B14F-4D97-AF65-F5344CB8AC3E}">
        <p14:creationId xmlns:p14="http://schemas.microsoft.com/office/powerpoint/2010/main" val="6884717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ожарная безопасность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Официаль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301</Words>
  <Application>Microsoft Office PowerPoint</Application>
  <PresentationFormat>Экран (4:3)</PresentationFormat>
  <Paragraphs>59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25</vt:i4>
      </vt:variant>
    </vt:vector>
  </HeadingPairs>
  <TitlesOfParts>
    <vt:vector size="35" baseType="lpstr">
      <vt:lpstr>Arial</vt:lpstr>
      <vt:lpstr>Calibri</vt:lpstr>
      <vt:lpstr>Georgia</vt:lpstr>
      <vt:lpstr>Monotype Corsiva</vt:lpstr>
      <vt:lpstr>Times New Roman</vt:lpstr>
      <vt:lpstr>Wingdings</vt:lpstr>
      <vt:lpstr>Wingdings 2</vt:lpstr>
      <vt:lpstr>1_Официальная</vt:lpstr>
      <vt:lpstr>Пожарная безопасность</vt:lpstr>
      <vt:lpstr>Официальная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Lenovo</cp:lastModifiedBy>
  <cp:revision>18</cp:revision>
  <dcterms:created xsi:type="dcterms:W3CDTF">2017-03-31T10:23:56Z</dcterms:created>
  <dcterms:modified xsi:type="dcterms:W3CDTF">2023-02-09T14:39:00Z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2204177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