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51D41-3FB0-4176-AC68-7B449CD58204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0600A-4B12-4054-B367-DB1BB203E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[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0600A-4B12-4054-B367-DB1BB203EC9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280920" cy="6048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9992" y="1556792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язычок по имени </a:t>
            </a:r>
            <a:r>
              <a:rPr lang="en-US" sz="2800" dirty="0" smtClean="0"/>
              <a:t>[j]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964488" cy="6192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62068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А это его любимое место на </a:t>
            </a:r>
            <a:r>
              <a:rPr lang="ru-RU" sz="2400" b="1" dirty="0" err="1" smtClean="0">
                <a:solidFill>
                  <a:srgbClr val="7030A0"/>
                </a:solidFill>
              </a:rPr>
              <a:t>потолочке</a:t>
            </a:r>
            <a:r>
              <a:rPr lang="ru-RU" sz="2400" b="1" dirty="0" smtClean="0">
                <a:solidFill>
                  <a:srgbClr val="7030A0"/>
                </a:solidFill>
              </a:rPr>
              <a:t>, где он часто играет с разными звуками </a:t>
            </a:r>
            <a:endParaRPr lang="en-US" sz="2400" b="1" dirty="0" smtClean="0">
              <a:solidFill>
                <a:srgbClr val="7030A0"/>
              </a:solidFill>
            </a:endParaRPr>
          </a:p>
          <a:p>
            <a:r>
              <a:rPr lang="en-US" sz="2400" b="1" dirty="0" smtClean="0">
                <a:solidFill>
                  <a:srgbClr val="7030A0"/>
                </a:solidFill>
              </a:rPr>
              <a:t>                        [t], [d], [l], [n], [s], [z].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37308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3200" b="1" dirty="0" smtClean="0"/>
              <a:t>Однажды ночью разыгралась буря, подул сильный ветер </a:t>
            </a:r>
            <a:r>
              <a:rPr lang="en-US" sz="3200" b="1" dirty="0" smtClean="0">
                <a:solidFill>
                  <a:srgbClr val="FF0000"/>
                </a:solidFill>
              </a:rPr>
              <a:t>[u:]</a:t>
            </a:r>
            <a:r>
              <a:rPr lang="en-US" sz="3200" b="1" dirty="0" smtClean="0"/>
              <a:t>, </a:t>
            </a:r>
            <a:r>
              <a:rPr lang="ru-RU" sz="3200" b="1" dirty="0" smtClean="0"/>
              <a:t>и по крыше застучал дождик </a:t>
            </a:r>
            <a:r>
              <a:rPr lang="en-US" sz="3200" b="1" dirty="0" smtClean="0">
                <a:solidFill>
                  <a:srgbClr val="FF0000"/>
                </a:solidFill>
              </a:rPr>
              <a:t>[p]</a:t>
            </a:r>
            <a:r>
              <a:rPr lang="en-US" sz="3200" b="1" dirty="0" smtClean="0"/>
              <a:t>.</a:t>
            </a:r>
            <a:endParaRPr lang="ru-RU" sz="3200" b="1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276872"/>
            <a:ext cx="8352928" cy="43924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7308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800" b="1" i="1" dirty="0" smtClean="0"/>
              <a:t>Язычок услышал, как ухала сова на дереве </a:t>
            </a:r>
            <a:r>
              <a:rPr lang="en-US" sz="2800" b="1" i="1" dirty="0" smtClean="0">
                <a:solidFill>
                  <a:srgbClr val="FF0000"/>
                </a:solidFill>
              </a:rPr>
              <a:t>[u]</a:t>
            </a:r>
            <a:r>
              <a:rPr lang="en-US" sz="2800" b="1" i="1" dirty="0" smtClean="0"/>
              <a:t>,</a:t>
            </a:r>
            <a:r>
              <a:rPr lang="ru-RU" sz="2800" b="1" i="1" dirty="0" smtClean="0"/>
              <a:t>а неизвестная птица повторяла </a:t>
            </a:r>
            <a:r>
              <a:rPr lang="en-US" sz="2800" b="1" i="1" dirty="0" smtClean="0">
                <a:solidFill>
                  <a:srgbClr val="FF0000"/>
                </a:solidFill>
              </a:rPr>
              <a:t>[a]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2060848"/>
            <a:ext cx="8136904" cy="4536504"/>
          </a:xfrm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686800" cy="129614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3200" b="1" i="1" dirty="0" smtClean="0"/>
              <a:t>На ферме замычала корова</a:t>
            </a:r>
            <a:r>
              <a:rPr lang="en-US" sz="3200" b="1" i="1" dirty="0" smtClean="0"/>
              <a:t> </a:t>
            </a:r>
            <a:r>
              <a:rPr lang="en-US" sz="3200" b="1" i="1" dirty="0" smtClean="0">
                <a:solidFill>
                  <a:srgbClr val="FF0000"/>
                </a:solidFill>
              </a:rPr>
              <a:t>[m]</a:t>
            </a:r>
            <a:r>
              <a:rPr lang="en-US" sz="3200" b="1" i="1" dirty="0" smtClean="0"/>
              <a:t>,</a:t>
            </a:r>
            <a:r>
              <a:rPr lang="ru-RU" sz="3200" b="1" i="1" dirty="0" smtClean="0"/>
              <a:t>загоготали гуси </a:t>
            </a:r>
            <a:r>
              <a:rPr lang="en-US" sz="3200" b="1" i="1" dirty="0" smtClean="0">
                <a:solidFill>
                  <a:srgbClr val="FF0000"/>
                </a:solidFill>
              </a:rPr>
              <a:t>[g]</a:t>
            </a:r>
            <a:r>
              <a:rPr lang="en-US" sz="3200" b="1" i="1" dirty="0" smtClean="0"/>
              <a:t>,</a:t>
            </a:r>
            <a:r>
              <a:rPr lang="ru-RU" sz="3200" b="1" i="1" dirty="0" smtClean="0"/>
              <a:t>и зарычала собака</a:t>
            </a:r>
            <a:r>
              <a:rPr lang="en-US" sz="3200" b="1" i="1" dirty="0" smtClean="0"/>
              <a:t> </a:t>
            </a:r>
            <a:r>
              <a:rPr lang="en-US" sz="3200" b="1" i="1" dirty="0" smtClean="0">
                <a:solidFill>
                  <a:srgbClr val="FF0000"/>
                </a:solidFill>
              </a:rPr>
              <a:t>[r].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204864"/>
            <a:ext cx="8424936" cy="4653136"/>
          </a:xfrm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51216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Потом пробежал, </a:t>
            </a:r>
            <a:r>
              <a:rPr lang="ru-RU" sz="3600" b="1" i="1" dirty="0" err="1" smtClean="0">
                <a:solidFill>
                  <a:srgbClr val="0070C0"/>
                </a:solidFill>
              </a:rPr>
              <a:t>пофыркивая,ежик</a:t>
            </a:r>
            <a:r>
              <a:rPr lang="en-US" sz="3600" b="1" i="1" dirty="0" smtClean="0">
                <a:solidFill>
                  <a:srgbClr val="0070C0"/>
                </a:solidFill>
              </a:rPr>
              <a:t/>
            </a:r>
            <a:br>
              <a:rPr lang="en-US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[f],[v],</a:t>
            </a:r>
            <a:r>
              <a:rPr lang="ru-RU" sz="3600" b="1" i="1" dirty="0" smtClean="0">
                <a:solidFill>
                  <a:srgbClr val="0070C0"/>
                </a:solidFill>
              </a:rPr>
              <a:t>а два жука сердито Переговаривались </a:t>
            </a:r>
            <a:r>
              <a:rPr lang="en-US" sz="3600" b="1" i="1" dirty="0" smtClean="0">
                <a:solidFill>
                  <a:srgbClr val="FF0000"/>
                </a:solidFill>
              </a:rPr>
              <a:t>[dg],[</a:t>
            </a:r>
            <a:r>
              <a:rPr lang="en-US" sz="3600" b="1" i="1" dirty="0" err="1" smtClean="0">
                <a:solidFill>
                  <a:srgbClr val="FF0000"/>
                </a:solidFill>
              </a:rPr>
              <a:t>zh</a:t>
            </a:r>
            <a:r>
              <a:rPr lang="en-US" sz="3600" b="1" i="1" dirty="0" smtClean="0">
                <a:solidFill>
                  <a:srgbClr val="FF0000"/>
                </a:solidFill>
              </a:rPr>
              <a:t>].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22367"/>
            <a:ext cx="9144000" cy="4935633"/>
          </a:xfrm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22413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Язычок уснул и тихо дышал </a:t>
            </a:r>
            <a:r>
              <a:rPr lang="en-US" b="1" dirty="0" smtClean="0">
                <a:solidFill>
                  <a:srgbClr val="FF0000"/>
                </a:solidFill>
              </a:rPr>
              <a:t>[h]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45154"/>
            <a:ext cx="9144000" cy="4852198"/>
          </a:xfrm>
        </p:spPr>
      </p:pic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Утром язычок проснулся и побежал к пруду. Он бросал камешки в воду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[b]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249488"/>
            <a:ext cx="8424936" cy="4324350"/>
          </a:xfrm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Язычок был счастлив и все время повторял </a:t>
            </a:r>
            <a:r>
              <a:rPr lang="en-US" dirty="0" smtClean="0">
                <a:solidFill>
                  <a:srgbClr val="7030A0"/>
                </a:solidFill>
              </a:rPr>
              <a:t>[</a:t>
            </a:r>
            <a:r>
              <a:rPr lang="en-US" dirty="0" err="1" smtClean="0">
                <a:solidFill>
                  <a:srgbClr val="7030A0"/>
                </a:solidFill>
              </a:rPr>
              <a:t>oi</a:t>
            </a:r>
            <a:r>
              <a:rPr lang="en-US" dirty="0" smtClean="0">
                <a:solidFill>
                  <a:srgbClr val="7030A0"/>
                </a:solidFill>
              </a:rPr>
              <a:t>], [</a:t>
            </a:r>
            <a:r>
              <a:rPr lang="en-US" dirty="0" err="1" smtClean="0">
                <a:solidFill>
                  <a:srgbClr val="7030A0"/>
                </a:solidFill>
              </a:rPr>
              <a:t>ai</a:t>
            </a:r>
            <a:r>
              <a:rPr lang="en-US" dirty="0" smtClean="0">
                <a:solidFill>
                  <a:srgbClr val="7030A0"/>
                </a:solidFill>
              </a:rPr>
              <a:t>], [</a:t>
            </a:r>
            <a:r>
              <a:rPr lang="en-US" dirty="0" err="1" smtClean="0">
                <a:solidFill>
                  <a:srgbClr val="7030A0"/>
                </a:solidFill>
              </a:rPr>
              <a:t>ei</a:t>
            </a:r>
            <a:r>
              <a:rPr lang="en-US" dirty="0" smtClean="0">
                <a:solidFill>
                  <a:srgbClr val="7030A0"/>
                </a:solidFill>
              </a:rPr>
              <a:t>], [au].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249488"/>
            <a:ext cx="8352928" cy="4324350"/>
          </a:xfrm>
        </p:spPr>
      </p:pic>
    </p:spTree>
  </p:cSld>
  <p:clrMapOvr>
    <a:masterClrMapping/>
  </p:clrMapOvr>
  <p:transition>
    <p:cut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</TotalTime>
  <Words>146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Слайд 1</vt:lpstr>
      <vt:lpstr>Слайд 2</vt:lpstr>
      <vt:lpstr>Однажды ночью разыгралась буря, подул сильный ветер [u:], и по крыше застучал дождик [p].</vt:lpstr>
      <vt:lpstr>Язычок услышал, как ухала сова на дереве [u],а неизвестная птица повторяла [a]</vt:lpstr>
      <vt:lpstr>На ферме замычала корова [m],загоготали гуси [g],и зарычала собака [r].</vt:lpstr>
      <vt:lpstr>Потом пробежал, пофыркивая,ежик  [f],[v],а два жука сердито Переговаривались [dg],[zh].</vt:lpstr>
      <vt:lpstr>Язычок уснул и тихо дышал [h]</vt:lpstr>
      <vt:lpstr>Утром язычок проснулся и побежал к пруду. Он бросал камешки в воду [b]</vt:lpstr>
      <vt:lpstr>Язычок был счастлив и все время повторял [oi], [ai], [ei], [au].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английского языка во 2 классе. Фонетическая сказка о язычке.  Подготовила:  Алексеева Ирина Валерьевна – учитель английского языка</dc:title>
  <dc:creator>7</dc:creator>
  <cp:lastModifiedBy>Home</cp:lastModifiedBy>
  <cp:revision>6</cp:revision>
  <dcterms:created xsi:type="dcterms:W3CDTF">2014-09-22T14:17:11Z</dcterms:created>
  <dcterms:modified xsi:type="dcterms:W3CDTF">2021-09-19T16:28:40Z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648305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