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0"/>
          <p:cNvSpPr>
            <a:spLocks noGrp="1"/>
          </p:cNvSpPr>
          <p:nvPr>
            <p:ph type="ctrTitle"/>
          </p:nvPr>
        </p:nvSpPr>
        <p:spPr>
          <a:xfrm>
            <a:off x="685800" y="990601"/>
            <a:ext cx="7772400" cy="2609850"/>
          </a:xfrm>
        </p:spPr>
        <p:txBody>
          <a:bodyPr anchor="b" anchorCtr="0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  <a:contourClr>
                <a:srgbClr val="FFFFFF"/>
              </a:contourClr>
            </a:sp3d>
          </a:bodyPr>
          <a:lstStyle>
            <a:lvl1pPr algn="ctr">
              <a:defRPr lang="en-US" sz="5800" dirty="0" smtClean="0">
                <a:ln w="9525">
                  <a:noFill/>
                </a:ln>
                <a:effectLst>
                  <a:outerShdw blurRad="50800" dist="38100" dir="822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4" name="Rectangle 26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400800" cy="1967089"/>
          </a:xfrm>
        </p:spPr>
        <p:txBody>
          <a:bodyPr>
            <a:normAutofit/>
          </a:bodyPr>
          <a:lstStyle>
            <a:lvl1pPr marL="0" indent="0" algn="ctr">
              <a:buNone/>
              <a:defRPr lang="en-US" sz="3000" b="0">
                <a:solidFill>
                  <a:schemeClr val="tx2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8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fld id="{1D107A6B-0F8F-494B-A412-27F6C59D57C1}" type="datetimeFigureOut">
              <a:rPr lang="ru-RU" smtClean="0"/>
              <a:pPr/>
              <a:t>30.08.2016</a:t>
            </a:fld>
            <a:endParaRPr lang="ru-RU"/>
          </a:p>
        </p:txBody>
      </p:sp>
      <p:sp>
        <p:nvSpPr>
          <p:cNvPr id="9" name="Rectangle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fld id="{E09FF67D-0599-4EF6-98C6-F268881F5B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5" name="Rectangle 2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07A6B-0F8F-494B-A412-27F6C59D57C1}" type="datetimeFigureOut">
              <a:rPr lang="ru-RU" smtClean="0"/>
              <a:pPr/>
              <a:t>30.08.2016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FF67D-0599-4EF6-98C6-F268881F5B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07A6B-0F8F-494B-A412-27F6C59D57C1}" type="datetimeFigureOut">
              <a:rPr lang="ru-RU" smtClean="0"/>
              <a:pPr/>
              <a:t>30.08.2016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FF67D-0599-4EF6-98C6-F268881F5B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07A6B-0F8F-494B-A412-27F6C59D57C1}" type="datetimeFigureOut">
              <a:rPr lang="ru-RU" smtClean="0"/>
              <a:pPr/>
              <a:t>30.08.2016</a:t>
            </a:fld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FF67D-0599-4EF6-98C6-F268881F5B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722313" y="2685391"/>
            <a:ext cx="7772400" cy="3112843"/>
          </a:xfrm>
        </p:spPr>
        <p:txBody>
          <a:bodyPr anchor="t">
            <a:normAutofit/>
          </a:bodyPr>
          <a:lstStyle>
            <a:lvl1pPr algn="ctr">
              <a:buNone/>
              <a:defRPr lang="en-US" sz="6000" b="1" dirty="0">
                <a:solidFill>
                  <a:schemeClr val="tx2">
                    <a:shade val="85000"/>
                    <a:satMod val="1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722313" y="1128932"/>
            <a:ext cx="7772400" cy="1509712"/>
          </a:xfrm>
        </p:spPr>
        <p:txBody>
          <a:bodyPr anchor="b">
            <a:normAutofit/>
          </a:bodyPr>
          <a:lstStyle>
            <a:lvl1pPr algn="ctr">
              <a:buNone/>
              <a:defRPr lang="en-US" sz="2400" b="0" smtClean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07A6B-0F8F-494B-A412-27F6C59D57C1}" type="datetimeFigureOut">
              <a:rPr lang="ru-RU" smtClean="0"/>
              <a:pPr/>
              <a:t>30.08.2016</a:t>
            </a:fld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FF67D-0599-4EF6-98C6-F268881F5B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07A6B-0F8F-494B-A412-27F6C59D57C1}" type="datetimeFigureOut">
              <a:rPr lang="ru-RU" smtClean="0"/>
              <a:pPr/>
              <a:t>30.08.2016</a:t>
            </a:fld>
            <a:endParaRPr lang="ru-RU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FF67D-0599-4EF6-98C6-F268881F5B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2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2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07A6B-0F8F-494B-A412-27F6C59D57C1}" type="datetimeFigureOut">
              <a:rPr lang="ru-RU" smtClean="0"/>
              <a:pPr/>
              <a:t>30.08.2016</a:t>
            </a:fld>
            <a:endParaRPr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FF67D-0599-4EF6-98C6-F268881F5B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07A6B-0F8F-494B-A412-27F6C59D57C1}" type="datetimeFigureOut">
              <a:rPr lang="ru-RU" smtClean="0"/>
              <a:pPr/>
              <a:t>30.08.2016</a:t>
            </a:fld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FF67D-0599-4EF6-98C6-F268881F5B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07A6B-0F8F-494B-A412-27F6C59D57C1}" type="datetimeFigureOut">
              <a:rPr lang="ru-RU" smtClean="0"/>
              <a:pPr/>
              <a:t>30.08.2016</a:t>
            </a:fld>
            <a:endParaRPr lang="ru-RU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FF67D-0599-4EF6-98C6-F268881F5B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normAutofit/>
          </a:bodyPr>
          <a:lstStyle>
            <a:lvl1pPr algn="ctr">
              <a:defRPr sz="2400" b="1">
                <a:solidFill>
                  <a:schemeClr val="tx2"/>
                </a:solidFill>
                <a:effectLst>
                  <a:outerShdw blurRad="38100" dist="25400" dir="8220000" algn="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07A6B-0F8F-494B-A412-27F6C59D57C1}" type="datetimeFigureOut">
              <a:rPr lang="ru-RU" smtClean="0"/>
              <a:pPr/>
              <a:t>30.08.2016</a:t>
            </a:fld>
            <a:endParaRPr lang="ru-RU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FF67D-0599-4EF6-98C6-F268881F5B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27729" y="1062637"/>
            <a:ext cx="4599432" cy="3977640"/>
          </a:xfrm>
          <a:prstGeom prst="rect">
            <a:avLst/>
          </a:prstGeom>
          <a:solidFill>
            <a:schemeClr val="tx2">
              <a:shade val="15000"/>
            </a:schemeClr>
          </a:solidFill>
          <a:ln w="63500">
            <a:noFill/>
            <a:miter lim="800000"/>
          </a:ln>
          <a:effectLst>
            <a:outerShdw blurRad="63500" dist="25400" dir="7200000" algn="t" rotWithShape="0">
              <a:prstClr val="black">
                <a:alpha val="45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45720" rIns="45720" rtlCol="0" anchor="ctr">
            <a:normAutofit/>
          </a:bodyPr>
          <a:lstStyle/>
          <a:p>
            <a:pPr marL="0" indent="-274320" algn="l"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en-US" sz="20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5514536" y="4343400"/>
            <a:ext cx="3048000" cy="709858"/>
          </a:xfrm>
        </p:spPr>
        <p:txBody>
          <a:bodyPr anchor="t">
            <a:noAutofit/>
          </a:bodyPr>
          <a:lstStyle>
            <a:lvl1pPr algn="l">
              <a:buNone/>
              <a:defRPr sz="2200" b="1">
                <a:solidFill>
                  <a:schemeClr val="tx2"/>
                </a:solidFill>
                <a:effectLst>
                  <a:outerShdw blurRad="38100" dist="25400" dir="8220000" algn="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pic" idx="1"/>
          </p:nvPr>
        </p:nvSpPr>
        <p:spPr>
          <a:xfrm>
            <a:off x="739645" y="1222657"/>
            <a:ext cx="4575601" cy="3657600"/>
          </a:xfrm>
          <a:solidFill>
            <a:schemeClr val="tx2">
              <a:shade val="75000"/>
            </a:schemeClr>
          </a:solidFill>
          <a:ln w="63500">
            <a:noFill/>
            <a:miter lim="800000"/>
          </a:ln>
          <a:effectLst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>
            <a:lvl1pPr>
              <a:buNone/>
              <a:defRPr sz="3200"/>
            </a:lvl1pPr>
          </a:lstStyle>
          <a:p>
            <a:r>
              <a:rPr lang="ru-RU" sz="2000" smtClean="0"/>
              <a:t>Вставка рисунка</a:t>
            </a:r>
            <a:endParaRPr lang="en-US" sz="2000" dirty="0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5514536" y="1371600"/>
            <a:ext cx="3044952" cy="2930086"/>
          </a:xfrm>
        </p:spPr>
        <p:txBody>
          <a:bodyPr bIns="0" anchor="b">
            <a:normAutofit/>
          </a:bodyPr>
          <a:lstStyle>
            <a:lvl1pPr marL="0" marR="0" indent="0" algn="l">
              <a:buFontTx/>
              <a:buNone/>
              <a:defRPr sz="1300">
                <a:solidFill>
                  <a:schemeClr val="tx1">
                    <a:tint val="95000"/>
                  </a:schemeClr>
                </a:solidFill>
              </a:defRPr>
            </a:lvl1pPr>
            <a:lvl2pPr marL="460375" marR="0" indent="-112713">
              <a:buFontTx/>
              <a:buNone/>
              <a:defRPr sz="1200"/>
            </a:lvl2pPr>
            <a:lvl3pPr marL="914400" marR="0" indent="-117475">
              <a:buFontTx/>
              <a:buNone/>
              <a:defRPr sz="1000"/>
            </a:lvl3pPr>
            <a:lvl4pPr marL="1316038" marR="0" indent="-112713">
              <a:buFontTx/>
              <a:buNone/>
              <a:defRPr sz="900"/>
            </a:lvl4pPr>
            <a:lvl5pPr marL="1711325" marR="0" indent="-117475"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07A6B-0F8F-494B-A412-27F6C59D57C1}" type="datetimeFigureOut">
              <a:rPr lang="ru-RU" smtClean="0"/>
              <a:pPr/>
              <a:t>30.08.2016</a:t>
            </a:fld>
            <a:endParaRPr lang="ru-RU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FF67D-0599-4EF6-98C6-F268881F5B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  <a:prstGeom prst="rect">
            <a:avLst/>
          </a:prstGeom>
        </p:spPr>
        <p:txBody>
          <a:bodyPr anchor="b" anchorCtr="0">
            <a:norm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Rectangle 11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lIns="45720" rIns="4572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7" name="Rectangle 22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anchor="b" anchorCtr="0"/>
          <a:lstStyle>
            <a:lvl1pPr>
              <a:defRPr lang="en-US" sz="1200" smtClean="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fld id="{1D107A6B-0F8F-494B-A412-27F6C59D57C1}" type="datetimeFigureOut">
              <a:rPr lang="ru-RU" smtClean="0"/>
              <a:pPr/>
              <a:t>30.08.2016</a:t>
            </a:fld>
            <a:endParaRPr lang="ru-RU"/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anchor="b" anchorCtr="0"/>
          <a:lstStyle>
            <a:lvl1pPr algn="ctr">
              <a:defRPr lang="en-US" sz="1200" smtClean="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endParaRPr lang="ru-RU"/>
          </a:p>
        </p:txBody>
      </p:sp>
      <p:sp>
        <p:nvSpPr>
          <p:cNvPr id="13" name="Rectangle 15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anchor="b" anchorCtr="0"/>
          <a:lstStyle>
            <a:lvl1pPr algn="r">
              <a:defRPr lang="en-US" sz="1200" smtClean="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fld id="{E09FF67D-0599-4EF6-98C6-F268881F5BD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defPPr>
        <a:defRPr sz="4400">
          <a:solidFill>
            <a:schemeClr val="tx2">
              <a:shade val="85000"/>
              <a:satMod val="150000"/>
            </a:schemeClr>
          </a:solidFill>
          <a:latin typeface="+mj-lt"/>
          <a:ea typeface="+mj-ea"/>
          <a:cs typeface="+mj-cs"/>
        </a:defRPr>
      </a:defPPr>
      <a:lvl1pPr algn="ctr" eaLnBrk="1" hangingPunct="1">
        <a:buNone/>
        <a:defRPr lang="en-US" sz="4800" b="1" strike="noStrike" kern="1200" baseline="0" dirty="0" smtClean="0">
          <a:solidFill>
            <a:schemeClr val="tx2">
              <a:shade val="85000"/>
              <a:satMod val="150000"/>
            </a:schemeClr>
          </a:solidFill>
          <a:effectLst>
            <a:outerShdw blurRad="63500" dist="38100" dir="8220000" algn="tl" rotWithShape="0">
              <a:srgbClr val="000000">
                <a:alpha val="30000"/>
              </a:srgbClr>
            </a:outerShdw>
          </a:effectLst>
          <a:latin typeface="+mj-lt"/>
          <a:ea typeface="+mj-lt"/>
          <a:cs typeface="+mj-lt"/>
        </a:defRPr>
      </a:lvl1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indent="-274320" algn="l" eaLnBrk="1" hangingPunct="1">
        <a:buClr>
          <a:schemeClr val="accent1"/>
        </a:buClr>
        <a:buSzPct val="80000"/>
        <a:buFont typeface="Wingdings 2" pitchFamily="18" charset="2"/>
        <a:buChar char=""/>
        <a:defRPr sz="2800">
          <a:solidFill>
            <a:schemeClr val="tx1"/>
          </a:solidFill>
          <a:latin typeface="+mn-lt"/>
          <a:ea typeface="+mn-lt"/>
          <a:cs typeface="+mn-lt"/>
        </a:defRPr>
      </a:lvl1pPr>
      <a:lvl2pPr marL="557784" indent="-228600" algn="l" eaLnBrk="1" hangingPunct="1">
        <a:buClr>
          <a:schemeClr val="tx2"/>
        </a:buClr>
        <a:buFont typeface="Wingdings 2" pitchFamily="18" charset="2"/>
        <a:buChar char=""/>
        <a:defRPr sz="2200">
          <a:solidFill>
            <a:schemeClr val="tx1"/>
          </a:solidFill>
          <a:latin typeface="+mn-lt"/>
          <a:ea typeface="+mn-lt"/>
          <a:cs typeface="+mn-lt"/>
        </a:defRPr>
      </a:lvl2pPr>
      <a:lvl3pPr marL="813816" indent="-228600" algn="l" eaLnBrk="1" hangingPunct="1">
        <a:buClr>
          <a:schemeClr val="accent1"/>
        </a:buClr>
        <a:buFont typeface="Wingdings 2" pitchFamily="18" charset="2"/>
        <a:buChar char=""/>
        <a:defRPr sz="2000">
          <a:solidFill>
            <a:schemeClr val="tx1"/>
          </a:solidFill>
          <a:latin typeface="+mn-lt"/>
          <a:ea typeface="+mn-lt"/>
          <a:cs typeface="+mn-lt"/>
        </a:defRPr>
      </a:lvl3pPr>
      <a:lvl4pPr marL="1069848" indent="-228600" algn="l" eaLnBrk="1" hangingPunct="1">
        <a:buClr>
          <a:schemeClr val="tx2"/>
        </a:buClr>
        <a:buFont typeface="Wingdings 2" pitchFamily="18" charset="2"/>
        <a:buChar char=""/>
        <a:defRPr sz="1800">
          <a:solidFill>
            <a:schemeClr val="tx1"/>
          </a:solidFill>
          <a:latin typeface="+mn-lt"/>
          <a:ea typeface="+mn-lt"/>
          <a:cs typeface="+mn-lt"/>
        </a:defRPr>
      </a:lvl4pPr>
      <a:lvl5pPr marL="1316736" indent="-228600" algn="l" eaLnBrk="1" hangingPunct="1">
        <a:buClr>
          <a:schemeClr val="accent1"/>
        </a:buClr>
        <a:buFont typeface="Wingdings 2" pitchFamily="18" charset="2"/>
        <a:buChar char=""/>
        <a:defRPr sz="1800">
          <a:solidFill>
            <a:schemeClr val="tx1"/>
          </a:solidFill>
          <a:latin typeface="+mn-lt"/>
          <a:ea typeface="+mn-lt"/>
          <a:cs typeface="+mn-lt"/>
        </a:defRPr>
      </a:lvl5pPr>
      <a:lvl6pPr marL="1572768" indent="-228600" algn="l" eaLnBrk="1" hangingPunct="1">
        <a:buClr>
          <a:schemeClr val="tx2"/>
        </a:buClr>
        <a:buFont typeface="Wingdings 2" pitchFamily="18" charset="2"/>
        <a:buChar char=""/>
        <a:defRPr lang="en-US" sz="1600" baseline="0" smtClean="0">
          <a:latin typeface="+mn-lt"/>
        </a:defRPr>
      </a:lvl6pPr>
      <a:lvl7pPr marL="1819656" indent="-228600" algn="l" eaLnBrk="1" hangingPunct="1">
        <a:buClr>
          <a:schemeClr val="accent1"/>
        </a:buClr>
        <a:buFont typeface="Wingdings 2" pitchFamily="18" charset="2"/>
        <a:buChar char=""/>
        <a:defRPr lang="en-US" sz="1600" baseline="0" smtClean="0">
          <a:latin typeface="+mn-lt"/>
        </a:defRPr>
      </a:lvl7pPr>
      <a:lvl8pPr marL="2066544" indent="-228600" algn="l" eaLnBrk="1" hangingPunct="1">
        <a:buClr>
          <a:schemeClr val="tx2"/>
        </a:buClr>
        <a:buFont typeface="Wingdings 2" pitchFamily="18" charset="2"/>
        <a:buChar char=""/>
        <a:defRPr sz="1600" baseline="0">
          <a:latin typeface="+mn-lt"/>
        </a:defRPr>
      </a:lvl8pPr>
      <a:lvl9pPr marL="2313432" indent="-228600" algn="l" eaLnBrk="1" hangingPunct="1">
        <a:buClr>
          <a:schemeClr val="accent1"/>
        </a:buClr>
        <a:buFont typeface="Wingdings 2" pitchFamily="18" charset="2"/>
        <a:buChar char=""/>
        <a:defRPr sz="1400" baseline="0">
          <a:latin typeface="+mn-lt"/>
        </a:defRPr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/>
      <a:lvl2pPr marL="457200" eaLnBrk="1" hangingPunct="1"/>
      <a:lvl3pPr marL="914400" eaLnBrk="1" hangingPunct="1"/>
      <a:lvl4pPr marL="1371600" eaLnBrk="1" hangingPunct="1"/>
      <a:lvl5pPr marL="1828800" eaLnBrk="1" hangingPunct="1"/>
      <a:lvl6pPr marL="2286000" eaLnBrk="1" hangingPunct="1"/>
      <a:lvl7pPr marL="2743200" eaLnBrk="1" hangingPunct="1"/>
      <a:lvl8pPr marL="3200400" eaLnBrk="1" hangingPunct="1"/>
      <a:lvl9pPr marL="3657600" eaLnBrk="1" hangingPunct="1"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286116" y="1785926"/>
            <a:ext cx="5614392" cy="2952328"/>
          </a:xfrm>
        </p:spPr>
        <p:txBody>
          <a:bodyPr/>
          <a:lstStyle/>
          <a:p>
            <a:r>
              <a:rPr lang="ru-RU" dirty="0" smtClean="0"/>
              <a:t>Классный час</a:t>
            </a:r>
            <a:br>
              <a:rPr lang="ru-RU" dirty="0" smtClean="0"/>
            </a:br>
            <a:r>
              <a:rPr lang="ru-RU" dirty="0" smtClean="0"/>
              <a:t>«Моя будущая профессия»</a:t>
            </a:r>
            <a:endParaRPr lang="ru-RU" dirty="0"/>
          </a:p>
        </p:txBody>
      </p:sp>
      <p:pic>
        <p:nvPicPr>
          <p:cNvPr id="1026" name="Picture 2" descr="C:\Users\Public\Pictures\Sample Pictures\1317931842_hprxzqghd90fkwx.jpg"/>
          <p:cNvPicPr>
            <a:picLocks noChangeAspect="1" noChangeArrowheads="1"/>
          </p:cNvPicPr>
          <p:nvPr/>
        </p:nvPicPr>
        <p:blipFill rotWithShape="1">
          <a:blip r:embed="rId2" cstate="email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32509" y="404664"/>
            <a:ext cx="3255818" cy="33445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="" xmlns:p14="http://schemas.microsoft.com/office/powerpoint/2010/main" val="1288019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574509"/>
            <a:ext cx="6275040" cy="8199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Эпиграф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916832"/>
            <a:ext cx="8229600" cy="4525963"/>
          </a:xfrm>
        </p:spPr>
        <p:txBody>
          <a:bodyPr/>
          <a:lstStyle/>
          <a:p>
            <a:pPr indent="0" algn="ctr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«Если вы удачно выберете труд и вложите в</a:t>
            </a:r>
          </a:p>
          <a:p>
            <a:pPr indent="0" algn="ctr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него свою душу, то счастье само вас отыщет»</a:t>
            </a:r>
          </a:p>
          <a:p>
            <a:pPr indent="0" algn="ctr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Константин Дмитриевич Ушинский</a:t>
            </a:r>
          </a:p>
          <a:p>
            <a:pPr indent="0" algn="ctr">
              <a:buNone/>
            </a:pPr>
            <a:endParaRPr lang="ru-RU" b="1" dirty="0" smtClean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indent="0" algn="ctr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«Когда человек не знает, к какой пристани он держит путь, для него ни один ветер не будет попутным»</a:t>
            </a:r>
          </a:p>
          <a:p>
            <a:pPr indent="0" algn="ctr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С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енека</a:t>
            </a:r>
          </a:p>
        </p:txBody>
      </p:sp>
      <p:pic>
        <p:nvPicPr>
          <p:cNvPr id="2051" name="Picture 3" descr="C:\Users\User\Pictures\Химия\Рисунок12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55576" y="164137"/>
            <a:ext cx="2448272" cy="16406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2258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Требования, предъявляемые к профессии: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9416" y="1412776"/>
            <a:ext cx="8229600" cy="2404864"/>
          </a:xfrm>
        </p:spPr>
        <p:txBody>
          <a:bodyPr/>
          <a:lstStyle/>
          <a:p>
            <a:pPr marL="240030" indent="-514350" algn="ctr">
              <a:buFont typeface="+mj-lt"/>
              <a:buAutoNum type="arabicPeriod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Профессия должна быть интересной</a:t>
            </a:r>
          </a:p>
          <a:p>
            <a:pPr marL="240030" indent="-514350" algn="ctr">
              <a:buFont typeface="+mj-lt"/>
              <a:buAutoNum type="arabicPeriod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Профессия должна пользоваться спросом на рынке труда</a:t>
            </a:r>
          </a:p>
          <a:p>
            <a:pPr marL="240030" indent="-514350" algn="ctr">
              <a:buFont typeface="+mj-lt"/>
              <a:buAutoNum type="arabicPeriod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Профессия должна соответствовать собственным возможностям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3074" name="Picture 2" descr="C:\Users\User\Pictures\Химия\ch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622126"/>
            <a:ext cx="2404092" cy="31336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Pictures\Химия\ch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623938"/>
            <a:ext cx="2212082" cy="31318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User\Pictures\Химия\ch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790997"/>
            <a:ext cx="2416409" cy="2795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9202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8199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Формула выбора профессии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146016168"/>
              </p:ext>
            </p:extLst>
          </p:nvPr>
        </p:nvGraphicFramePr>
        <p:xfrm>
          <a:off x="457200" y="1340768"/>
          <a:ext cx="8229600" cy="482453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743200"/>
                <a:gridCol w="2743200"/>
                <a:gridCol w="2743200"/>
              </a:tblGrid>
              <a:tr h="936333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«ХОЧУ»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«МОГУ»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«НАДО»</a:t>
                      </a:r>
                      <a:endParaRPr lang="ru-RU" sz="3200" dirty="0"/>
                    </a:p>
                  </a:txBody>
                  <a:tcPr/>
                </a:tc>
              </a:tr>
              <a:tr h="3888203">
                <a:tc>
                  <a:txBody>
                    <a:bodyPr/>
                    <a:lstStyle/>
                    <a:p>
                      <a:pPr algn="ctr"/>
                      <a:r>
                        <a:rPr lang="ru-RU" b="1" u="sng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Интерес</a:t>
                      </a:r>
                      <a:r>
                        <a:rPr lang="ru-RU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 – побуждение познавательного характера</a:t>
                      </a:r>
                    </a:p>
                    <a:p>
                      <a:pPr algn="ctr"/>
                      <a:r>
                        <a:rPr lang="ru-RU" b="1" u="sng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Склонности</a:t>
                      </a:r>
                      <a:r>
                        <a:rPr lang="ru-RU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 – желания человека, побуждения, потребности в определённых видах деятельности, стремление </a:t>
                      </a:r>
                      <a:r>
                        <a:rPr lang="ru-RU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 не только к результату, но и к процессу деятельности</a:t>
                      </a:r>
                      <a:endParaRPr lang="ru-RU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u="sng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Способности </a:t>
                      </a:r>
                      <a:r>
                        <a:rPr lang="ru-RU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– это такие индивидуальные качества человека, от которых зависит успешное осуществление деятельности</a:t>
                      </a:r>
                    </a:p>
                    <a:p>
                      <a:pPr algn="ctr"/>
                      <a:r>
                        <a:rPr lang="ru-RU" b="1" u="sng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Состояние здоровья</a:t>
                      </a:r>
                    </a:p>
                    <a:p>
                      <a:pPr algn="ctr"/>
                      <a:r>
                        <a:rPr lang="ru-RU" b="1" u="sng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Личные качества</a:t>
                      </a:r>
                      <a:endParaRPr lang="ru-RU" b="1" u="sng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u="sng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Потребность рынка труда –</a:t>
                      </a:r>
                      <a:r>
                        <a:rPr lang="ru-RU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наличие рабочих мест по избранной специальности,</a:t>
                      </a:r>
                    </a:p>
                    <a:p>
                      <a:pPr algn="ctr"/>
                      <a:r>
                        <a:rPr lang="ru-RU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востребованность обществом </a:t>
                      </a:r>
                    </a:p>
                    <a:p>
                      <a:pPr algn="ctr"/>
                      <a:r>
                        <a:rPr lang="ru-RU" b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данной специальности</a:t>
                      </a:r>
                      <a:endParaRPr lang="ru-RU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3630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882352"/>
          </a:xfrm>
        </p:spPr>
        <p:txBody>
          <a:bodyPr/>
          <a:lstStyle/>
          <a:p>
            <a:r>
              <a:rPr lang="ru-RU" dirty="0" smtClean="0"/>
              <a:t>Профессия - это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7"/>
            <a:ext cx="8229600" cy="280831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Деятельность, направленная на пользу общества,</a:t>
            </a:r>
          </a:p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Деятельность, требующая профессионального обучения,</a:t>
            </a:r>
          </a:p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Деятельность, выполненная за определённое вознаграждение (зарплату)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098" name="Picture 2" descr="C:\Users\User\Pictures\Химия\header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339752" y="3787405"/>
            <a:ext cx="4876800" cy="2816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3528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891952"/>
          </a:xfrm>
        </p:spPr>
        <p:txBody>
          <a:bodyPr/>
          <a:lstStyle/>
          <a:p>
            <a:r>
              <a:rPr lang="ru-RU" dirty="0" smtClean="0"/>
              <a:t>Закончить предложения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7"/>
            <a:ext cx="8229600" cy="3168352"/>
          </a:xfrm>
        </p:spPr>
        <p:txBody>
          <a:bodyPr>
            <a:normAutofit/>
          </a:bodyPr>
          <a:lstStyle/>
          <a:p>
            <a:pPr marL="240030" indent="-514350" algn="ctr">
              <a:buFont typeface="+mj-lt"/>
              <a:buAutoNum type="arabicPeriod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Люди работают ради …</a:t>
            </a:r>
          </a:p>
          <a:p>
            <a:pPr marL="240030" indent="-514350" algn="ctr">
              <a:buFont typeface="+mj-lt"/>
              <a:buAutoNum type="arabicPeriod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Настоящий труд – это …</a:t>
            </a:r>
          </a:p>
          <a:p>
            <a:pPr marL="240030" indent="-514350" algn="ctr">
              <a:buFont typeface="+mj-lt"/>
              <a:buAutoNum type="arabicPeriod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При выборе профессии люди часто не учитывают …</a:t>
            </a:r>
          </a:p>
          <a:p>
            <a:pPr marL="240030" indent="-514350" algn="r">
              <a:buFont typeface="+mj-lt"/>
              <a:buAutoNum type="arabicPeriod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      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4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. В любом профессиональном     труде самое важное …</a:t>
            </a:r>
          </a:p>
          <a:p>
            <a:pPr marL="240030" indent="-514350" algn="ctr">
              <a:buFont typeface="+mj-lt"/>
              <a:buAutoNum type="arabicPeriod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Счастье – это …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5122" name="Picture 2" descr="C:\Users\User\Pictures\Химия\images.jpg"/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282283"/>
            <a:ext cx="3440319" cy="22686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ser\Pictures\Химия\view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36912"/>
            <a:ext cx="2528227" cy="40083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1108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04800"/>
            <a:ext cx="8712968" cy="891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Советы «Как выбрать профессию»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2692896"/>
          </a:xfrm>
        </p:spPr>
        <p:txBody>
          <a:bodyPr/>
          <a:lstStyle/>
          <a:p>
            <a:pPr marL="240030" indent="-514350" algn="ctr">
              <a:buFont typeface="+mj-lt"/>
              <a:buAutoNum type="arabicPeriod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Необходимо узнать не только о радужной стороне профессии, но и о теневой.</a:t>
            </a:r>
          </a:p>
          <a:p>
            <a:pPr marL="240030" indent="-514350" algn="ctr">
              <a:buFont typeface="+mj-lt"/>
              <a:buAutoNum type="arabicPeriod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Выбирая профессию, ты выбираешь и образ жизни.</a:t>
            </a:r>
          </a:p>
          <a:p>
            <a:pPr marL="240030" indent="-514350" algn="ctr">
              <a:buFont typeface="+mj-lt"/>
              <a:buAutoNum type="arabicPeriod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Возьми за правило: мечтать о большом, но радоваться пока малому.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6146" name="Picture 2" descr="C:\Users\User\Pictures\Химия\12506223617c1ZFh.jpg"/>
          <p:cNvPicPr>
            <a:picLocks noChangeAspect="1" noChangeArrowheads="1"/>
          </p:cNvPicPr>
          <p:nvPr/>
        </p:nvPicPr>
        <p:blipFill>
          <a:blip r:embed="rId2" cstate="email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992484"/>
            <a:ext cx="3396948" cy="27302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731049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596" y="2428868"/>
            <a:ext cx="8229600" cy="2088232"/>
          </a:xfrm>
        </p:spPr>
        <p:txBody>
          <a:bodyPr/>
          <a:lstStyle/>
          <a:p>
            <a:pPr indent="0" algn="ctr">
              <a:buNone/>
            </a:pP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Счастье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– </a:t>
            </a:r>
          </a:p>
          <a:p>
            <a:pPr indent="0" algn="ctr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это когда утром с радостью идёшь на работу, а вечером с радостью возвращаешься домой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33702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uman">
  <a:themeElements>
    <a:clrScheme name="Human">
      <a:dk1>
        <a:sysClr val="windowText" lastClr="000000"/>
      </a:dk1>
      <a:lt1>
        <a:sysClr val="window" lastClr="FFFFFF"/>
      </a:lt1>
      <a:dk2>
        <a:srgbClr val="795339"/>
      </a:dk2>
      <a:lt2>
        <a:srgbClr val="F7EEDD"/>
      </a:lt2>
      <a:accent1>
        <a:srgbClr val="AD2E27"/>
      </a:accent1>
      <a:accent2>
        <a:srgbClr val="3F3D66"/>
      </a:accent2>
      <a:accent3>
        <a:srgbClr val="17517A"/>
      </a:accent3>
      <a:accent4>
        <a:srgbClr val="877E48"/>
      </a:accent4>
      <a:accent5>
        <a:srgbClr val="AF8B1E"/>
      </a:accent5>
      <a:accent6>
        <a:srgbClr val="A35E21"/>
      </a:accent6>
      <a:hlink>
        <a:srgbClr val="9B7300"/>
      </a:hlink>
      <a:folHlink>
        <a:srgbClr val="D6A73B"/>
      </a:folHlink>
    </a:clrScheme>
    <a:fontScheme name="Human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Human">
      <a: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tint val="30000"/>
                <a:satMod val="175000"/>
              </a:schemeClr>
            </a:gs>
            <a:gs pos="50000">
              <a:schemeClr val="phClr">
                <a:tint val="55000"/>
                <a:satMod val="200000"/>
              </a:schemeClr>
            </a:gs>
            <a:gs pos="70000">
              <a:schemeClr val="phClr">
                <a:tint val="70000"/>
                <a:satMod val="175000"/>
              </a:schemeClr>
            </a:gs>
            <a:gs pos="100000">
              <a:schemeClr val="phClr">
                <a:tint val="85000"/>
                <a:satMod val="175000"/>
              </a:schemeClr>
            </a:gs>
          </a:gsLst>
          <a:lin ang="8000000" scaled="1"/>
        </a:gradFill>
        <a:gradFill>
          <a:gsLst>
            <a:gs pos="0">
              <a:schemeClr val="phClr">
                <a:shade val="100000"/>
                <a:satMod val="140000"/>
              </a:schemeClr>
            </a:gs>
            <a:gs pos="40000">
              <a:schemeClr val="phClr">
                <a:shade val="65000"/>
                <a:satMod val="140000"/>
              </a:schemeClr>
            </a:gs>
            <a:gs pos="70000">
              <a:schemeClr val="phClr">
                <a:shade val="40000"/>
                <a:satMod val="115000"/>
              </a:schemeClr>
            </a:gs>
            <a:gs pos="100000">
              <a:schemeClr val="phClr">
                <a:shade val="20000"/>
                <a:satMod val="115000"/>
              </a:schemeClr>
            </a:gs>
          </a:gsLst>
          <a:lin ang="8000000" scaled="1"/>
        </a:gradFill>
      </a:fillStyleLst>
      <a:lnStyleLst>
        <a:ln w="5000">
          <a:solidFill>
            <a:schemeClr val="phClr"/>
          </a:solidFill>
          <a:prstDash val="solid"/>
        </a:ln>
        <a:ln w="12700">
          <a:solidFill>
            <a:schemeClr val="phClr"/>
          </a:solidFill>
          <a:prstDash val="solid"/>
        </a:ln>
        <a:ln w="28100">
          <a:solidFill>
            <a:schemeClr val="phClr"/>
          </a:solidFill>
          <a:prstDash val="solid"/>
        </a:ln>
      </a:lnStyleLst>
      <a:effectStyleLst>
        <a:effectStyle>
          <a:effectLst>
            <a:outerShdw blurRad="39000" dist="25400" dir="9000000">
              <a:srgbClr val="1A0000">
                <a:alpha val="35000"/>
              </a:srgbClr>
            </a:outerShdw>
          </a:effectLst>
        </a:effectStyle>
        <a:effectStyle>
          <a:effectLst>
            <a:outerShdw blurRad="39000" dist="25400" dir="9000000">
              <a:srgbClr val="1A0000">
                <a:alpha val="40000"/>
              </a:srgbClr>
            </a:outerShdw>
          </a:effectLst>
        </a:effectStyle>
        <a:effectStyle>
          <a:effectLst>
            <a:outerShdw blurRad="39000" dist="25400" dir="9000000">
              <a:srgbClr val="000000">
                <a:alpha val="40000"/>
              </a:srgbClr>
            </a:outerShdw>
          </a:effectLst>
          <a:scene3d>
            <a:camera prst="perspectiveFront">
              <a:rot lat="0" lon="0" rev="0"/>
            </a:camera>
            <a:lightRig rig="brightRoom" dir="tr">
              <a:rot lat="0" lon="0" rev="3540000"/>
            </a:lightRig>
          </a:scene3d>
          <a:sp3d prstMaterial="matte">
            <a:bevelT w="190500" h="44450" prst="cross"/>
          </a:sp3d>
        </a:effectStyle>
      </a:effectStyleLst>
      <a:bgFillStyleLst>
        <a:solidFill>
          <a:schemeClr val="phClr">
            <a:tint val="100000"/>
          </a:schemeClr>
        </a:solidFill>
        <a:gradFill flip="none" rotWithShape="1">
          <a:gsLst>
            <a:gs pos="0">
              <a:schemeClr val="phClr">
                <a:tint val="85000"/>
                <a:satMod val="275000"/>
              </a:schemeClr>
            </a:gs>
            <a:gs pos="3000">
              <a:schemeClr val="phClr">
                <a:tint val="87000"/>
                <a:satMod val="275000"/>
              </a:schemeClr>
            </a:gs>
            <a:gs pos="10000">
              <a:schemeClr val="phClr">
                <a:tint val="90000"/>
                <a:satMod val="275000"/>
              </a:schemeClr>
            </a:gs>
            <a:gs pos="70000">
              <a:schemeClr val="phClr">
                <a:shade val="38000"/>
                <a:satMod val="275000"/>
              </a:schemeClr>
            </a:gs>
            <a:gs pos="90000">
              <a:schemeClr val="phClr">
                <a:shade val="25000"/>
                <a:satMod val="300000"/>
              </a:schemeClr>
            </a:gs>
            <a:gs pos="100000">
              <a:schemeClr val="phClr">
                <a:shade val="22000"/>
                <a:satMod val="300000"/>
              </a:schemeClr>
            </a:gs>
          </a:gsLst>
          <a:path path="circle">
            <a:fillToRect l="60000" t="-3300" b="200000"/>
          </a:path>
          <a:tileRect/>
        </a:gradFill>
        <a:gradFill rotWithShape="1">
          <a:gsLst>
            <a:gs pos="0">
              <a:schemeClr val="phClr">
                <a:tint val="57000"/>
                <a:satMod val="400000"/>
              </a:schemeClr>
            </a:gs>
            <a:gs pos="100000">
              <a:schemeClr val="phClr">
                <a:tint val="87000"/>
                <a:shade val="40000"/>
                <a:satMod val="5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Human</Template>
  <TotalTime>66</TotalTime>
  <Words>262</Words>
  <Application>Microsoft Office PowerPoint</Application>
  <PresentationFormat>Экран (4:3)</PresentationFormat>
  <Paragraphs>41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Human</vt:lpstr>
      <vt:lpstr>Классный час «Моя будущая профессия»</vt:lpstr>
      <vt:lpstr>Эпиграф</vt:lpstr>
      <vt:lpstr>Требования, предъявляемые к профессии:</vt:lpstr>
      <vt:lpstr>Формула выбора профессии</vt:lpstr>
      <vt:lpstr>Профессия - это</vt:lpstr>
      <vt:lpstr>Закончить предложения</vt:lpstr>
      <vt:lpstr>Советы «Как выбрать профессию»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час «Как выбрать профессию?»</dc:title>
  <dc:creator>User</dc:creator>
  <cp:lastModifiedBy>User</cp:lastModifiedBy>
  <cp:revision>12</cp:revision>
  <dcterms:created xsi:type="dcterms:W3CDTF">2012-12-21T16:26:59Z</dcterms:created>
  <dcterms:modified xsi:type="dcterms:W3CDTF">2016-08-30T05:43:53Z</dcterms:modified>
</cp:coreProperties>
</file>