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7" r:id="rId3"/>
    <p:sldId id="258" r:id="rId4"/>
    <p:sldId id="259" r:id="rId5"/>
    <p:sldId id="260" r:id="rId6"/>
    <p:sldId id="261" r:id="rId7"/>
    <p:sldId id="264" r:id="rId8"/>
    <p:sldId id="268" r:id="rId9"/>
    <p:sldId id="262" r:id="rId10"/>
    <p:sldId id="263" r:id="rId11"/>
    <p:sldId id="267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7" r:id="rId20"/>
    <p:sldId id="278" r:id="rId21"/>
    <p:sldId id="266" r:id="rId22"/>
    <p:sldId id="279" r:id="rId23"/>
    <p:sldId id="280" r:id="rId24"/>
    <p:sldId id="281" r:id="rId25"/>
    <p:sldId id="282" r:id="rId26"/>
    <p:sldId id="276" r:id="rId27"/>
    <p:sldId id="283" r:id="rId28"/>
    <p:sldId id="284" r:id="rId29"/>
    <p:sldId id="285" r:id="rId30"/>
    <p:sldId id="287" r:id="rId31"/>
    <p:sldId id="286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300" r:id="rId42"/>
    <p:sldId id="298" r:id="rId43"/>
    <p:sldId id="303" r:id="rId44"/>
    <p:sldId id="301" r:id="rId45"/>
    <p:sldId id="304" r:id="rId46"/>
    <p:sldId id="302" r:id="rId47"/>
    <p:sldId id="309" r:id="rId48"/>
    <p:sldId id="306" r:id="rId49"/>
    <p:sldId id="307" r:id="rId50"/>
    <p:sldId id="305" r:id="rId51"/>
    <p:sldId id="308" r:id="rId52"/>
    <p:sldId id="310" r:id="rId53"/>
  </p:sldIdLst>
  <p:sldSz cx="9144000" cy="6858000" type="screen4x3"/>
  <p:notesSz cx="6858000" cy="9144000"/>
  <p:custDataLst>
    <p:tags r:id="rId5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81" d="100"/>
          <a:sy n="81" d="100"/>
        </p:scale>
        <p:origin x="148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F9B2-832A-4514-B81D-5550BB89D7AA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C477-CCC5-452A-A3F1-B7F093B2A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385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0F9B2-832A-4514-B81D-5550BB89D7AA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1C477-CCC5-452A-A3F1-B7F093B2A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91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hkola129.ru/wp-content/uploads/2018/12/kurumsalpress-arkapla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7513" y="457335"/>
            <a:ext cx="87489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2708921"/>
            <a:ext cx="87014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/>
              <a:t>Теплопроводность</a:t>
            </a:r>
            <a:endParaRPr lang="ru-RU" sz="6000"/>
          </a:p>
        </p:txBody>
      </p:sp>
    </p:spTree>
    <p:extLst>
      <p:ext uri="{BB962C8B-B14F-4D97-AF65-F5344CB8AC3E}">
        <p14:creationId xmlns:p14="http://schemas.microsoft.com/office/powerpoint/2010/main" val="24944109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15709/b7785d9b-2e29-4a7b-a39e-1668f4fb804f/s1200?webp=false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332656"/>
            <a:ext cx="4321874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avatars.mds.yandex.net/get-pdb/236760/8c82f2cf-634a-41ec-8bac-6feebbd820a6/s1200?webp=false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332656"/>
            <a:ext cx="3960440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fotointeres.ru/wp-content/uploads/2012/02/119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12457" y="3380329"/>
            <a:ext cx="4104456" cy="29863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907401" y="6368550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воробей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3284984"/>
            <a:ext cx="17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белый медведь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7582" y="3284984"/>
            <a:ext cx="75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калан</a:t>
            </a:r>
          </a:p>
        </p:txBody>
      </p:sp>
    </p:spTree>
    <p:extLst>
      <p:ext uri="{BB962C8B-B14F-4D97-AF65-F5344CB8AC3E}">
        <p14:creationId xmlns:p14="http://schemas.microsoft.com/office/powerpoint/2010/main" val="22383501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kot-pes.com/wp-content/uploads/2015/06/West_siberian_laika_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37623" y="3284984"/>
            <a:ext cx="550080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.d-cd.net/a33264ds-9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8017" y="292255"/>
            <a:ext cx="4123219" cy="274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m0-tub-ru.yandex.net/i?id=0be549c8aa2aba3b9dd807a2f6cd6a9d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285086"/>
            <a:ext cx="4048997" cy="269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6213257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лайки</a:t>
            </a:r>
          </a:p>
        </p:txBody>
      </p:sp>
    </p:spTree>
    <p:extLst>
      <p:ext uri="{BB962C8B-B14F-4D97-AF65-F5344CB8AC3E}">
        <p14:creationId xmlns:p14="http://schemas.microsoft.com/office/powerpoint/2010/main" val="348884855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375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           Как растения сохраняют тепло</a:t>
            </a:r>
          </a:p>
        </p:txBody>
      </p:sp>
      <p:pic>
        <p:nvPicPr>
          <p:cNvPr id="11266" name="Picture 2" descr="https://mtdata.ru/u7/photo6A7A/20913930245-0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764704"/>
            <a:ext cx="2141214" cy="235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im0-tub-ru.yandex.net/i?id=033c571b1636704286fbb272aa578260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77733" y="764704"/>
            <a:ext cx="1701678" cy="255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mimiledi.ru/wp-content/uploads/2018/11/4-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7047" y="3645024"/>
            <a:ext cx="3489345" cy="247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s://cdn.pixabay.com/photo/2017/05/22/07/07/flowers-2333258_12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3848" y="852830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http://s3.fotokto.ru/photo/full/434/434576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1960" y="3621192"/>
            <a:ext cx="454787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6309320"/>
            <a:ext cx="596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             Цветы закрывают лепестки, если нет солнца и тепла</a:t>
            </a:r>
          </a:p>
        </p:txBody>
      </p:sp>
    </p:spTree>
    <p:extLst>
      <p:ext uri="{BB962C8B-B14F-4D97-AF65-F5344CB8AC3E}">
        <p14:creationId xmlns:p14="http://schemas.microsoft.com/office/powerpoint/2010/main" val="320215995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.pxhere.com/photos/59/79/tree_log_bark-981712.jpg!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4677" y="188640"/>
            <a:ext cx="259228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semeika.info/wp-content/uploads/2018/01/maxresdefault-e1515391449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39752" y="4221088"/>
            <a:ext cx="4040742" cy="2513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s://cdn.pixabay.com/photo/2018/08/29/07/18/birch-3639255_12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16307" y="188640"/>
            <a:ext cx="262997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3212976"/>
            <a:ext cx="241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толстая кора деревьев</a:t>
            </a:r>
          </a:p>
          <a:p>
            <a:r>
              <a:rPr lang="ru-RU"/>
              <a:t>сохраняет тепло</a:t>
            </a:r>
          </a:p>
        </p:txBody>
      </p:sp>
      <p:pic>
        <p:nvPicPr>
          <p:cNvPr id="12298" name="Picture 10" descr="https://c.pxhere.com/photos/a2/7b/tree_tree_bark_poplar_bark-477596.jpg!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14676" y="1042188"/>
            <a:ext cx="2344620" cy="15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79109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471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                                Как человек сохраняет тепло</a:t>
            </a:r>
          </a:p>
        </p:txBody>
      </p:sp>
      <p:pic>
        <p:nvPicPr>
          <p:cNvPr id="13314" name="Picture 2" descr="http://tvoirazmer.ru/wp-content/uploads/2017/12/mehovaja-shap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5308" y="691779"/>
            <a:ext cx="3938066" cy="262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makovetskye.com/wp-content/uploads/2014/01/%D0%BA%D1%81%D1%8E-%D0%B2-%D1%81%D0%BD%D0%B5%D0%B3%D1%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691779"/>
            <a:ext cx="3744417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magazinlinz.ru/cont/1136/iStock_000076200825_Large-1024x7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5531" y="3538535"/>
            <a:ext cx="3907843" cy="272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85485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321" y="3072510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шуба из овчины</a:t>
            </a:r>
          </a:p>
        </p:txBody>
      </p:sp>
      <p:pic>
        <p:nvPicPr>
          <p:cNvPr id="15364" name="Picture 4" descr="http://abload.de/img/14174857959570rce0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35628" y="4203670"/>
            <a:ext cx="1586508" cy="158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images.mentalfloss.com/sites/default/files/istock_000003141774_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4128" y="4005064"/>
            <a:ext cx="2682410" cy="178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snowqueen.ru/media/catalog/product/1/5/153061000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3321" y="548680"/>
            <a:ext cx="1577393" cy="252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20770" y="58047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шапка-ушанка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84168" y="5804748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валенки</a:t>
            </a:r>
          </a:p>
        </p:txBody>
      </p:sp>
      <p:pic>
        <p:nvPicPr>
          <p:cNvPr id="15371" name="Picture 11" descr="https://skupix.ru/wp-content/uploads/Skupka-shub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7740" y="474424"/>
            <a:ext cx="2172761" cy="256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73140" y="307251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лисья шуба</a:t>
            </a:r>
          </a:p>
        </p:txBody>
      </p:sp>
      <p:pic>
        <p:nvPicPr>
          <p:cNvPr id="15375" name="Picture 15" descr="https://i.pinimg.com/736x/ef/ea/f0/efeaf05c28ea121e2bd3bdb4ac619d41--shaman-woma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444208" y="336227"/>
            <a:ext cx="1524806" cy="253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00534" y="3072510"/>
            <a:ext cx="23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шуба из оленьих шкур</a:t>
            </a:r>
          </a:p>
        </p:txBody>
      </p:sp>
      <p:pic>
        <p:nvPicPr>
          <p:cNvPr id="15377" name="Picture 17" descr="https://im0-tub-ru.yandex.net/i?id=cf29a89d45f67e35f3d0213999615338-l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203670"/>
            <a:ext cx="194699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18744" y="5804748"/>
            <a:ext cx="1030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варежки</a:t>
            </a:r>
          </a:p>
        </p:txBody>
      </p:sp>
      <p:pic>
        <p:nvPicPr>
          <p:cNvPr id="15379" name="Picture 19" descr="https://national-brand.ru/wp-content/uploads/2016/01/varezhki-3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91680" y="4204632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47931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www.sentstory.ru/wa-data/public/site/img/%D0%9C%D0%B5%D1%85%D0%B0%20%D0%BD%D0%B0%D1%80%D0%BE%D0%B4%D0%BE%D0%B2%20%D0%A1%D0%B5%D0%B2%D0%B5%D1%80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51920" y="507735"/>
            <a:ext cx="5092485" cy="338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wlooks.ru/images/article/orig/2017/02/pimy-neneckaya-obuv-dlya-vsej-seme-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7554" y="4078981"/>
            <a:ext cx="1962700" cy="226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s://www.culture.ru/storage/images/6bd8f1324f5ebb1342a30e7c07305a4c/3f8d9f1ce067cb63f6e7224549a7f4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30565" y="4065237"/>
            <a:ext cx="3319550" cy="228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1551" y="6414595"/>
            <a:ext cx="2188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Пимы оленьи (унты)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47255" y="59093"/>
            <a:ext cx="2600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Одежда народов Севера</a:t>
            </a:r>
          </a:p>
        </p:txBody>
      </p:sp>
      <p:pic>
        <p:nvPicPr>
          <p:cNvPr id="14350" name="Picture 14" descr="http://900igr.net/up/datai/180312/0008-007-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7554" y="514361"/>
            <a:ext cx="2252882" cy="338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2" name="Picture 16" descr="http://storage.hostsuki.pro/files/1448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04248" y="4065237"/>
            <a:ext cx="1900518" cy="253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09765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332656"/>
            <a:ext cx="6689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Жилище – строят дома из материалов, сохраняющих тепло</a:t>
            </a:r>
          </a:p>
          <a:p>
            <a:endParaRPr lang="ru-RU"/>
          </a:p>
        </p:txBody>
      </p:sp>
      <p:pic>
        <p:nvPicPr>
          <p:cNvPr id="4" name="Рисунок 3" descr="http://www.zadumka.org/wp-content/uploads/2014/05/%D0%AF%D1%80%D0%B0%D0%BD%D0%B3%D0%B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1484784"/>
            <a:ext cx="3888432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zadumka.org/wp-content/uploads/2014/05/%D1%87%D1%83%D0%BC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4048" y="1628800"/>
            <a:ext cx="3600400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444208" y="5157192"/>
            <a:ext cx="571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Чум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1680" y="5157192"/>
            <a:ext cx="85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Яранга</a:t>
            </a:r>
          </a:p>
        </p:txBody>
      </p:sp>
    </p:spTree>
    <p:extLst>
      <p:ext uri="{BB962C8B-B14F-4D97-AF65-F5344CB8AC3E}">
        <p14:creationId xmlns:p14="http://schemas.microsoft.com/office/powerpoint/2010/main" val="126585983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1008348/39f68e52-c956-498d-88c2-308efbb42fcb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228887"/>
            <a:ext cx="4396848" cy="293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3160119"/>
            <a:ext cx="18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Деревянный дом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6394" y="3559080"/>
            <a:ext cx="4409966" cy="293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 descr="https://xn----7sbqlqhjpikd9d1c.xn--p1ai/photos/forum/1d5adbee90e118ef2268f72166d78cb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3" y="997360"/>
            <a:ext cx="4107598" cy="450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1578" y="6419054"/>
            <a:ext cx="17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Кирпичный дом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7308" y="5548590"/>
            <a:ext cx="2254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Дом из шлакоблоков</a:t>
            </a:r>
          </a:p>
        </p:txBody>
      </p:sp>
    </p:spTree>
    <p:extLst>
      <p:ext uri="{BB962C8B-B14F-4D97-AF65-F5344CB8AC3E}">
        <p14:creationId xmlns:p14="http://schemas.microsoft.com/office/powerpoint/2010/main" val="361295265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creativenails.ru/wp-content/uploads/2014/03/%D0%9A%D0%B0%D0%BA-%D0%B2%D1%8B%D0%B1%D1%80%D0%B0%D1%82%D1%8C-%D0%BA%D0%B0%D1%87%D0%B5%D1%81%D1%82%D0%B2%D0%B5%D0%BD%D0%BD%D1%8B%D0%B9-%D1%82%D0%B5%D1%80%D0%BC%D0%BE%D1%81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548680"/>
            <a:ext cx="3960440" cy="4009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ages.wildberries.ru/big/new/3500000/3508912-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2080" y="548680"/>
            <a:ext cx="3240360" cy="40091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547664" y="5157192"/>
            <a:ext cx="6891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Термос, стеганый чехол для чайника – горячее питье в любое время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1601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70516/66fdc6a9-6ebf-4392-aaf9-d7dbbae8fa39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543" y="614671"/>
            <a:ext cx="908901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1804" y="6093296"/>
            <a:ext cx="187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Где живет тепло?</a:t>
            </a:r>
          </a:p>
        </p:txBody>
      </p:sp>
    </p:spTree>
    <p:extLst>
      <p:ext uri="{BB962C8B-B14F-4D97-AF65-F5344CB8AC3E}">
        <p14:creationId xmlns:p14="http://schemas.microsoft.com/office/powerpoint/2010/main" val="239185789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04664"/>
            <a:ext cx="4458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          К чему может привести потеря тепла?</a:t>
            </a:r>
          </a:p>
          <a:p>
            <a:endParaRPr lang="ru-RU"/>
          </a:p>
        </p:txBody>
      </p:sp>
      <p:pic>
        <p:nvPicPr>
          <p:cNvPr id="3" name="Picture 2" descr="https://cdn.readovka.ru/n/162208/1200x630/98eff070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841648"/>
            <a:ext cx="83820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15888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Pictures\2019-01-28\00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3968" y="1124744"/>
            <a:ext cx="4320480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user\Pictures\2019-01-28\0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1124744"/>
            <a:ext cx="3384376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20486" y="251356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Как люди узнали, из каких материалов лучше строить жилища, сохраняющие тепло?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0626" y="4437111"/>
            <a:ext cx="82898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Вывод: все материалы нагреваются по-разному. Алюминиевая ложка нагревается быстрее всех. Затем ложка из нержавеющей стали, пластмассовая и деревянная. Дерево не пропускает тепло. Вывод: все материалы нагреваются по-разному. Дерево не пропускает тепло.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04252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pdb/69339/22122be8-3d70-4abd-bbaa-062ab3ad15ab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03519" y="676874"/>
            <a:ext cx="26882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im0-tub-ru.yandex.net/i?id=0c42b1f89fde305f2f7838f2570880d0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692696"/>
            <a:ext cx="302294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xn--96-6kctvlaewtkie.xn--p1ai/uploads/posts/2018-10/1539675096_liston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3848" y="3429000"/>
            <a:ext cx="378993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6021288"/>
            <a:ext cx="4271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Вывод: Жилища лучше строить из дерева</a:t>
            </a:r>
          </a:p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2780928"/>
            <a:ext cx="91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Дерево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0112" y="269309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Кирпич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91818" y="5216489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Металл</a:t>
            </a:r>
          </a:p>
        </p:txBody>
      </p:sp>
    </p:spTree>
    <p:extLst>
      <p:ext uri="{BB962C8B-B14F-4D97-AF65-F5344CB8AC3E}">
        <p14:creationId xmlns:p14="http://schemas.microsoft.com/office/powerpoint/2010/main" val="376834825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16632"/>
            <a:ext cx="4027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Как люди научились применять тепло?</a:t>
            </a:r>
          </a:p>
          <a:p>
            <a:endParaRPr lang="ru-RU"/>
          </a:p>
        </p:txBody>
      </p:sp>
      <p:pic>
        <p:nvPicPr>
          <p:cNvPr id="20482" name="Picture 2" descr="https://econet.ru/media/14592/covers/178116/original.jpg?15133421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1226840"/>
            <a:ext cx="4539603" cy="415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interiorspace.ru/photo/a7/a7859c878eb660f1711a02dd365874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2" y="788114"/>
            <a:ext cx="3513116" cy="5361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5509525"/>
            <a:ext cx="179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Русская печь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56176" y="6231227"/>
            <a:ext cx="1898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Голландская печь</a:t>
            </a:r>
          </a:p>
        </p:txBody>
      </p:sp>
    </p:spTree>
    <p:extLst>
      <p:ext uri="{BB962C8B-B14F-4D97-AF65-F5344CB8AC3E}">
        <p14:creationId xmlns:p14="http://schemas.microsoft.com/office/powerpoint/2010/main" val="359401571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ommovik.ru/sites/default/files/field/image/kam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441176"/>
            <a:ext cx="7449332" cy="552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6171795"/>
            <a:ext cx="823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Камин</a:t>
            </a:r>
          </a:p>
        </p:txBody>
      </p:sp>
    </p:spTree>
    <p:extLst>
      <p:ext uri="{BB962C8B-B14F-4D97-AF65-F5344CB8AC3E}">
        <p14:creationId xmlns:p14="http://schemas.microsoft.com/office/powerpoint/2010/main" val="19870567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byroclimata.ru/upload/medialibrary/994/994e4c73789b83ff67d29efc2012776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4086" y="188640"/>
            <a:ext cx="735717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6211146"/>
            <a:ext cx="4198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Котел дровяной для водяного отопления</a:t>
            </a:r>
          </a:p>
        </p:txBody>
      </p:sp>
    </p:spTree>
    <p:extLst>
      <p:ext uri="{BB962C8B-B14F-4D97-AF65-F5344CB8AC3E}">
        <p14:creationId xmlns:p14="http://schemas.microsoft.com/office/powerpoint/2010/main" val="86765319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gopb.ru/wp-content/uploads/2016/11/Neobhodimaya-moshhnost-radiatorov-otopleniya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558" y="1124744"/>
            <a:ext cx="3888432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https://i.simpalsmedia.com/999.md/BoardImages/900x900/b542e3c82c3583dc7a0ed8295ed954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55976" y="1095467"/>
            <a:ext cx="458874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10610" y="4653135"/>
            <a:ext cx="5929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   Чтобы зимой в квартирах было тепло, устанавливают</a:t>
            </a:r>
          </a:p>
          <a:p>
            <a:r>
              <a:rPr lang="ru-RU"/>
              <a:t>  </a:t>
            </a:r>
          </a:p>
          <a:p>
            <a:r>
              <a:rPr lang="ru-RU"/>
              <a:t>                       радиаторы отопления.</a:t>
            </a:r>
          </a:p>
        </p:txBody>
      </p:sp>
    </p:spTree>
    <p:extLst>
      <p:ext uri="{BB962C8B-B14F-4D97-AF65-F5344CB8AC3E}">
        <p14:creationId xmlns:p14="http://schemas.microsoft.com/office/powerpoint/2010/main" val="288213656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gsnab.com/images/companies/1/news/obogrev.jpeg?15143633301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548680"/>
            <a:ext cx="7417148" cy="494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725549"/>
            <a:ext cx="299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Нагреватели и обогреватели</a:t>
            </a:r>
          </a:p>
        </p:txBody>
      </p:sp>
    </p:spTree>
    <p:extLst>
      <p:ext uri="{BB962C8B-B14F-4D97-AF65-F5344CB8AC3E}">
        <p14:creationId xmlns:p14="http://schemas.microsoft.com/office/powerpoint/2010/main" val="270544257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kustari.net/index_files/gors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7622" y="476672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6020" y="5661248"/>
            <a:ext cx="4079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Гончарная печь, печь для обжига глины</a:t>
            </a:r>
          </a:p>
        </p:txBody>
      </p:sp>
    </p:spTree>
    <p:extLst>
      <p:ext uri="{BB962C8B-B14F-4D97-AF65-F5344CB8AC3E}">
        <p14:creationId xmlns:p14="http://schemas.microsoft.com/office/powerpoint/2010/main" val="742345539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echiexpert.ru/wp-content/uploads/2017/11/Induktsionnaya-pec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401149"/>
            <a:ext cx="7528587" cy="564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6196069"/>
            <a:ext cx="2681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Печь для плавки металла</a:t>
            </a:r>
          </a:p>
        </p:txBody>
      </p:sp>
    </p:spTree>
    <p:extLst>
      <p:ext uri="{BB962C8B-B14F-4D97-AF65-F5344CB8AC3E}">
        <p14:creationId xmlns:p14="http://schemas.microsoft.com/office/powerpoint/2010/main" val="177847821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357339/4800f8a9-4bf7-44d7-9aab-c6fa329a8724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26" y="399458"/>
            <a:ext cx="8986420" cy="598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27403" y="6453336"/>
            <a:ext cx="84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вулкан</a:t>
            </a:r>
          </a:p>
        </p:txBody>
      </p:sp>
    </p:spTree>
    <p:extLst>
      <p:ext uri="{BB962C8B-B14F-4D97-AF65-F5344CB8AC3E}">
        <p14:creationId xmlns:p14="http://schemas.microsoft.com/office/powerpoint/2010/main" val="281005675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nkvp-petra.ru/wp-content/uploads/photo-gallery/imported_from_media_libray/test_plav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316632"/>
            <a:ext cx="739282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41886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dn21.img.ria.ru/images/38639/78/386397824_0:0:600:340_600x0_80_0_0_98146ba26893263968800b19234c4d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23728" y="95739"/>
            <a:ext cx="5995188" cy="33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://lamcdn.net/lookatme.ru/post_image-image/7F0yg_ZLKQUfIWxfDGoAk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23728" y="3573016"/>
            <a:ext cx="6071388" cy="316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412776"/>
            <a:ext cx="1564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Печь для</a:t>
            </a:r>
          </a:p>
          <a:p>
            <a:r>
              <a:rPr lang="ru-RU"/>
              <a:t>плавки стекла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542" y="4692441"/>
            <a:ext cx="1737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Расплавленное </a:t>
            </a:r>
          </a:p>
          <a:p>
            <a:r>
              <a:rPr lang="ru-RU"/>
              <a:t>стекло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238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fermers.ru/sites/default/files/%D0%98%D0%BD%D0%BA%D1%83%D0%B1%D0%B0%D1%82%D0%BE%D1%80/%D0%B8%D0%BD%D0%BA%D1%83%D0%B1%D0%B0%D1%82%D0%BE%D1%8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648" y="332656"/>
            <a:ext cx="63817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63093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Инкубатор для яиц</a:t>
            </a:r>
          </a:p>
        </p:txBody>
      </p:sp>
    </p:spTree>
    <p:extLst>
      <p:ext uri="{BB962C8B-B14F-4D97-AF65-F5344CB8AC3E}">
        <p14:creationId xmlns:p14="http://schemas.microsoft.com/office/powerpoint/2010/main" val="3453716678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i.ytimg.com/vi/lUi-b0IKkFc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9599" y="764704"/>
            <a:ext cx="780886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77186" y="5589240"/>
            <a:ext cx="2496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Цыплята из инкубатора</a:t>
            </a:r>
          </a:p>
        </p:txBody>
      </p:sp>
    </p:spTree>
    <p:extLst>
      <p:ext uri="{BB962C8B-B14F-4D97-AF65-F5344CB8AC3E}">
        <p14:creationId xmlns:p14="http://schemas.microsoft.com/office/powerpoint/2010/main" val="1230759595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scentr.ru/fotogallery/foto/2010/Baza_zap/Baza_zap%20(1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404664"/>
            <a:ext cx="7331968" cy="549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6093296"/>
            <a:ext cx="156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Печь с плитой</a:t>
            </a:r>
          </a:p>
        </p:txBody>
      </p:sp>
    </p:spTree>
    <p:extLst>
      <p:ext uri="{BB962C8B-B14F-4D97-AF65-F5344CB8AC3E}">
        <p14:creationId xmlns:p14="http://schemas.microsoft.com/office/powerpoint/2010/main" val="4063319064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mamamobil.ru/wp-content/uploads/2017/10/Pli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422113"/>
            <a:ext cx="421246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https://chistodoma.online/wp-content/uploads/5bc382fbce0975bc382fbce0e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440115"/>
            <a:ext cx="3720413" cy="279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 descr="http://obzorok.ru/assets/images/tickets/582/duxovoj-shka-s-vyipechkojjpg_max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8726" y="3567584"/>
            <a:ext cx="2766748" cy="277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 descr="https://im0-tub-ru.yandex.net/i?id=7bf5722f7697c7433b34eeae12f681c1-l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8593" y="3518390"/>
            <a:ext cx="4177876" cy="277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3567584"/>
            <a:ext cx="1332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Газовые и электрические плиты для приготовления пищи</a:t>
            </a:r>
          </a:p>
        </p:txBody>
      </p:sp>
    </p:spTree>
    <p:extLst>
      <p:ext uri="{BB962C8B-B14F-4D97-AF65-F5344CB8AC3E}">
        <p14:creationId xmlns:p14="http://schemas.microsoft.com/office/powerpoint/2010/main" val="271677247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simpalsmedia.com/marketplace/products/original/0afc58d6b66f903e13321411dd5a694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476672"/>
            <a:ext cx="2736304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95536" y="531946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 Человек использует тепло с целью обогрева, приготовления пищи и использования    в быту и на производстве.</a:t>
            </a:r>
          </a:p>
          <a:p>
            <a:endParaRPr lang="ru-RU"/>
          </a:p>
          <a:p>
            <a:endParaRPr lang="ru-RU"/>
          </a:p>
        </p:txBody>
      </p:sp>
      <p:pic>
        <p:nvPicPr>
          <p:cNvPr id="32770" name="Picture 2" descr="https://im0-tub-ru.yandex.net/i?id=98fe39ff413cbb91eaa5e9e3afff3513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157572"/>
            <a:ext cx="3770488" cy="26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scosmetics.ru/upload/iblock/849/8496ca531346ef334e5552380ca800d3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54308" y="2677562"/>
            <a:ext cx="4405560" cy="175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2492896"/>
            <a:ext cx="62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утюг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1996" y="2492896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фен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4149080"/>
            <a:ext cx="374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плойка для закручивания волос</a:t>
            </a:r>
          </a:p>
        </p:txBody>
      </p:sp>
    </p:spTree>
    <p:extLst>
      <p:ext uri="{BB962C8B-B14F-4D97-AF65-F5344CB8AC3E}">
        <p14:creationId xmlns:p14="http://schemas.microsoft.com/office/powerpoint/2010/main" val="190783017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510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         «Что принимает, а что отдает тепло?»</a:t>
            </a:r>
          </a:p>
        </p:txBody>
      </p:sp>
      <p:pic>
        <p:nvPicPr>
          <p:cNvPr id="33794" name="Picture 2" descr="https://im0-tub-ru.yandex.net/i?id=68661fa30073792e51b55cbcb776f619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18598" y="1124744"/>
            <a:ext cx="5436096" cy="362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5229200"/>
            <a:ext cx="67540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Что здесь принимает и отдает тепло? (отдает: плита, чайник, вода)</a:t>
            </a:r>
          </a:p>
          <a:p>
            <a:r>
              <a:rPr lang="ru-RU"/>
              <a:t>принимает: чайник, вода, воздух)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06867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Pictures\2019-01-28\0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35997" y="692696"/>
            <a:ext cx="4500501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187624" y="4581128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Вы сняли варежки, и у вас замерзли руки. Вы снова надели варежки. Почему руки согрелись, ведь варежки холодные?</a:t>
            </a:r>
          </a:p>
          <a:p>
            <a:r>
              <a:rPr lang="ru-RU"/>
              <a:t>Не варежки согрели руки, а, наоборот, вы своими руками согрели варежки. Сами по себе варежки не греют, но они сохраняют тепло.</a:t>
            </a:r>
          </a:p>
          <a:p>
            <a:endParaRPr lang="ru-RU"/>
          </a:p>
        </p:txBody>
      </p:sp>
      <p:pic>
        <p:nvPicPr>
          <p:cNvPr id="4" name="Рисунок 3" descr="C:\Users\user\Pictures\2019-01-28\02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692696"/>
            <a:ext cx="4248472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9954661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metal-cherepovec.ru/Product/6_kacheli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55642" y="1052736"/>
            <a:ext cx="6768752" cy="50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28676" y="6237312"/>
            <a:ext cx="3830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На железных качелях зимой холодно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3888" y="332656"/>
            <a:ext cx="2357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Практические советы:</a:t>
            </a:r>
          </a:p>
        </p:txBody>
      </p:sp>
    </p:spTree>
    <p:extLst>
      <p:ext uri="{BB962C8B-B14F-4D97-AF65-F5344CB8AC3E}">
        <p14:creationId xmlns:p14="http://schemas.microsoft.com/office/powerpoint/2010/main" val="417568477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222892/e0c9b4bd-43b4-411a-a6d7-26e4ee2a20fb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3" y="332656"/>
            <a:ext cx="8928993" cy="594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6" y="6388631"/>
            <a:ext cx="83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гейзер</a:t>
            </a:r>
          </a:p>
        </p:txBody>
      </p:sp>
    </p:spTree>
    <p:extLst>
      <p:ext uri="{BB962C8B-B14F-4D97-AF65-F5344CB8AC3E}">
        <p14:creationId xmlns:p14="http://schemas.microsoft.com/office/powerpoint/2010/main" val="2110162896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2.staticflickr.com/6/5828/23582873296_483622cd0a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743705"/>
            <a:ext cx="7560840" cy="501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5877272"/>
            <a:ext cx="6163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Никогда не дотрагивайтесь языком  до железных предметов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18364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oyatravma.ru/wp-content/uploads/2017/05/osnovnaya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04664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://www.o-krohe.ru/images/article/orig/2017/10/chto-delat-pri-ozhoge-u-rebenka-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381067"/>
            <a:ext cx="425690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lexmode.ru/sites/default/files/58648-4071_%D1%80%D1%83%D0%BA%D0%B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857" y="3942117"/>
            <a:ext cx="4085507" cy="272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8169" y="6234050"/>
            <a:ext cx="589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Соблюдай правила безопасности с горячими предметами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091966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cook77.ru/wa-data/public/shop/products/92/24/52492/images/87534/87534.97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332655"/>
            <a:ext cx="366844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fb.ru/misc/i/gallery/58335/2659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86571" y="332654"/>
            <a:ext cx="4981004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td1.mycdn.me/image?id=859725526872&amp;t=20&amp;plc=WEB&amp;tkn=*hWQ4y4lWgZre4xMeh_hJ8Xf1J6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5776" y="3933056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430662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vg-ekb.ru/gallery/product/1534/921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188640"/>
            <a:ext cx="8313134" cy="554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6067814"/>
            <a:ext cx="4071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Знак осторожно горячая поверхность</a:t>
            </a:r>
          </a:p>
        </p:txBody>
      </p:sp>
    </p:spTree>
    <p:extLst>
      <p:ext uri="{BB962C8B-B14F-4D97-AF65-F5344CB8AC3E}">
        <p14:creationId xmlns:p14="http://schemas.microsoft.com/office/powerpoint/2010/main" val="2782598449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s://medvoice.ru/wp-content/uploads/2014/09/%D0%9E%D1%87%D0%B5%D0%BD%D1%8C-%D0%B2%D0%B0%D0%B6%D0%BD%D0%BE-%D0%BE%D0%B6%D0%BE%D0%B3-%D0%BE%D1%85%D0%BB%D0%B0%D0%B4%D0%B8%D1%82%D1%8C-%D0%B8-%D0%BD%D0%B0%D0%BA%D1%80%D1%8B%D1%82%D1%8C-%D1%81%D1%82%D0%B5%D1%80%D0%B8%D0%BB%D1%8C%D0%BD%D0%BE%D0%B9-%D0%BF%D0%BE%D0%B2%D1%8F%D0%B7%D0%BA%D0%BE%D0%B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5516" y="404664"/>
            <a:ext cx="87489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40521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nz1.ru/uploads/posts/2017-06/1498119592_sunburn_flickr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91680" y="260648"/>
            <a:ext cx="5904656" cy="590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12591" y="6268670"/>
            <a:ext cx="1938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Солнечные ожоги</a:t>
            </a:r>
          </a:p>
        </p:txBody>
      </p:sp>
    </p:spTree>
    <p:extLst>
      <p:ext uri="{BB962C8B-B14F-4D97-AF65-F5344CB8AC3E}">
        <p14:creationId xmlns:p14="http://schemas.microsoft.com/office/powerpoint/2010/main" val="90889991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fs00.infourok.ru/images/doc/118/138362/64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33592" cy="617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634267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3.infourok.ru/uploads/ex/09cf/0002effe-ff380764/640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260648"/>
            <a:ext cx="8257595" cy="619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28078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chool4-megion.ru/upload/medialibrary/b3f/b3f7eeeb31c313a2724f0ee34bd3bd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58923"/>
            <a:ext cx="8069222" cy="664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55092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ozgdou24.edumsko.ru/uploads/2000/1746/section/10934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404664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9771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4708/fe754744-ffcb-4950-9bfa-1515b7479975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404664"/>
            <a:ext cx="8928992" cy="582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16298" y="6252999"/>
            <a:ext cx="833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костер</a:t>
            </a:r>
          </a:p>
        </p:txBody>
      </p:sp>
    </p:spTree>
    <p:extLst>
      <p:ext uri="{BB962C8B-B14F-4D97-AF65-F5344CB8AC3E}">
        <p14:creationId xmlns:p14="http://schemas.microsoft.com/office/powerpoint/2010/main" val="2412337702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o18tula.ru/simple-image-gallery/obmorozhenie/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116632"/>
            <a:ext cx="8688015" cy="651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802189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rostovgazeta.ru/attachments/92c9d0e6a56dbc9477213897e41b2d1b15f5a28e/store/fill/1200/630/bd83431ca46f4791cddaad65d6bb2a9577ef6730ec9e11459a8ed92dbde5/%D1%8F%D0%B7%D1%8B%D0%BA+%D0%9C%D0%B5%D0%B4%D0%B8%D0%BA%D0%A4%D0%BE%D1%80%D1%83%D0%B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15053" y="260648"/>
            <a:ext cx="6670967" cy="350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5725549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Если освободить язык с помощью дыхания не получается, лучше всё же  поискать воду, чем отрывать человека силой, ведь это однозначно будет сильная травма.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3978930"/>
            <a:ext cx="77838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Единственный способ спастись из ледяного плена — отогреться</a:t>
            </a:r>
            <a:br>
              <a:rPr lang="ru-RU"/>
            </a:br>
            <a:r>
              <a:rPr lang="ru-RU"/>
              <a:t>Дышать, направляя воздух на металл. Тепла в дыхании вполне достаточно, чтобы помочь язычку оттаять. Не теряйте времени, как только язык начнёт отлипать, отклоните лизуна от металла, ведь при промедлении пар из дыхания может успеть охладиться и сыграть плохую службу — ещё сильнее приморозить.</a:t>
            </a:r>
          </a:p>
        </p:txBody>
      </p:sp>
    </p:spTree>
    <p:extLst>
      <p:ext uri="{BB962C8B-B14F-4D97-AF65-F5344CB8AC3E}">
        <p14:creationId xmlns:p14="http://schemas.microsoft.com/office/powerpoint/2010/main" val="3901888001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kola129.ru/wp-content/uploads/2018/12/kurumsalpress-arkapla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7513" y="457335"/>
            <a:ext cx="87489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2996952"/>
            <a:ext cx="49968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35583110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d3a59ede8e7c9b95553979563c1ecf52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51720" y="0"/>
            <a:ext cx="4986554" cy="664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56379" y="6422181"/>
            <a:ext cx="157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тело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39032675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erapevtplus.ru/wp-content/uploads/2015/01/4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9036" y="258979"/>
            <a:ext cx="4221201" cy="288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putniknews.kz/images/440/61/44061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9805" y="3357669"/>
            <a:ext cx="432480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olgitca.ru/wp-content/uploads/2017/07/care-water-art-bow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258979"/>
            <a:ext cx="4228593" cy="281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013176"/>
            <a:ext cx="40482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Вывод: Тепло идет от теплого тела к более холодному. Правая рука теряет тепло – ей холодно, левая рука получает тепло – ей может показаться, что теплая вода горячая.</a:t>
            </a:r>
          </a:p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9037" y="3501008"/>
            <a:ext cx="3990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Правую руку опустить в таз с горячей водой, левую в таз с холодной водой. Затем обе руки в третий таз.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181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rojecteducation.ru/media/k2/items/cache/954fb0ebf1d84fb921bfb0b6e045d57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804" y="764704"/>
            <a:ext cx="9062196" cy="452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6021288"/>
            <a:ext cx="291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Сохранение тепла на Земле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6453336"/>
            <a:ext cx="714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На Землю тепло приходит от Солнца (излучение – вид теплопередачи)</a:t>
            </a:r>
          </a:p>
        </p:txBody>
      </p:sp>
    </p:spTree>
    <p:extLst>
      <p:ext uri="{BB962C8B-B14F-4D97-AF65-F5344CB8AC3E}">
        <p14:creationId xmlns:p14="http://schemas.microsoft.com/office/powerpoint/2010/main" val="189821442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bigslide.ru/images/32/31256/831/img3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9691" y="567235"/>
            <a:ext cx="4172205" cy="288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avatars.mds.yandex.net/get-pdb/222892/5fe0fbac-a020-48c2-b204-0f2d3830e074/s120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46649" y="3558547"/>
            <a:ext cx="3888431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zooclub.ru/attach/50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557972"/>
            <a:ext cx="4176464" cy="28803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353542" y="3501008"/>
            <a:ext cx="9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тюлень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60232" y="3501008"/>
            <a:ext cx="74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морж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07330" y="6366859"/>
            <a:ext cx="163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морской котик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3" y="188640"/>
            <a:ext cx="3744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   Как животные сохраняют тепло</a:t>
            </a:r>
          </a:p>
        </p:txBody>
      </p:sp>
    </p:spTree>
    <p:extLst>
      <p:ext uri="{BB962C8B-B14F-4D97-AF65-F5344CB8AC3E}">
        <p14:creationId xmlns:p14="http://schemas.microsoft.com/office/powerpoint/2010/main" val="48045649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534</Words>
  <Application>Microsoft Office PowerPoint</Application>
  <PresentationFormat>Экран (4:3)</PresentationFormat>
  <Paragraphs>82</Paragraphs>
  <Slides>52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konstantin030822@outlook.com</cp:lastModifiedBy>
  <cp:revision>40</cp:revision>
  <dcterms:created xsi:type="dcterms:W3CDTF">2019-02-25T02:26:10Z</dcterms:created>
  <dcterms:modified xsi:type="dcterms:W3CDTF">2023-02-09T15:48:25Z</dcterms:modified>
</cp:coreProperties>
</file>