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9" r:id="rId3"/>
    <p:sldId id="263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5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Посещаемость группы</a:t>
            </a:r>
            <a:endParaRPr lang="ru-RU" dirty="0"/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1                2</c:v>
                </c:pt>
                <c:pt idx="1">
                  <c:v>1                2</c:v>
                </c:pt>
                <c:pt idx="2">
                  <c:v>1                2</c:v>
                </c:pt>
                <c:pt idx="3">
                  <c:v>1                2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2.4</c:v>
                </c:pt>
                <c:pt idx="1">
                  <c:v>2.5</c:v>
                </c:pt>
                <c:pt idx="2">
                  <c:v>2.7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1                2</c:v>
                </c:pt>
                <c:pt idx="1">
                  <c:v>1                2</c:v>
                </c:pt>
                <c:pt idx="2">
                  <c:v>1                2</c:v>
                </c:pt>
                <c:pt idx="3">
                  <c:v>1                2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</c:v>
                </c:pt>
                <c:pt idx="1">
                  <c:v>3.2</c:v>
                </c:pt>
                <c:pt idx="2">
                  <c:v>4</c:v>
                </c:pt>
                <c:pt idx="3">
                  <c:v>4.8</c:v>
                </c:pt>
              </c:numCache>
            </c:numRef>
          </c:val>
        </c:ser>
        <c:dLbls/>
        <c:shape val="box"/>
        <c:axId val="50198016"/>
        <c:axId val="50199552"/>
        <c:axId val="0"/>
      </c:bar3DChart>
      <c:catAx>
        <c:axId val="501980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199552"/>
        <c:crosses val="autoZero"/>
        <c:auto val="1"/>
        <c:lblAlgn val="ctr"/>
        <c:lblOffset val="100"/>
      </c:catAx>
      <c:valAx>
        <c:axId val="501995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198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4105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140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193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3218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73322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6679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499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681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21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645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6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60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165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97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15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56F1E-4632-4774-9925-EE70A53D4EC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DBFDAA3-71B3-4F74-BC12-216214085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715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6000" dirty="0" smtClean="0">
                <a:solidFill>
                  <a:schemeClr val="tx1"/>
                </a:solidFill>
              </a:rPr>
              <a:t>Су-</a:t>
            </a:r>
            <a:r>
              <a:rPr lang="ru-RU" sz="6000" dirty="0" err="1" smtClean="0">
                <a:solidFill>
                  <a:schemeClr val="tx1"/>
                </a:solidFill>
              </a:rPr>
              <a:t>Джок</a:t>
            </a:r>
            <a:r>
              <a:rPr lang="ru-RU" sz="6000" dirty="0" smtClean="0">
                <a:solidFill>
                  <a:schemeClr val="tx1"/>
                </a:solidFill>
              </a:rPr>
              <a:t> терапия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>
                <a:solidFill>
                  <a:schemeClr val="tx1"/>
                </a:solidFill>
              </a:rPr>
              <a:t/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dirty="0">
                <a:solidFill>
                  <a:prstClr val="black"/>
                </a:solidFill>
                <a:ea typeface="+mn-ea"/>
                <a:cs typeface="+mn-cs"/>
              </a:rPr>
              <a:t>Байданова Альбина </a:t>
            </a:r>
            <a:r>
              <a:rPr lang="ru-RU" dirty="0" err="1">
                <a:solidFill>
                  <a:prstClr val="black"/>
                </a:solidFill>
                <a:ea typeface="+mn-ea"/>
                <a:cs typeface="+mn-cs"/>
              </a:rPr>
              <a:t>Рафизовна</a:t>
            </a:r>
            <a:r>
              <a:rPr lang="ru-RU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100" dirty="0">
                <a:solidFill>
                  <a:prstClr val="black"/>
                </a:solidFill>
                <a:ea typeface="+mn-ea"/>
                <a:cs typeface="+mn-cs"/>
              </a:rPr>
              <a:t>Воспитатель </a:t>
            </a:r>
            <a:r>
              <a:rPr lang="ru-RU" sz="3100" dirty="0" smtClean="0">
                <a:solidFill>
                  <a:prstClr val="black"/>
                </a:solidFill>
                <a:ea typeface="+mn-ea"/>
                <a:cs typeface="+mn-cs"/>
              </a:rPr>
              <a:t>первой квалификационной категории, группы </a:t>
            </a:r>
            <a:r>
              <a:rPr lang="ru-RU" sz="3100" dirty="0">
                <a:solidFill>
                  <a:prstClr val="black"/>
                </a:solidFill>
                <a:ea typeface="+mn-ea"/>
                <a:cs typeface="+mn-cs"/>
              </a:rPr>
              <a:t>компенсирующей направленности для детей 4-7 лет.</a:t>
            </a:r>
            <a:br>
              <a:rPr lang="ru-RU" sz="31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100" dirty="0">
                <a:solidFill>
                  <a:prstClr val="black"/>
                </a:solidFill>
                <a:ea typeface="+mn-ea"/>
                <a:cs typeface="+mn-cs"/>
              </a:rPr>
              <a:t>МДОАУ «Детский сад № 197»</a:t>
            </a:r>
            <a:br>
              <a:rPr lang="ru-RU" sz="31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3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686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Утренняя зарядка для пальчиков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1930400"/>
            <a:ext cx="4183062" cy="374160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525" y="1930400"/>
            <a:ext cx="4184650" cy="3742201"/>
          </a:xfrm>
        </p:spPr>
      </p:pic>
    </p:spTree>
    <p:extLst>
      <p:ext uri="{BB962C8B-B14F-4D97-AF65-F5344CB8AC3E}">
        <p14:creationId xmlns:p14="http://schemas.microsoft.com/office/powerpoint/2010/main" xmlns="" val="2567112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xmlns="" val="164138210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44349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6297" y="1283099"/>
            <a:ext cx="8059627" cy="2167467"/>
          </a:xfrm>
        </p:spPr>
        <p:txBody>
          <a:bodyPr/>
          <a:lstStyle/>
          <a:p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033261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922" y="556776"/>
            <a:ext cx="10740787" cy="3196358"/>
          </a:xfrm>
        </p:spPr>
        <p:txBody>
          <a:bodyPr>
            <a:no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5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Су-</a:t>
            </a:r>
            <a:r>
              <a:rPr lang="ru-RU" sz="54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5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терапии </a:t>
            </a:r>
            <a:r>
              <a:rPr lang="ru-RU" sz="5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работе с детьми с ОВЗ»</a:t>
            </a:r>
            <a: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75910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же такое Су-</a:t>
            </a:r>
            <a:r>
              <a:rPr lang="ru-RU" b="1" i="1" u="sng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b="1" i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терапия?</a:t>
            </a:r>
            <a:r>
              <a:rPr lang="ru-RU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Метод терапии Су-</a:t>
            </a:r>
            <a:r>
              <a:rPr lang="ru-RU" sz="36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Джок</a:t>
            </a:r>
            <a:r>
              <a:rPr lang="ru-RU" sz="36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основан на том, что каждому органу человеческого тела соответствуют биоактивные точки, расположенные на кистях и стопах.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811" y="1930400"/>
            <a:ext cx="4917815" cy="468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4771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637731"/>
            <a:ext cx="4184035" cy="4403630"/>
          </a:xfrm>
        </p:spPr>
        <p:txBody>
          <a:bodyPr/>
          <a:lstStyle/>
          <a:p>
            <a:r>
              <a:rPr lang="ru-RU" dirty="0"/>
              <a:t>Тело человека имеет 5 условно отдельных частей: голова, две руки и две ноги. И у кисти руки, и у стопы ноги - по 5 пальцев, которые соответствуют 5 частям тела.</a:t>
            </a:r>
          </a:p>
          <a:p>
            <a:r>
              <a:rPr lang="ru-RU" dirty="0"/>
              <a:t>Это сходство наглядно можно представить, рассмотрев собственную кисть. Максимально отставленный большой палец — это голова, мизинец и указательный пальцы - руки, а средний и безымянный - ноги.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53781" t="30050" r="5324" b="12636"/>
          <a:stretch/>
        </p:blipFill>
        <p:spPr>
          <a:xfrm>
            <a:off x="4724212" y="1216119"/>
            <a:ext cx="4686947" cy="482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2281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b="1" i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занимаясь с этим удивительным </a:t>
            </a:r>
            <a:r>
              <a:rPr lang="ru-RU" b="1" i="1" u="sng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массажером</a:t>
            </a:r>
            <a:r>
              <a:rPr lang="ru-RU" b="1" i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мы можем решить несколько задач одновременно: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Воздействовать на биологически активные точки организма.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Стимулировать речевые зоны коры головного мозга;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Лечение внутренних органов, нормализация работы организма в целом.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рук;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Автоматизировать звуки;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память, внимание;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Совершенствовать навыки пространственной ориентации;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лексико-грамматические категории.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17910" y="2279176"/>
            <a:ext cx="4612944" cy="376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225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Достоинствами Су-</a:t>
            </a:r>
            <a:r>
              <a:rPr lang="ru-RU" b="1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терапии являются: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28600" algn="just">
              <a:lnSpc>
                <a:spcPct val="107000"/>
              </a:lnSpc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Высокая эффективность – при правильном применении наступает выраженный эффект.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Абсолютная безопасность – неправильное применение никогда не наносит вред – оно просто неэффективно.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Универсальность - Су-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терапию могут использовать и педагоги в своей работе, и родители в домашних условиях. Так как на руках и стопах есть проекции всех органов и частей тела, то методика Су-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применима для лечения всего организма.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Простота применения – для получения результата проводить стимуляцию биологически активных точек с помощью Су-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шариков (они свободно продаются в аптеках и не требуют больших затрат).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454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Заучивание стихотворения «Ёжик»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1930400"/>
            <a:ext cx="4183062" cy="3741605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525" y="1930401"/>
            <a:ext cx="4184650" cy="3740150"/>
          </a:xfrm>
        </p:spPr>
      </p:pic>
    </p:spTree>
    <p:extLst>
      <p:ext uri="{BB962C8B-B14F-4D97-AF65-F5344CB8AC3E}">
        <p14:creationId xmlns:p14="http://schemas.microsoft.com/office/powerpoint/2010/main" xmlns="" val="1919050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Физминутка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«Вышли пальчики гулять»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2530608"/>
            <a:ext cx="4183062" cy="31413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525" y="2530011"/>
            <a:ext cx="4184650" cy="3142590"/>
          </a:xfrm>
        </p:spPr>
      </p:pic>
    </p:spTree>
    <p:extLst>
      <p:ext uri="{BB962C8B-B14F-4D97-AF65-F5344CB8AC3E}">
        <p14:creationId xmlns:p14="http://schemas.microsoft.com/office/powerpoint/2010/main" xmlns="" val="1208772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игра «На полянке, на лужайке»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1930400"/>
            <a:ext cx="4183062" cy="37416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525" y="1930400"/>
            <a:ext cx="4184650" cy="3742201"/>
          </a:xfrm>
        </p:spPr>
      </p:pic>
    </p:spTree>
    <p:extLst>
      <p:ext uri="{BB962C8B-B14F-4D97-AF65-F5344CB8AC3E}">
        <p14:creationId xmlns:p14="http://schemas.microsoft.com/office/powerpoint/2010/main" xmlns="" val="260485469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392</TotalTime>
  <Words>287</Words>
  <Application>Microsoft Office PowerPoint</Application>
  <PresentationFormat>Произвольный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Су-Джок терапия  Байданова Альбина Рафизовна Воспитатель первой квалификационной категории, группы компенсирующей направленности для детей 4-7 лет. МДОАУ «Детский сад № 197» </vt:lpstr>
      <vt:lpstr>  «Использование Су-джок терапии в работе с детьми с ОВЗ» </vt:lpstr>
      <vt:lpstr>Что же такое Су-Джок терапия? </vt:lpstr>
      <vt:lpstr>Слайд 4</vt:lpstr>
      <vt:lpstr>Так занимаясь с этим удивительным массажером, мы можем решить несколько задач одновременно:</vt:lpstr>
      <vt:lpstr>Достоинствами Су-Джок терапии являются: </vt:lpstr>
      <vt:lpstr>Заучивание стихотворения «Ёжик»</vt:lpstr>
      <vt:lpstr>Физминутка «Вышли пальчики гулять»</vt:lpstr>
      <vt:lpstr>Пальчиковая игра «На полянке, на лужайке»</vt:lpstr>
      <vt:lpstr>Утренняя зарядка для пальчиков</vt:lpstr>
      <vt:lpstr>Слайд 11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Су-Джок  терапия </dc:title>
  <dc:creator>Альбина</dc:creator>
  <cp:lastModifiedBy>Сергей</cp:lastModifiedBy>
  <cp:revision>32</cp:revision>
  <dcterms:created xsi:type="dcterms:W3CDTF">2023-01-17T08:55:26Z</dcterms:created>
  <dcterms:modified xsi:type="dcterms:W3CDTF">2023-02-02T07:18:50Z</dcterms:modified>
</cp:coreProperties>
</file>