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13"/>
  </p:notesMasterIdLst>
  <p:sldIdLst>
    <p:sldId id="262" r:id="rId2"/>
    <p:sldId id="272" r:id="rId3"/>
    <p:sldId id="269" r:id="rId4"/>
    <p:sldId id="268" r:id="rId5"/>
    <p:sldId id="270" r:id="rId6"/>
    <p:sldId id="271" r:id="rId7"/>
    <p:sldId id="273" r:id="rId8"/>
    <p:sldId id="274" r:id="rId9"/>
    <p:sldId id="275" r:id="rId10"/>
    <p:sldId id="276" r:id="rId11"/>
    <p:sldId id="277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48"/>
  </p:normalViewPr>
  <p:slideViewPr>
    <p:cSldViewPr snapToGrid="0" snapToObjects="1">
      <p:cViewPr>
        <p:scale>
          <a:sx n="93" d="100"/>
          <a:sy n="93" d="100"/>
        </p:scale>
        <p:origin x="402" y="7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CA3A50-FA28-BE44-9B88-9DFBE712885F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80F0E2-75A7-E445-95E0-CC1A674149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72664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80F0E2-75A7-E445-95E0-CC1A67414985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0280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80F0E2-75A7-E445-95E0-CC1A67414985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23589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80F0E2-75A7-E445-95E0-CC1A67414985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35670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80F0E2-75A7-E445-95E0-CC1A67414985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37817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B7914-C085-4E4C-AF7D-C2AEDB2DEFA6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3634F-009A-1B45-BC38-9EC9A4C2EC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66129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B7914-C085-4E4C-AF7D-C2AEDB2DEFA6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3634F-009A-1B45-BC38-9EC9A4C2EC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77382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B7914-C085-4E4C-AF7D-C2AEDB2DEFA6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3634F-009A-1B45-BC38-9EC9A4C2EC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4664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B7914-C085-4E4C-AF7D-C2AEDB2DEFA6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3634F-009A-1B45-BC38-9EC9A4C2EC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03310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B7914-C085-4E4C-AF7D-C2AEDB2DEFA6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3634F-009A-1B45-BC38-9EC9A4C2EC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35815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B7914-C085-4E4C-AF7D-C2AEDB2DEFA6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3634F-009A-1B45-BC38-9EC9A4C2EC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09494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B7914-C085-4E4C-AF7D-C2AEDB2DEFA6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3634F-009A-1B45-BC38-9EC9A4C2EC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18617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B7914-C085-4E4C-AF7D-C2AEDB2DEFA6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3634F-009A-1B45-BC38-9EC9A4C2EC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8598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B7914-C085-4E4C-AF7D-C2AEDB2DEFA6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3634F-009A-1B45-BC38-9EC9A4C2EC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96502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B7914-C085-4E4C-AF7D-C2AEDB2DEFA6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3634F-009A-1B45-BC38-9EC9A4C2EC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19332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B7914-C085-4E4C-AF7D-C2AEDB2DEFA6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3634F-009A-1B45-BC38-9EC9A4C2EC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6955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1B7914-C085-4E4C-AF7D-C2AEDB2DEFA6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E3634F-009A-1B45-BC38-9EC9A4C2EC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5271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xmlns="" id="{802941F4-5BF8-E7D4-8B64-B4B2E5157F1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31530"/>
            <a:ext cx="12192000" cy="6826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Скругленный прямоугольник 6">
            <a:extLst>
              <a:ext uri="{FF2B5EF4-FFF2-40B4-BE49-F238E27FC236}">
                <a16:creationId xmlns:a16="http://schemas.microsoft.com/office/drawing/2014/main" xmlns="" id="{9D798573-8D2F-F1DB-2520-0487C54E359B}"/>
              </a:ext>
            </a:extLst>
          </p:cNvPr>
          <p:cNvSpPr/>
          <p:nvPr/>
        </p:nvSpPr>
        <p:spPr>
          <a:xfrm>
            <a:off x="1681364" y="1662110"/>
            <a:ext cx="9089930" cy="2418823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74CD045E-A17B-6075-AC2F-A09B705529B6}"/>
              </a:ext>
            </a:extLst>
          </p:cNvPr>
          <p:cNvSpPr/>
          <p:nvPr/>
        </p:nvSpPr>
        <p:spPr>
          <a:xfrm>
            <a:off x="2472833" y="1594248"/>
            <a:ext cx="7506991" cy="255454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ПОЖАР </a:t>
            </a:r>
          </a:p>
          <a:p>
            <a:pPr algn="ctr"/>
            <a:r>
              <a:rPr lang="ru-RU" sz="80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И ЕГО ПРИЧИНЫ</a:t>
            </a: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xmlns="" id="{0F6F9D02-9958-9365-C1BA-9143F5280933}"/>
              </a:ext>
            </a:extLst>
          </p:cNvPr>
          <p:cNvSpPr/>
          <p:nvPr/>
        </p:nvSpPr>
        <p:spPr>
          <a:xfrm>
            <a:off x="0" y="31530"/>
            <a:ext cx="12192000" cy="6794939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59464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xmlns="" id="{EDA432F8-C39D-F5F8-EAC6-778B316EB43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31530"/>
            <a:ext cx="12192000" cy="6826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Скругленный прямоугольник 11">
            <a:extLst>
              <a:ext uri="{FF2B5EF4-FFF2-40B4-BE49-F238E27FC236}">
                <a16:creationId xmlns:a16="http://schemas.microsoft.com/office/drawing/2014/main" xmlns="" id="{C6C20D02-C444-5C47-5DFC-EC6045E27043}"/>
              </a:ext>
            </a:extLst>
          </p:cNvPr>
          <p:cNvSpPr/>
          <p:nvPr/>
        </p:nvSpPr>
        <p:spPr>
          <a:xfrm>
            <a:off x="1562830" y="222777"/>
            <a:ext cx="9089930" cy="1046793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F67D67E8-7BF8-A5D2-83D8-71088E5CE32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065"/>
          <a:stretch/>
        </p:blipFill>
        <p:spPr bwMode="auto">
          <a:xfrm>
            <a:off x="8875032" y="3556000"/>
            <a:ext cx="3196668" cy="3270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xmlns="" id="{62066431-69E2-DBB5-C848-FA34C0C48C9F}"/>
              </a:ext>
            </a:extLst>
          </p:cNvPr>
          <p:cNvSpPr/>
          <p:nvPr/>
        </p:nvSpPr>
        <p:spPr>
          <a:xfrm>
            <a:off x="0" y="31530"/>
            <a:ext cx="12192000" cy="6794939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кругленный прямоугольник 2">
            <a:extLst>
              <a:ext uri="{FF2B5EF4-FFF2-40B4-BE49-F238E27FC236}">
                <a16:creationId xmlns:a16="http://schemas.microsoft.com/office/drawing/2014/main" xmlns="" id="{64E98FB7-5B21-EF9F-F357-A9AD3408811E}"/>
              </a:ext>
            </a:extLst>
          </p:cNvPr>
          <p:cNvSpPr/>
          <p:nvPr/>
        </p:nvSpPr>
        <p:spPr>
          <a:xfrm>
            <a:off x="507620" y="1511415"/>
            <a:ext cx="9330647" cy="5123808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C844B067-938C-4B12-E7D4-427ED90C7468}"/>
              </a:ext>
            </a:extLst>
          </p:cNvPr>
          <p:cNvSpPr txBox="1"/>
          <p:nvPr/>
        </p:nvSpPr>
        <p:spPr>
          <a:xfrm>
            <a:off x="680590" y="1843483"/>
            <a:ext cx="8984706" cy="44935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 algn="just">
              <a:buFont typeface="+mj-lt"/>
              <a:buAutoNum type="arabicPeriod"/>
            </a:pPr>
            <a:r>
              <a:rPr lang="ru-RU" sz="2200" i="0" u="none" strike="noStrike" dirty="0">
                <a:solidFill>
                  <a:schemeClr val="accent6">
                    <a:lumMod val="50000"/>
                  </a:schemeClr>
                </a:solidFill>
                <a:effectLst/>
              </a:rPr>
              <a:t>Необходимо немедленно вызвать пожарную охрану по телефону “01”, сообщив свой точный адрес, объект пожара и встретить пожарную охрану. Детям – если рядом есть взрослые, сразу позвать их на помощь.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200" i="0" u="none" strike="noStrike" dirty="0">
                <a:solidFill>
                  <a:schemeClr val="accent6">
                    <a:lumMod val="50000"/>
                  </a:schemeClr>
                </a:solidFill>
                <a:effectLst/>
              </a:rPr>
              <a:t>Если горение только началось, вы его легко затушите водой, накроете толстым одеялом, покрывалом, забросаете песком, землей.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200" i="0" u="none" strike="noStrike" dirty="0">
                <a:solidFill>
                  <a:schemeClr val="accent6">
                    <a:lumMod val="50000"/>
                  </a:schemeClr>
                </a:solidFill>
                <a:effectLst/>
              </a:rPr>
              <a:t>Ни в коем случае не тушить водой горящие электропроводку и электроприборы, находящиеся под напряжением – это опасно для жизни.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200" i="0" u="none" strike="noStrike" dirty="0">
                <a:solidFill>
                  <a:schemeClr val="accent6">
                    <a:lumMod val="50000"/>
                  </a:schemeClr>
                </a:solidFill>
                <a:effectLst/>
              </a:rPr>
              <a:t>Если вы видите, что не сможете справиться с огнем, и пожар принимает угрожающие размеры, срочно покиньте помещение;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200" i="0" u="none" strike="noStrike" dirty="0">
                <a:solidFill>
                  <a:schemeClr val="accent6">
                    <a:lumMod val="50000"/>
                  </a:schemeClr>
                </a:solidFill>
                <a:effectLst/>
              </a:rPr>
              <a:t>Никогда не прячьтесь в задымленном помещении в укромные места.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02920D1-8446-B6B8-22F6-14F81F117ADC}"/>
              </a:ext>
            </a:extLst>
          </p:cNvPr>
          <p:cNvSpPr/>
          <p:nvPr/>
        </p:nvSpPr>
        <p:spPr>
          <a:xfrm>
            <a:off x="1546528" y="361452"/>
            <a:ext cx="909896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АЛГОРИТМ ДЕЙСТВИЙ ПРИ ПОЖАРЕ</a:t>
            </a:r>
          </a:p>
        </p:txBody>
      </p:sp>
    </p:spTree>
    <p:extLst>
      <p:ext uri="{BB962C8B-B14F-4D97-AF65-F5344CB8AC3E}">
        <p14:creationId xmlns:p14="http://schemas.microsoft.com/office/powerpoint/2010/main" val="1150928507"/>
      </p:ext>
    </p:extLst>
  </p:cSld>
  <p:clrMapOvr>
    <a:masterClrMapping/>
  </p:clrMapOvr>
  <p:transition spd="slow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xmlns="" id="{4B798160-0577-EBBE-7E67-004D9948516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31530"/>
            <a:ext cx="12192000" cy="6826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Скругленный прямоугольник 6">
            <a:extLst>
              <a:ext uri="{FF2B5EF4-FFF2-40B4-BE49-F238E27FC236}">
                <a16:creationId xmlns:a16="http://schemas.microsoft.com/office/drawing/2014/main" xmlns="" id="{9D798573-8D2F-F1DB-2520-0487C54E359B}"/>
              </a:ext>
            </a:extLst>
          </p:cNvPr>
          <p:cNvSpPr/>
          <p:nvPr/>
        </p:nvSpPr>
        <p:spPr>
          <a:xfrm>
            <a:off x="1066799" y="748145"/>
            <a:ext cx="10196945" cy="5333999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74CD045E-A17B-6075-AC2F-A09B705529B6}"/>
              </a:ext>
            </a:extLst>
          </p:cNvPr>
          <p:cNvSpPr/>
          <p:nvPr/>
        </p:nvSpPr>
        <p:spPr>
          <a:xfrm>
            <a:off x="1551033" y="1426583"/>
            <a:ext cx="9089931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Помните, что пожар легче предупредить, чем погасить, и что маленькая спичка может обернуться большой бедой!</a:t>
            </a: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xmlns="" id="{0F6F9D02-9958-9365-C1BA-9143F5280933}"/>
              </a:ext>
            </a:extLst>
          </p:cNvPr>
          <p:cNvSpPr/>
          <p:nvPr/>
        </p:nvSpPr>
        <p:spPr>
          <a:xfrm>
            <a:off x="0" y="31530"/>
            <a:ext cx="12192000" cy="6794939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93950"/>
      </p:ext>
    </p:extLst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xmlns="" id="{C8BD8DB1-47DD-1D11-CDC5-3A8B3D48E67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31530"/>
            <a:ext cx="12192000" cy="6826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Скругленный прямоугольник 11">
            <a:extLst>
              <a:ext uri="{FF2B5EF4-FFF2-40B4-BE49-F238E27FC236}">
                <a16:creationId xmlns:a16="http://schemas.microsoft.com/office/drawing/2014/main" xmlns="" id="{C6C20D02-C444-5C47-5DFC-EC6045E27043}"/>
              </a:ext>
            </a:extLst>
          </p:cNvPr>
          <p:cNvSpPr/>
          <p:nvPr/>
        </p:nvSpPr>
        <p:spPr>
          <a:xfrm>
            <a:off x="1562830" y="222777"/>
            <a:ext cx="9089930" cy="1046793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F67D67E8-7BF8-A5D2-83D8-71088E5CE32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065"/>
          <a:stretch/>
        </p:blipFill>
        <p:spPr bwMode="auto">
          <a:xfrm>
            <a:off x="6827128" y="1460817"/>
            <a:ext cx="5244572" cy="5365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xmlns="" id="{62066431-69E2-DBB5-C848-FA34C0C48C9F}"/>
              </a:ext>
            </a:extLst>
          </p:cNvPr>
          <p:cNvSpPr/>
          <p:nvPr/>
        </p:nvSpPr>
        <p:spPr>
          <a:xfrm>
            <a:off x="0" y="31530"/>
            <a:ext cx="12192000" cy="6794939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кругленный прямоугольник 2">
            <a:extLst>
              <a:ext uri="{FF2B5EF4-FFF2-40B4-BE49-F238E27FC236}">
                <a16:creationId xmlns:a16="http://schemas.microsoft.com/office/drawing/2014/main" xmlns="" id="{64E98FB7-5B21-EF9F-F357-A9AD3408811E}"/>
              </a:ext>
            </a:extLst>
          </p:cNvPr>
          <p:cNvSpPr/>
          <p:nvPr/>
        </p:nvSpPr>
        <p:spPr>
          <a:xfrm>
            <a:off x="507620" y="1511415"/>
            <a:ext cx="6319507" cy="5123808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C844B067-938C-4B12-E7D4-427ED90C7468}"/>
              </a:ext>
            </a:extLst>
          </p:cNvPr>
          <p:cNvSpPr txBox="1"/>
          <p:nvPr/>
        </p:nvSpPr>
        <p:spPr>
          <a:xfrm>
            <a:off x="599561" y="2019984"/>
            <a:ext cx="6135624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800" i="0" u="none" strike="noStrike" dirty="0">
                <a:solidFill>
                  <a:schemeClr val="accent6">
                    <a:lumMod val="50000"/>
                  </a:schemeClr>
                </a:solidFill>
                <a:effectLst/>
              </a:rPr>
              <a:t>Часто можно услышать, что пожар – это случайность, от которой никто не застрахован. Но это не так. В большинстве случаев, пожар – результат беспечности и небрежного отношения людей к соблюдению правил пожарной безопасности.</a:t>
            </a:r>
          </a:p>
          <a:p>
            <a:pPr algn="ctr"/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Каковы же основные причины пожара?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02920D1-8446-B6B8-22F6-14F81F117ADC}"/>
              </a:ext>
            </a:extLst>
          </p:cNvPr>
          <p:cNvSpPr/>
          <p:nvPr/>
        </p:nvSpPr>
        <p:spPr>
          <a:xfrm>
            <a:off x="2053040" y="361452"/>
            <a:ext cx="808593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ЭТО СТРАШНОЕ СЛОВО - ПОЖАР</a:t>
            </a:r>
          </a:p>
        </p:txBody>
      </p:sp>
    </p:spTree>
    <p:extLst>
      <p:ext uri="{BB962C8B-B14F-4D97-AF65-F5344CB8AC3E}">
        <p14:creationId xmlns:p14="http://schemas.microsoft.com/office/powerpoint/2010/main" val="3449887637"/>
      </p:ext>
    </p:extLst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>
            <a:extLst>
              <a:ext uri="{FF2B5EF4-FFF2-40B4-BE49-F238E27FC236}">
                <a16:creationId xmlns:a16="http://schemas.microsoft.com/office/drawing/2014/main" xmlns="" id="{7782C0EE-E0E8-828A-CB40-59D5EAD977C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31529"/>
            <a:ext cx="12192000" cy="6794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Скругленный прямоугольник 11">
            <a:extLst>
              <a:ext uri="{FF2B5EF4-FFF2-40B4-BE49-F238E27FC236}">
                <a16:creationId xmlns:a16="http://schemas.microsoft.com/office/drawing/2014/main" xmlns="" id="{C6C20D02-C444-5C47-5DFC-EC6045E27043}"/>
              </a:ext>
            </a:extLst>
          </p:cNvPr>
          <p:cNvSpPr/>
          <p:nvPr/>
        </p:nvSpPr>
        <p:spPr>
          <a:xfrm>
            <a:off x="1562830" y="222777"/>
            <a:ext cx="9089930" cy="1046793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F67D67E8-7BF8-A5D2-83D8-71088E5CE32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065"/>
          <a:stretch/>
        </p:blipFill>
        <p:spPr bwMode="auto">
          <a:xfrm>
            <a:off x="6827128" y="1460817"/>
            <a:ext cx="5244572" cy="5365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xmlns="" id="{62066431-69E2-DBB5-C848-FA34C0C48C9F}"/>
              </a:ext>
            </a:extLst>
          </p:cNvPr>
          <p:cNvSpPr/>
          <p:nvPr/>
        </p:nvSpPr>
        <p:spPr>
          <a:xfrm>
            <a:off x="0" y="31530"/>
            <a:ext cx="12192000" cy="6794939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кругленный прямоугольник 2">
            <a:extLst>
              <a:ext uri="{FF2B5EF4-FFF2-40B4-BE49-F238E27FC236}">
                <a16:creationId xmlns:a16="http://schemas.microsoft.com/office/drawing/2014/main" xmlns="" id="{64E98FB7-5B21-EF9F-F357-A9AD3408811E}"/>
              </a:ext>
            </a:extLst>
          </p:cNvPr>
          <p:cNvSpPr/>
          <p:nvPr/>
        </p:nvSpPr>
        <p:spPr>
          <a:xfrm>
            <a:off x="507620" y="1511415"/>
            <a:ext cx="6319507" cy="5123808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C844B067-938C-4B12-E7D4-427ED90C7468}"/>
              </a:ext>
            </a:extLst>
          </p:cNvPr>
          <p:cNvSpPr txBox="1"/>
          <p:nvPr/>
        </p:nvSpPr>
        <p:spPr>
          <a:xfrm>
            <a:off x="599561" y="4284756"/>
            <a:ext cx="6135624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200" i="0" u="none" strike="noStrike" dirty="0">
                <a:solidFill>
                  <a:schemeClr val="accent6">
                    <a:lumMod val="50000"/>
                  </a:schemeClr>
                </a:solidFill>
                <a:effectLst/>
              </a:rPr>
              <a:t>Основным виновником лесных пожаров является человек - его небрежность при пользовании в лесу огнем во время работы и отдыха. </a:t>
            </a:r>
            <a:r>
              <a:rPr lang="ru-RU" sz="2200" dirty="0">
                <a:solidFill>
                  <a:schemeClr val="accent6">
                    <a:lumMod val="50000"/>
                  </a:schemeClr>
                </a:solidFill>
              </a:rPr>
              <a:t>О</a:t>
            </a:r>
            <a:r>
              <a:rPr lang="ru-RU" sz="2200" i="0" u="none" strike="noStrike" dirty="0">
                <a:solidFill>
                  <a:schemeClr val="accent6">
                    <a:lumMod val="50000"/>
                  </a:schemeClr>
                </a:solidFill>
                <a:effectLst/>
              </a:rPr>
              <a:t>т брошенной горящей спички, непотушенной сигареты может разразиться настоящее стихийное бедствие.</a:t>
            </a:r>
            <a:endParaRPr lang="ru-RU" sz="22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9695F798-B115-6E3F-946B-1BD60481B2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1472" y="1880394"/>
            <a:ext cx="2951801" cy="2379063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B47A5042-E93E-B926-5F9E-9521A563E5F4}"/>
              </a:ext>
            </a:extLst>
          </p:cNvPr>
          <p:cNvSpPr/>
          <p:nvPr/>
        </p:nvSpPr>
        <p:spPr>
          <a:xfrm>
            <a:off x="1756767" y="361452"/>
            <a:ext cx="867846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ПРИЧИНЫ ПРИРОДНЫХ ПОЖАРОВ</a:t>
            </a:r>
          </a:p>
        </p:txBody>
      </p:sp>
    </p:spTree>
    <p:extLst>
      <p:ext uri="{BB962C8B-B14F-4D97-AF65-F5344CB8AC3E}">
        <p14:creationId xmlns:p14="http://schemas.microsoft.com/office/powerpoint/2010/main" val="671915937"/>
      </p:ext>
    </p:extLst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>
            <a:extLst>
              <a:ext uri="{FF2B5EF4-FFF2-40B4-BE49-F238E27FC236}">
                <a16:creationId xmlns:a16="http://schemas.microsoft.com/office/drawing/2014/main" xmlns="" id="{7782C0EE-E0E8-828A-CB40-59D5EAD977C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31529"/>
            <a:ext cx="12192000" cy="6794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Скругленный прямоугольник 11">
            <a:extLst>
              <a:ext uri="{FF2B5EF4-FFF2-40B4-BE49-F238E27FC236}">
                <a16:creationId xmlns:a16="http://schemas.microsoft.com/office/drawing/2014/main" xmlns="" id="{C6C20D02-C444-5C47-5DFC-EC6045E27043}"/>
              </a:ext>
            </a:extLst>
          </p:cNvPr>
          <p:cNvSpPr/>
          <p:nvPr/>
        </p:nvSpPr>
        <p:spPr>
          <a:xfrm>
            <a:off x="1562830" y="222777"/>
            <a:ext cx="9089930" cy="1046793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F67D67E8-7BF8-A5D2-83D8-71088E5CE32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065"/>
          <a:stretch/>
        </p:blipFill>
        <p:spPr bwMode="auto">
          <a:xfrm>
            <a:off x="6827128" y="1460817"/>
            <a:ext cx="5244572" cy="5365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xmlns="" id="{62066431-69E2-DBB5-C848-FA34C0C48C9F}"/>
              </a:ext>
            </a:extLst>
          </p:cNvPr>
          <p:cNvSpPr/>
          <p:nvPr/>
        </p:nvSpPr>
        <p:spPr>
          <a:xfrm>
            <a:off x="0" y="31530"/>
            <a:ext cx="12192000" cy="6794939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кругленный прямоугольник 2">
            <a:extLst>
              <a:ext uri="{FF2B5EF4-FFF2-40B4-BE49-F238E27FC236}">
                <a16:creationId xmlns:a16="http://schemas.microsoft.com/office/drawing/2014/main" xmlns="" id="{64E98FB7-5B21-EF9F-F357-A9AD3408811E}"/>
              </a:ext>
            </a:extLst>
          </p:cNvPr>
          <p:cNvSpPr/>
          <p:nvPr/>
        </p:nvSpPr>
        <p:spPr>
          <a:xfrm>
            <a:off x="507620" y="1511415"/>
            <a:ext cx="6319507" cy="5123808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C844B067-938C-4B12-E7D4-427ED90C7468}"/>
              </a:ext>
            </a:extLst>
          </p:cNvPr>
          <p:cNvSpPr txBox="1"/>
          <p:nvPr/>
        </p:nvSpPr>
        <p:spPr>
          <a:xfrm>
            <a:off x="571204" y="5308824"/>
            <a:ext cx="6135624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200" i="0" u="none" strike="noStrike" dirty="0">
                <a:solidFill>
                  <a:schemeClr val="accent6">
                    <a:lumMod val="50000"/>
                  </a:schemeClr>
                </a:solidFill>
                <a:effectLst/>
              </a:rPr>
              <a:t>Большое количество пожаров возникает в результате сжигания мусора, в местах пикников, сбора грибов и ягод, во время охоты.</a:t>
            </a:r>
            <a:endParaRPr lang="ru-RU" sz="22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6" name="Picture 10">
            <a:extLst>
              <a:ext uri="{FF2B5EF4-FFF2-40B4-BE49-F238E27FC236}">
                <a16:creationId xmlns:a16="http://schemas.microsoft.com/office/drawing/2014/main" xmlns="" id="{1997BC39-1F28-5BB2-C57C-DC66E4215F0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17762" y="1805962"/>
            <a:ext cx="5499222" cy="3246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xmlns="" id="{D5444B87-EA54-8552-C40D-37E4787920DB}"/>
              </a:ext>
            </a:extLst>
          </p:cNvPr>
          <p:cNvSpPr/>
          <p:nvPr/>
        </p:nvSpPr>
        <p:spPr>
          <a:xfrm>
            <a:off x="1756767" y="361452"/>
            <a:ext cx="867846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ПРИЧИНЫ ПРИРОДНЫХ ПОЖАРОВ</a:t>
            </a:r>
          </a:p>
        </p:txBody>
      </p:sp>
    </p:spTree>
    <p:extLst>
      <p:ext uri="{BB962C8B-B14F-4D97-AF65-F5344CB8AC3E}">
        <p14:creationId xmlns:p14="http://schemas.microsoft.com/office/powerpoint/2010/main" val="4086081565"/>
      </p:ext>
    </p:extLst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>
            <a:extLst>
              <a:ext uri="{FF2B5EF4-FFF2-40B4-BE49-F238E27FC236}">
                <a16:creationId xmlns:a16="http://schemas.microsoft.com/office/drawing/2014/main" xmlns="" id="{7782C0EE-E0E8-828A-CB40-59D5EAD977C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31529"/>
            <a:ext cx="12192000" cy="6794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Скругленный прямоугольник 11">
            <a:extLst>
              <a:ext uri="{FF2B5EF4-FFF2-40B4-BE49-F238E27FC236}">
                <a16:creationId xmlns:a16="http://schemas.microsoft.com/office/drawing/2014/main" xmlns="" id="{C6C20D02-C444-5C47-5DFC-EC6045E27043}"/>
              </a:ext>
            </a:extLst>
          </p:cNvPr>
          <p:cNvSpPr/>
          <p:nvPr/>
        </p:nvSpPr>
        <p:spPr>
          <a:xfrm>
            <a:off x="1562830" y="222777"/>
            <a:ext cx="9089930" cy="1046793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F67D67E8-7BF8-A5D2-83D8-71088E5CE32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065"/>
          <a:stretch/>
        </p:blipFill>
        <p:spPr bwMode="auto">
          <a:xfrm>
            <a:off x="6827128" y="1460817"/>
            <a:ext cx="5244572" cy="5365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xmlns="" id="{62066431-69E2-DBB5-C848-FA34C0C48C9F}"/>
              </a:ext>
            </a:extLst>
          </p:cNvPr>
          <p:cNvSpPr/>
          <p:nvPr/>
        </p:nvSpPr>
        <p:spPr>
          <a:xfrm>
            <a:off x="0" y="31530"/>
            <a:ext cx="12192000" cy="6794939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кругленный прямоугольник 2">
            <a:extLst>
              <a:ext uri="{FF2B5EF4-FFF2-40B4-BE49-F238E27FC236}">
                <a16:creationId xmlns:a16="http://schemas.microsoft.com/office/drawing/2014/main" xmlns="" id="{64E98FB7-5B21-EF9F-F357-A9AD3408811E}"/>
              </a:ext>
            </a:extLst>
          </p:cNvPr>
          <p:cNvSpPr/>
          <p:nvPr/>
        </p:nvSpPr>
        <p:spPr>
          <a:xfrm>
            <a:off x="507620" y="1511415"/>
            <a:ext cx="6319507" cy="5123808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C844B067-938C-4B12-E7D4-427ED90C7468}"/>
              </a:ext>
            </a:extLst>
          </p:cNvPr>
          <p:cNvSpPr txBox="1"/>
          <p:nvPr/>
        </p:nvSpPr>
        <p:spPr>
          <a:xfrm>
            <a:off x="571204" y="4900717"/>
            <a:ext cx="6135624" cy="17851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200" dirty="0">
                <a:solidFill>
                  <a:schemeClr val="accent6">
                    <a:lumMod val="50000"/>
                  </a:schemeClr>
                </a:solidFill>
              </a:rPr>
              <a:t>Неконтролируемое сжигание сухой листвы и травы во многих случаях становится причиной более катастрофичных пожаров – лесных и торфяных. </a:t>
            </a:r>
          </a:p>
          <a:p>
            <a:pPr algn="ctr"/>
            <a:endParaRPr lang="ru-RU" sz="22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8196" name="Picture 4">
            <a:extLst>
              <a:ext uri="{FF2B5EF4-FFF2-40B4-BE49-F238E27FC236}">
                <a16:creationId xmlns:a16="http://schemas.microsoft.com/office/drawing/2014/main" xmlns="" id="{F4F0C518-D11B-CD5B-389C-551F6A567A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9936" y="1957284"/>
            <a:ext cx="6263189" cy="2822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F16B329D-7185-DA77-50DA-DA028918C98E}"/>
              </a:ext>
            </a:extLst>
          </p:cNvPr>
          <p:cNvSpPr/>
          <p:nvPr/>
        </p:nvSpPr>
        <p:spPr>
          <a:xfrm>
            <a:off x="1756767" y="361452"/>
            <a:ext cx="867846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ПРИЧИНЫ ПРИРОДНЫХ ПОЖАРОВ</a:t>
            </a:r>
          </a:p>
        </p:txBody>
      </p:sp>
    </p:spTree>
    <p:extLst>
      <p:ext uri="{BB962C8B-B14F-4D97-AF65-F5344CB8AC3E}">
        <p14:creationId xmlns:p14="http://schemas.microsoft.com/office/powerpoint/2010/main" val="3478948999"/>
      </p:ext>
    </p:extLst>
  </p:cSld>
  <p:clrMapOvr>
    <a:masterClrMapping/>
  </p:clrMapOvr>
  <p:transition spd="slow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xmlns="" id="{7ECB09EE-1979-02DE-9C8A-91094D34C3E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-1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Скругленный прямоугольник 11">
            <a:extLst>
              <a:ext uri="{FF2B5EF4-FFF2-40B4-BE49-F238E27FC236}">
                <a16:creationId xmlns:a16="http://schemas.microsoft.com/office/drawing/2014/main" xmlns="" id="{C6C20D02-C444-5C47-5DFC-EC6045E27043}"/>
              </a:ext>
            </a:extLst>
          </p:cNvPr>
          <p:cNvSpPr/>
          <p:nvPr/>
        </p:nvSpPr>
        <p:spPr>
          <a:xfrm>
            <a:off x="1562830" y="222777"/>
            <a:ext cx="9089930" cy="1046793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F67D67E8-7BF8-A5D2-83D8-71088E5CE32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065"/>
          <a:stretch/>
        </p:blipFill>
        <p:spPr bwMode="auto">
          <a:xfrm>
            <a:off x="6827128" y="1460817"/>
            <a:ext cx="5244572" cy="5365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xmlns="" id="{62066431-69E2-DBB5-C848-FA34C0C48C9F}"/>
              </a:ext>
            </a:extLst>
          </p:cNvPr>
          <p:cNvSpPr/>
          <p:nvPr/>
        </p:nvSpPr>
        <p:spPr>
          <a:xfrm>
            <a:off x="0" y="31530"/>
            <a:ext cx="12192000" cy="6794939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кругленный прямоугольник 2">
            <a:extLst>
              <a:ext uri="{FF2B5EF4-FFF2-40B4-BE49-F238E27FC236}">
                <a16:creationId xmlns:a16="http://schemas.microsoft.com/office/drawing/2014/main" xmlns="" id="{64E98FB7-5B21-EF9F-F357-A9AD3408811E}"/>
              </a:ext>
            </a:extLst>
          </p:cNvPr>
          <p:cNvSpPr/>
          <p:nvPr/>
        </p:nvSpPr>
        <p:spPr>
          <a:xfrm>
            <a:off x="507620" y="1511415"/>
            <a:ext cx="6319507" cy="5123808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C844B067-938C-4B12-E7D4-427ED90C7468}"/>
              </a:ext>
            </a:extLst>
          </p:cNvPr>
          <p:cNvSpPr txBox="1"/>
          <p:nvPr/>
        </p:nvSpPr>
        <p:spPr>
          <a:xfrm>
            <a:off x="599561" y="4303423"/>
            <a:ext cx="6135624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200" dirty="0">
                <a:solidFill>
                  <a:schemeClr val="accent6">
                    <a:lumMod val="50000"/>
                  </a:schemeClr>
                </a:solidFill>
              </a:rPr>
              <a:t>Неисправность электрических приборов и проводки в жилых квартирах – одна из распространенных причин пожаров. Необходимо помнить, что даже всем нам привычные, изо дня в день используемые электроприборы, могут воспламениться в любую минуту, вызвав пожар. 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A8C92705-20A2-30E5-2492-A5296D39DA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10268" y="1847841"/>
            <a:ext cx="2527789" cy="2334659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3AF26741-F3AD-C6E8-1DE1-646131D6FCF6}"/>
              </a:ext>
            </a:extLst>
          </p:cNvPr>
          <p:cNvSpPr/>
          <p:nvPr/>
        </p:nvSpPr>
        <p:spPr>
          <a:xfrm>
            <a:off x="2105132" y="361452"/>
            <a:ext cx="798173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ПРИЧИНЫ БЫТОВЫХ ПОЖАРОВ</a:t>
            </a:r>
          </a:p>
        </p:txBody>
      </p:sp>
    </p:spTree>
    <p:extLst>
      <p:ext uri="{BB962C8B-B14F-4D97-AF65-F5344CB8AC3E}">
        <p14:creationId xmlns:p14="http://schemas.microsoft.com/office/powerpoint/2010/main" val="4232758992"/>
      </p:ext>
    </p:extLst>
  </p:cSld>
  <p:clrMapOvr>
    <a:masterClrMapping/>
  </p:clrMapOvr>
  <p:transition spd="slow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xmlns="" id="{7ECB09EE-1979-02DE-9C8A-91094D34C3E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-1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Скругленный прямоугольник 11">
            <a:extLst>
              <a:ext uri="{FF2B5EF4-FFF2-40B4-BE49-F238E27FC236}">
                <a16:creationId xmlns:a16="http://schemas.microsoft.com/office/drawing/2014/main" xmlns="" id="{C6C20D02-C444-5C47-5DFC-EC6045E27043}"/>
              </a:ext>
            </a:extLst>
          </p:cNvPr>
          <p:cNvSpPr/>
          <p:nvPr/>
        </p:nvSpPr>
        <p:spPr>
          <a:xfrm>
            <a:off x="1562830" y="222777"/>
            <a:ext cx="9089930" cy="1046793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F67D67E8-7BF8-A5D2-83D8-71088E5CE32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065"/>
          <a:stretch/>
        </p:blipFill>
        <p:spPr bwMode="auto">
          <a:xfrm>
            <a:off x="6827128" y="1460817"/>
            <a:ext cx="5244572" cy="5365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xmlns="" id="{62066431-69E2-DBB5-C848-FA34C0C48C9F}"/>
              </a:ext>
            </a:extLst>
          </p:cNvPr>
          <p:cNvSpPr/>
          <p:nvPr/>
        </p:nvSpPr>
        <p:spPr>
          <a:xfrm>
            <a:off x="0" y="31530"/>
            <a:ext cx="12192000" cy="6794939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кругленный прямоугольник 2">
            <a:extLst>
              <a:ext uri="{FF2B5EF4-FFF2-40B4-BE49-F238E27FC236}">
                <a16:creationId xmlns:a16="http://schemas.microsoft.com/office/drawing/2014/main" xmlns="" id="{64E98FB7-5B21-EF9F-F357-A9AD3408811E}"/>
              </a:ext>
            </a:extLst>
          </p:cNvPr>
          <p:cNvSpPr/>
          <p:nvPr/>
        </p:nvSpPr>
        <p:spPr>
          <a:xfrm>
            <a:off x="507620" y="1511415"/>
            <a:ext cx="6319507" cy="5123808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C844B067-938C-4B12-E7D4-427ED90C7468}"/>
              </a:ext>
            </a:extLst>
          </p:cNvPr>
          <p:cNvSpPr txBox="1"/>
          <p:nvPr/>
        </p:nvSpPr>
        <p:spPr>
          <a:xfrm>
            <a:off x="599561" y="4939110"/>
            <a:ext cx="6135624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200" dirty="0">
                <a:solidFill>
                  <a:schemeClr val="accent6">
                    <a:lumMod val="50000"/>
                  </a:schemeClr>
                </a:solidFill>
              </a:rPr>
              <a:t>Частой причиной пожара служит и нарушение правил пожарной безопасности при эксплуатации печей и бытовых электронагревательных приборов. </a:t>
            </a:r>
          </a:p>
        </p:txBody>
      </p:sp>
      <p:pic>
        <p:nvPicPr>
          <p:cNvPr id="7" name="Picture 16">
            <a:extLst>
              <a:ext uri="{FF2B5EF4-FFF2-40B4-BE49-F238E27FC236}">
                <a16:creationId xmlns:a16="http://schemas.microsoft.com/office/drawing/2014/main" xmlns="" id="{4C46AFE0-59A4-8D78-25EC-5CB86DA2B03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14751" y="1709128"/>
            <a:ext cx="3440663" cy="3109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824681E7-05A7-38BD-FD60-CC88BA48B2CE}"/>
              </a:ext>
            </a:extLst>
          </p:cNvPr>
          <p:cNvSpPr/>
          <p:nvPr/>
        </p:nvSpPr>
        <p:spPr>
          <a:xfrm>
            <a:off x="2105132" y="361452"/>
            <a:ext cx="798173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ПРИЧИНЫ БЫТОВЫХ ПОЖАРОВ</a:t>
            </a:r>
          </a:p>
        </p:txBody>
      </p:sp>
    </p:spTree>
    <p:extLst>
      <p:ext uri="{BB962C8B-B14F-4D97-AF65-F5344CB8AC3E}">
        <p14:creationId xmlns:p14="http://schemas.microsoft.com/office/powerpoint/2010/main" val="3319861523"/>
      </p:ext>
    </p:extLst>
  </p:cSld>
  <p:clrMapOvr>
    <a:masterClrMapping/>
  </p:clrMapOvr>
  <p:transition spd="slow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xmlns="" id="{7ECB09EE-1979-02DE-9C8A-91094D34C3E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-1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Скругленный прямоугольник 11">
            <a:extLst>
              <a:ext uri="{FF2B5EF4-FFF2-40B4-BE49-F238E27FC236}">
                <a16:creationId xmlns:a16="http://schemas.microsoft.com/office/drawing/2014/main" xmlns="" id="{C6C20D02-C444-5C47-5DFC-EC6045E27043}"/>
              </a:ext>
            </a:extLst>
          </p:cNvPr>
          <p:cNvSpPr/>
          <p:nvPr/>
        </p:nvSpPr>
        <p:spPr>
          <a:xfrm>
            <a:off x="1562830" y="222777"/>
            <a:ext cx="9089930" cy="1046793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F67D67E8-7BF8-A5D2-83D8-71088E5CE32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065"/>
          <a:stretch/>
        </p:blipFill>
        <p:spPr bwMode="auto">
          <a:xfrm>
            <a:off x="6827128" y="1460817"/>
            <a:ext cx="5244572" cy="5365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xmlns="" id="{62066431-69E2-DBB5-C848-FA34C0C48C9F}"/>
              </a:ext>
            </a:extLst>
          </p:cNvPr>
          <p:cNvSpPr/>
          <p:nvPr/>
        </p:nvSpPr>
        <p:spPr>
          <a:xfrm>
            <a:off x="0" y="31530"/>
            <a:ext cx="12192000" cy="6794939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кругленный прямоугольник 2">
            <a:extLst>
              <a:ext uri="{FF2B5EF4-FFF2-40B4-BE49-F238E27FC236}">
                <a16:creationId xmlns:a16="http://schemas.microsoft.com/office/drawing/2014/main" xmlns="" id="{64E98FB7-5B21-EF9F-F357-A9AD3408811E}"/>
              </a:ext>
            </a:extLst>
          </p:cNvPr>
          <p:cNvSpPr/>
          <p:nvPr/>
        </p:nvSpPr>
        <p:spPr>
          <a:xfrm>
            <a:off x="507620" y="1511415"/>
            <a:ext cx="6319507" cy="5123808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C844B067-938C-4B12-E7D4-427ED90C7468}"/>
              </a:ext>
            </a:extLst>
          </p:cNvPr>
          <p:cNvSpPr txBox="1"/>
          <p:nvPr/>
        </p:nvSpPr>
        <p:spPr>
          <a:xfrm>
            <a:off x="599561" y="4800059"/>
            <a:ext cx="6135624" cy="17851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200" dirty="0">
                <a:solidFill>
                  <a:schemeClr val="accent6">
                    <a:lumMod val="50000"/>
                  </a:schemeClr>
                </a:solidFill>
              </a:rPr>
              <a:t>Использование газовых печей. Основная причина этих пожаров - утечка газа вследствие нарушения герметичности трубопроводов, соединительных узлов или через горелки газовых плит. </a:t>
            </a:r>
          </a:p>
        </p:txBody>
      </p:sp>
      <p:pic>
        <p:nvPicPr>
          <p:cNvPr id="5" name="Picture 6">
            <a:extLst>
              <a:ext uri="{FF2B5EF4-FFF2-40B4-BE49-F238E27FC236}">
                <a16:creationId xmlns:a16="http://schemas.microsoft.com/office/drawing/2014/main" xmlns="" id="{AB4FDBFF-0465-0CEC-0BFE-B23BD7FA0BC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75008" y="1621695"/>
            <a:ext cx="3384730" cy="3038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C79426A0-E431-49E0-C88F-E0ADDCB33E35}"/>
              </a:ext>
            </a:extLst>
          </p:cNvPr>
          <p:cNvSpPr/>
          <p:nvPr/>
        </p:nvSpPr>
        <p:spPr>
          <a:xfrm>
            <a:off x="2105132" y="361452"/>
            <a:ext cx="798173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ПРИЧИНЫ БЫТОВЫХ ПОЖАРОВ</a:t>
            </a:r>
          </a:p>
        </p:txBody>
      </p:sp>
    </p:spTree>
    <p:extLst>
      <p:ext uri="{BB962C8B-B14F-4D97-AF65-F5344CB8AC3E}">
        <p14:creationId xmlns:p14="http://schemas.microsoft.com/office/powerpoint/2010/main" val="3485030390"/>
      </p:ext>
    </p:extLst>
  </p:cSld>
  <p:clrMapOvr>
    <a:masterClrMapping/>
  </p:clrMapOvr>
  <p:transition spd="slow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xmlns="" id="{7ECB09EE-1979-02DE-9C8A-91094D34C3E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-1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Скругленный прямоугольник 11">
            <a:extLst>
              <a:ext uri="{FF2B5EF4-FFF2-40B4-BE49-F238E27FC236}">
                <a16:creationId xmlns:a16="http://schemas.microsoft.com/office/drawing/2014/main" xmlns="" id="{C6C20D02-C444-5C47-5DFC-EC6045E27043}"/>
              </a:ext>
            </a:extLst>
          </p:cNvPr>
          <p:cNvSpPr/>
          <p:nvPr/>
        </p:nvSpPr>
        <p:spPr>
          <a:xfrm>
            <a:off x="1562830" y="222777"/>
            <a:ext cx="9089930" cy="1046793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F67D67E8-7BF8-A5D2-83D8-71088E5CE32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065"/>
          <a:stretch/>
        </p:blipFill>
        <p:spPr bwMode="auto">
          <a:xfrm>
            <a:off x="6827128" y="1460817"/>
            <a:ext cx="5244572" cy="5365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xmlns="" id="{62066431-69E2-DBB5-C848-FA34C0C48C9F}"/>
              </a:ext>
            </a:extLst>
          </p:cNvPr>
          <p:cNvSpPr/>
          <p:nvPr/>
        </p:nvSpPr>
        <p:spPr>
          <a:xfrm>
            <a:off x="0" y="31530"/>
            <a:ext cx="12192000" cy="6794939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кругленный прямоугольник 2">
            <a:extLst>
              <a:ext uri="{FF2B5EF4-FFF2-40B4-BE49-F238E27FC236}">
                <a16:creationId xmlns:a16="http://schemas.microsoft.com/office/drawing/2014/main" xmlns="" id="{64E98FB7-5B21-EF9F-F357-A9AD3408811E}"/>
              </a:ext>
            </a:extLst>
          </p:cNvPr>
          <p:cNvSpPr/>
          <p:nvPr/>
        </p:nvSpPr>
        <p:spPr>
          <a:xfrm>
            <a:off x="507620" y="1511415"/>
            <a:ext cx="6319507" cy="5123808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C844B067-938C-4B12-E7D4-427ED90C7468}"/>
              </a:ext>
            </a:extLst>
          </p:cNvPr>
          <p:cNvSpPr txBox="1"/>
          <p:nvPr/>
        </p:nvSpPr>
        <p:spPr>
          <a:xfrm>
            <a:off x="599561" y="4554249"/>
            <a:ext cx="6135624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100" dirty="0">
                <a:solidFill>
                  <a:schemeClr val="accent6">
                    <a:lumMod val="50000"/>
                  </a:schemeClr>
                </a:solidFill>
              </a:rPr>
              <a:t>Детская шалость с огнем часто становится причиной пожаров. Как показывает практика, такие пожары происходят из-за отсутствия у детей навыков осторожного обращения с огнем, а также недостаточный контроль со стороны взрослых за их поведением.</a:t>
            </a:r>
          </a:p>
        </p:txBody>
      </p:sp>
      <p:pic>
        <p:nvPicPr>
          <p:cNvPr id="7" name="Picture 14">
            <a:extLst>
              <a:ext uri="{FF2B5EF4-FFF2-40B4-BE49-F238E27FC236}">
                <a16:creationId xmlns:a16="http://schemas.microsoft.com/office/drawing/2014/main" xmlns="" id="{B6EC4D57-4720-4D76-C1C5-C8B8CF2DC7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46400" y="1682079"/>
            <a:ext cx="1741714" cy="2727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6299517C-0763-3378-BC32-57C3012BB2D4}"/>
              </a:ext>
            </a:extLst>
          </p:cNvPr>
          <p:cNvSpPr/>
          <p:nvPr/>
        </p:nvSpPr>
        <p:spPr>
          <a:xfrm>
            <a:off x="2105132" y="361452"/>
            <a:ext cx="798173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ПРИЧИНЫ БЫТОВЫХ ПОЖАРОВ</a:t>
            </a:r>
          </a:p>
        </p:txBody>
      </p:sp>
    </p:spTree>
    <p:extLst>
      <p:ext uri="{BB962C8B-B14F-4D97-AF65-F5344CB8AC3E}">
        <p14:creationId xmlns:p14="http://schemas.microsoft.com/office/powerpoint/2010/main" val="1594113269"/>
      </p:ext>
    </p:extLst>
  </p:cSld>
  <p:clrMapOvr>
    <a:masterClrMapping/>
  </p:clrMapOvr>
  <p:transition spd="slow">
    <p:fade/>
  </p:transition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1222</TotalTime>
  <Words>355</Words>
  <Application>Microsoft Office PowerPoint</Application>
  <PresentationFormat>Произвольный</PresentationFormat>
  <Paragraphs>31</Paragraphs>
  <Slides>11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Microsoft Office User</dc:creator>
  <cp:lastModifiedBy>123</cp:lastModifiedBy>
  <cp:revision>10</cp:revision>
  <dcterms:created xsi:type="dcterms:W3CDTF">2022-07-26T16:59:57Z</dcterms:created>
  <dcterms:modified xsi:type="dcterms:W3CDTF">2023-02-09T09:42:10Z</dcterms:modified>
</cp:coreProperties>
</file>