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74" r:id="rId10"/>
    <p:sldId id="271" r:id="rId11"/>
    <p:sldId id="272" r:id="rId12"/>
    <p:sldId id="273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66"/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1234" y="-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E98B6-E5C3-4D8C-B939-0605269C4513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9B94D-8D3C-45CC-A0EA-FFEC20E6F1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E98B6-E5C3-4D8C-B939-0605269C4513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9B94D-8D3C-45CC-A0EA-FFEC20E6F1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E98B6-E5C3-4D8C-B939-0605269C4513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9B94D-8D3C-45CC-A0EA-FFEC20E6F1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E98B6-E5C3-4D8C-B939-0605269C4513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9B94D-8D3C-45CC-A0EA-FFEC20E6F1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E98B6-E5C3-4D8C-B939-0605269C4513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9B94D-8D3C-45CC-A0EA-FFEC20E6F1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E98B6-E5C3-4D8C-B939-0605269C4513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9B94D-8D3C-45CC-A0EA-FFEC20E6F1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E98B6-E5C3-4D8C-B939-0605269C4513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9B94D-8D3C-45CC-A0EA-FFEC20E6F1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E98B6-E5C3-4D8C-B939-0605269C4513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9B94D-8D3C-45CC-A0EA-FFEC20E6F1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E98B6-E5C3-4D8C-B939-0605269C4513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9B94D-8D3C-45CC-A0EA-FFEC20E6F1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E98B6-E5C3-4D8C-B939-0605269C4513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9B94D-8D3C-45CC-A0EA-FFEC20E6F1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E98B6-E5C3-4D8C-B939-0605269C4513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9B94D-8D3C-45CC-A0EA-FFEC20E6F1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4E98B6-E5C3-4D8C-B939-0605269C4513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39B94D-8D3C-45CC-A0EA-FFEC20E6F13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s://fsd.multiurok.ru/html/2021/11/07/s_6187ac1e9fabc/phpxsfaM7_Kvest---igra_html_692f2f69c8b1cf2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2476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07704" y="2708920"/>
            <a:ext cx="5688632" cy="1470025"/>
          </a:xfrm>
        </p:spPr>
        <p:txBody>
          <a:bodyPr>
            <a:normAutofit fontScale="90000"/>
          </a:bodyPr>
          <a:lstStyle/>
          <a:p>
            <a:r>
              <a:rPr lang="ru-RU" sz="3600" b="1" dirty="0">
                <a:ln>
                  <a:solidFill>
                    <a:srgbClr val="7030A0"/>
                  </a:solidFill>
                </a:ln>
                <a:solidFill>
                  <a:srgbClr val="FF0066"/>
                </a:solidFill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  <a:latin typeface="Cambria" pitchFamily="18" charset="0"/>
                <a:ea typeface="Cambria" pitchFamily="18" charset="0"/>
              </a:rPr>
              <a:t>Развитие компонентов устной речи дошкольников в различных формах и видах детской деятельности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ttps://present5.com/presentation/10636147_443313554/image-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" y="0"/>
            <a:ext cx="9143998" cy="68580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1043608" y="2204864"/>
            <a:ext cx="734481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FF0000"/>
                </a:solidFill>
                <a:latin typeface="Cambria" pitchFamily="18" charset="0"/>
                <a:ea typeface="Cambria" pitchFamily="18" charset="0"/>
              </a:rPr>
              <a:t>Основные средства речевого </a:t>
            </a:r>
            <a:r>
              <a:rPr lang="ru-RU" b="1" dirty="0" smtClean="0">
                <a:solidFill>
                  <a:srgbClr val="FF0000"/>
                </a:solidFill>
                <a:latin typeface="Cambria" pitchFamily="18" charset="0"/>
                <a:ea typeface="Cambria" pitchFamily="18" charset="0"/>
              </a:rPr>
              <a:t>развития</a:t>
            </a:r>
            <a:r>
              <a:rPr lang="ru-RU" dirty="0"/>
              <a:t> </a:t>
            </a:r>
            <a:endParaRPr lang="ru-RU" dirty="0" smtClean="0"/>
          </a:p>
          <a:p>
            <a:pPr>
              <a:buBlip>
                <a:blip r:embed="rId3"/>
              </a:buBlip>
            </a:pPr>
            <a:r>
              <a:rPr lang="ru-RU" dirty="0" smtClean="0">
                <a:latin typeface="Cambria" pitchFamily="18" charset="0"/>
                <a:ea typeface="Cambria" pitchFamily="18" charset="0"/>
              </a:rPr>
              <a:t>общение </a:t>
            </a:r>
            <a:r>
              <a:rPr lang="ru-RU" dirty="0">
                <a:latin typeface="Cambria" pitchFamily="18" charset="0"/>
                <a:ea typeface="Cambria" pitchFamily="18" charset="0"/>
              </a:rPr>
              <a:t>взрослых и </a:t>
            </a:r>
            <a:r>
              <a:rPr lang="ru-RU" dirty="0" smtClean="0">
                <a:latin typeface="Cambria" pitchFamily="18" charset="0"/>
                <a:ea typeface="Cambria" pitchFamily="18" charset="0"/>
              </a:rPr>
              <a:t>детей,</a:t>
            </a:r>
            <a:r>
              <a:rPr lang="ru-RU" dirty="0">
                <a:latin typeface="Cambria" pitchFamily="18" charset="0"/>
                <a:ea typeface="Cambria" pitchFamily="18" charset="0"/>
              </a:rPr>
              <a:t> и детей друг с другом; </a:t>
            </a:r>
            <a:endParaRPr lang="ru-RU" dirty="0" smtClean="0">
              <a:latin typeface="Cambria" pitchFamily="18" charset="0"/>
              <a:ea typeface="Cambria" pitchFamily="18" charset="0"/>
            </a:endParaRPr>
          </a:p>
          <a:p>
            <a:pPr>
              <a:buBlip>
                <a:blip r:embed="rId3"/>
              </a:buBlip>
            </a:pPr>
            <a:r>
              <a:rPr lang="ru-RU" dirty="0" smtClean="0">
                <a:latin typeface="Cambria" pitchFamily="18" charset="0"/>
                <a:ea typeface="Cambria" pitchFamily="18" charset="0"/>
              </a:rPr>
              <a:t>культурная </a:t>
            </a:r>
            <a:r>
              <a:rPr lang="ru-RU" dirty="0">
                <a:latin typeface="Cambria" pitchFamily="18" charset="0"/>
                <a:ea typeface="Cambria" pitchFamily="18" charset="0"/>
              </a:rPr>
              <a:t>языковая среда, речь </a:t>
            </a:r>
            <a:r>
              <a:rPr lang="ru-RU" dirty="0" smtClean="0">
                <a:latin typeface="Cambria" pitchFamily="18" charset="0"/>
                <a:ea typeface="Cambria" pitchFamily="18" charset="0"/>
              </a:rPr>
              <a:t>взрослых; </a:t>
            </a:r>
          </a:p>
          <a:p>
            <a:pPr>
              <a:buBlip>
                <a:blip r:embed="rId3"/>
              </a:buBlip>
            </a:pPr>
            <a:r>
              <a:rPr lang="ru-RU" dirty="0" smtClean="0">
                <a:latin typeface="Cambria" pitchFamily="18" charset="0"/>
                <a:ea typeface="Cambria" pitchFamily="18" charset="0"/>
              </a:rPr>
              <a:t>обучение </a:t>
            </a:r>
            <a:r>
              <a:rPr lang="ru-RU" dirty="0">
                <a:latin typeface="Cambria" pitchFamily="18" charset="0"/>
                <a:ea typeface="Cambria" pitchFamily="18" charset="0"/>
              </a:rPr>
              <a:t>родной речи и </a:t>
            </a:r>
            <a:r>
              <a:rPr lang="ru-RU" dirty="0" smtClean="0">
                <a:latin typeface="Cambria" pitchFamily="18" charset="0"/>
                <a:ea typeface="Cambria" pitchFamily="18" charset="0"/>
              </a:rPr>
              <a:t>языку; </a:t>
            </a:r>
          </a:p>
          <a:p>
            <a:pPr>
              <a:buBlip>
                <a:blip r:embed="rId3"/>
              </a:buBlip>
            </a:pPr>
            <a:r>
              <a:rPr lang="ru-RU" dirty="0" smtClean="0">
                <a:latin typeface="Cambria" pitchFamily="18" charset="0"/>
                <a:ea typeface="Cambria" pitchFamily="18" charset="0"/>
              </a:rPr>
              <a:t>художественная </a:t>
            </a:r>
            <a:r>
              <a:rPr lang="ru-RU" dirty="0">
                <a:latin typeface="Cambria" pitchFamily="18" charset="0"/>
                <a:ea typeface="Cambria" pitchFamily="18" charset="0"/>
              </a:rPr>
              <a:t>литература и различные виды искусства (изобразительное, музыка, театр).</a:t>
            </a:r>
            <a:endParaRPr lang="ru-RU" dirty="0" smtClean="0">
              <a:solidFill>
                <a:srgbClr val="FF0000"/>
              </a:solidFill>
              <a:latin typeface="Cambria" pitchFamily="18" charset="0"/>
              <a:ea typeface="Cambria" pitchFamily="18" charset="0"/>
            </a:endParaRPr>
          </a:p>
          <a:p>
            <a:pPr algn="ctr"/>
            <a:endParaRPr lang="ru-RU" b="1" dirty="0">
              <a:solidFill>
                <a:srgbClr val="FF0000"/>
              </a:solidFill>
              <a:latin typeface="Cambria" pitchFamily="18" charset="0"/>
              <a:ea typeface="Cambria" pitchFamily="18" charset="0"/>
            </a:endParaRPr>
          </a:p>
          <a:p>
            <a:endParaRPr lang="ru-RU" dirty="0">
              <a:latin typeface="Cambria" pitchFamily="18" charset="0"/>
              <a:ea typeface="Cambria" pitchFamily="18" charset="0"/>
            </a:endParaRPr>
          </a:p>
        </p:txBody>
      </p:sp>
      <p:pic>
        <p:nvPicPr>
          <p:cNvPr id="3074" name="Picture 2" descr="https://www.mykemertours.com/public/content/images/9777788346ffc7d8a163369e6995b20a1604140547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259632" y="188640"/>
            <a:ext cx="6853538" cy="18514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https://present5.com/presentation/10636147_443313554/image-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"/>
            <a:ext cx="9143998" cy="68580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827584" y="260648"/>
            <a:ext cx="756084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400" b="1" dirty="0" smtClean="0">
                <a:solidFill>
                  <a:srgbClr val="FF0000"/>
                </a:solidFill>
                <a:latin typeface="Cambria" pitchFamily="18" charset="0"/>
                <a:ea typeface="Cambria" pitchFamily="18" charset="0"/>
              </a:rPr>
              <a:t>Речь - </a:t>
            </a:r>
            <a:r>
              <a:rPr lang="ru-RU" sz="2400" b="1" dirty="0">
                <a:solidFill>
                  <a:srgbClr val="FF0000"/>
                </a:solidFill>
                <a:latin typeface="Cambria" pitchFamily="18" charset="0"/>
                <a:ea typeface="Cambria" pitchFamily="18" charset="0"/>
              </a:rPr>
              <a:t>чудесный дар природы- не дается человеку от рождения. Должно пройти время, чтобы малыш начал говорить. А мы, взрослые, должны приложить немало усилий, чтобы речь ребенка развивалась правильно и своевременно, т. е. очень важно помочь, как можно успешнее овладеть прекрасным даром.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s://present5.com/presentation/10636147_443313554/image-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"/>
            <a:ext cx="9143998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899592" y="1988840"/>
            <a:ext cx="7494359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66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ambria" pitchFamily="18" charset="0"/>
                <a:ea typeface="Cambria" pitchFamily="18" charset="0"/>
              </a:rPr>
              <a:t>Спасибо за внимание!</a:t>
            </a:r>
            <a:endParaRPr lang="ru-RU" sz="54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66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https://present5.com/presentation/10636147_443313554/image-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"/>
            <a:ext cx="9143998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555776" y="476672"/>
            <a:ext cx="3888432" cy="100811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Cambria" pitchFamily="18" charset="0"/>
              <a:ea typeface="Cambria" pitchFamily="18" charset="0"/>
              <a:cs typeface="Arial" pitchFamily="34" charset="0"/>
            </a:endParaRPr>
          </a:p>
          <a:p>
            <a:pPr lvl="0" algn="ctr"/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mbria" pitchFamily="18" charset="0"/>
                <a:ea typeface="Cambria" pitchFamily="18" charset="0"/>
                <a:cs typeface="Arial" pitchFamily="34" charset="0"/>
              </a:rPr>
              <a:t>Компоненты </a:t>
            </a:r>
          </a:p>
          <a:p>
            <a:pPr lvl="0" algn="ctr"/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mbria" pitchFamily="18" charset="0"/>
                <a:ea typeface="Cambria" pitchFamily="18" charset="0"/>
                <a:cs typeface="Arial" pitchFamily="34" charset="0"/>
              </a:rPr>
              <a:t>устной речи </a:t>
            </a:r>
          </a:p>
          <a:p>
            <a:pPr algn="ctr"/>
            <a:endParaRPr lang="ru-RU" dirty="0"/>
          </a:p>
        </p:txBody>
      </p:sp>
      <p:sp>
        <p:nvSpPr>
          <p:cNvPr id="4" name="Стрелка влево 3"/>
          <p:cNvSpPr/>
          <p:nvPr/>
        </p:nvSpPr>
        <p:spPr>
          <a:xfrm rot="18137330">
            <a:off x="2892785" y="1785467"/>
            <a:ext cx="978408" cy="484632"/>
          </a:xfrm>
          <a:prstGeom prst="lef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лево 4"/>
          <p:cNvSpPr/>
          <p:nvPr/>
        </p:nvSpPr>
        <p:spPr>
          <a:xfrm rot="14249755">
            <a:off x="5198105" y="1785251"/>
            <a:ext cx="978408" cy="484632"/>
          </a:xfrm>
          <a:prstGeom prst="left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323528" y="2276872"/>
            <a:ext cx="3002632" cy="1202432"/>
          </a:xfrm>
          <a:prstGeom prst="ellipse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latin typeface="Cambria" pitchFamily="18" charset="0"/>
                <a:ea typeface="Cambria" pitchFamily="18" charset="0"/>
              </a:rPr>
              <a:t>Развитие лексической стороны речи</a:t>
            </a:r>
            <a:endParaRPr lang="ru-RU" dirty="0">
              <a:latin typeface="Cambria" pitchFamily="18" charset="0"/>
              <a:ea typeface="Cambria" pitchFamily="18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5724128" y="2204864"/>
            <a:ext cx="3096344" cy="1296144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ru-RU" dirty="0" smtClean="0">
              <a:solidFill>
                <a:srgbClr val="111111"/>
              </a:solidFill>
              <a:latin typeface="Cambria" pitchFamily="18" charset="0"/>
              <a:ea typeface="Cambria" pitchFamily="18" charset="0"/>
              <a:cs typeface="Arial" pitchFamily="34" charset="0"/>
            </a:endParaRPr>
          </a:p>
          <a:p>
            <a:pPr lvl="0" algn="ctr"/>
            <a:r>
              <a:rPr lang="ru-RU" b="1" dirty="0" smtClean="0">
                <a:solidFill>
                  <a:schemeClr val="bg1"/>
                </a:solidFill>
                <a:latin typeface="Cambria" pitchFamily="18" charset="0"/>
                <a:ea typeface="Cambria" pitchFamily="18" charset="0"/>
                <a:cs typeface="Arial" pitchFamily="34" charset="0"/>
              </a:rPr>
              <a:t>Ф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mbria" pitchFamily="18" charset="0"/>
                <a:ea typeface="Cambria" pitchFamily="18" charset="0"/>
                <a:cs typeface="Arial" pitchFamily="34" charset="0"/>
              </a:rPr>
              <a:t>ормирование</a:t>
            </a:r>
          </a:p>
          <a:p>
            <a:pPr lvl="0" algn="ctr"/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mbria" pitchFamily="18" charset="0"/>
                <a:ea typeface="Cambria" pitchFamily="18" charset="0"/>
                <a:cs typeface="Arial" pitchFamily="34" charset="0"/>
              </a:rPr>
              <a:t>грамматического строя речи</a:t>
            </a:r>
          </a:p>
          <a:p>
            <a:pPr algn="ctr"/>
            <a:endParaRPr lang="ru-RU" dirty="0"/>
          </a:p>
        </p:txBody>
      </p:sp>
      <p:sp>
        <p:nvSpPr>
          <p:cNvPr id="8" name="Овал 7"/>
          <p:cNvSpPr/>
          <p:nvPr/>
        </p:nvSpPr>
        <p:spPr>
          <a:xfrm>
            <a:off x="1115616" y="3861048"/>
            <a:ext cx="3168352" cy="1274440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lvl="0" indent="22860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mbria" pitchFamily="18" charset="0"/>
                <a:ea typeface="Cambria" pitchFamily="18" charset="0"/>
                <a:cs typeface="Arial" pitchFamily="34" charset="0"/>
              </a:rPr>
              <a:t>Развитие и совершенствование звуковой культуры речи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Cambria" pitchFamily="18" charset="0"/>
              <a:ea typeface="Cambria" pitchFamily="18" charset="0"/>
              <a:cs typeface="Arial" pitchFamily="34" charset="0"/>
            </a:endParaRPr>
          </a:p>
        </p:txBody>
      </p:sp>
      <p:sp>
        <p:nvSpPr>
          <p:cNvPr id="9" name="Стрелка влево 8"/>
          <p:cNvSpPr/>
          <p:nvPr/>
        </p:nvSpPr>
        <p:spPr>
          <a:xfrm rot="17552053">
            <a:off x="2816022" y="2472718"/>
            <a:ext cx="2071736" cy="484632"/>
          </a:xfrm>
          <a:prstGeom prst="leftArrow">
            <a:avLst>
              <a:gd name="adj1" fmla="val 47230"/>
              <a:gd name="adj2" fmla="val 50000"/>
            </a:avLst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0" y="82406"/>
            <a:ext cx="461986" cy="2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300" b="1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4572000" y="3861048"/>
            <a:ext cx="3240360" cy="1224136"/>
          </a:xfrm>
          <a:prstGeom prst="ellipse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Cambria" pitchFamily="18" charset="0"/>
                <a:ea typeface="Cambria" pitchFamily="18" charset="0"/>
              </a:rPr>
              <a:t>Развитие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mbria" pitchFamily="18" charset="0"/>
                <a:ea typeface="Cambria" pitchFamily="18" charset="0"/>
                <a:cs typeface="Arial" pitchFamily="34" charset="0"/>
              </a:rPr>
              <a:t>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mbria" pitchFamily="18" charset="0"/>
                <a:ea typeface="Cambria" pitchFamily="18" charset="0"/>
                <a:cs typeface="Arial" pitchFamily="34" charset="0"/>
              </a:rPr>
              <a:t>связной</a:t>
            </a:r>
            <a:r>
              <a:rPr lang="ru-RU" b="1" dirty="0" smtClean="0">
                <a:solidFill>
                  <a:schemeClr val="bg1"/>
                </a:solidFill>
                <a:latin typeface="Cambria" pitchFamily="18" charset="0"/>
                <a:ea typeface="Cambria" pitchFamily="18" charset="0"/>
              </a:rPr>
              <a:t> речи</a:t>
            </a:r>
            <a:endParaRPr lang="ru-RU" dirty="0">
              <a:solidFill>
                <a:schemeClr val="bg1"/>
              </a:solidFill>
              <a:latin typeface="Cambria" pitchFamily="18" charset="0"/>
              <a:ea typeface="Cambria" pitchFamily="18" charset="0"/>
            </a:endParaRPr>
          </a:p>
        </p:txBody>
      </p:sp>
      <p:sp>
        <p:nvSpPr>
          <p:cNvPr id="13" name="Стрелка влево 12"/>
          <p:cNvSpPr/>
          <p:nvPr/>
        </p:nvSpPr>
        <p:spPr>
          <a:xfrm rot="14898261">
            <a:off x="4163287" y="2482449"/>
            <a:ext cx="2011231" cy="484632"/>
          </a:xfrm>
          <a:prstGeom prst="leftArrow">
            <a:avLst>
              <a:gd name="adj1" fmla="val 41087"/>
              <a:gd name="adj2" fmla="val 50000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s://present5.com/presentation/10636147_443313554/image-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"/>
            <a:ext cx="9143998" cy="6858000"/>
          </a:xfrm>
          <a:prstGeom prst="rect">
            <a:avLst/>
          </a:prstGeom>
          <a:noFill/>
        </p:spPr>
      </p:pic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467544" y="406408"/>
            <a:ext cx="8064896" cy="2585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mbria" pitchFamily="18" charset="0"/>
                <a:ea typeface="Cambria" pitchFamily="18" charset="0"/>
                <a:cs typeface="Arial" pitchFamily="34" charset="0"/>
              </a:rPr>
              <a:t>Развитие лексической стороны речи.</a:t>
            </a:r>
            <a:endParaRPr lang="ru-RU" sz="1000" b="1" dirty="0" smtClean="0">
              <a:solidFill>
                <a:srgbClr val="FF0066"/>
              </a:solidFill>
              <a:latin typeface="Cambria" pitchFamily="18" charset="0"/>
              <a:ea typeface="Cambria" pitchFamily="18" charset="0"/>
              <a:cs typeface="Arial" pitchFamily="34" charset="0"/>
            </a:endParaRPr>
          </a:p>
          <a:p>
            <a:pPr indent="22860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b="0" i="0" u="sng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Cambria" pitchFamily="18" charset="0"/>
                <a:ea typeface="Cambria" pitchFamily="18" charset="0"/>
                <a:cs typeface="Arial" pitchFamily="34" charset="0"/>
              </a:rPr>
              <a:t>Обогащение, расширение и активизация словарного запаса детей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Cambria" pitchFamily="18" charset="0"/>
                <a:ea typeface="Cambria" pitchFamily="18" charset="0"/>
                <a:cs typeface="Arial" pitchFamily="34" charset="0"/>
              </a:rPr>
              <a:t>.</a:t>
            </a:r>
          </a:p>
          <a:p>
            <a:pPr lvl="1" indent="228600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111111"/>
                </a:solidFill>
                <a:latin typeface="Cambria" pitchFamily="18" charset="0"/>
                <a:ea typeface="Cambria" pitchFamily="18" charset="0"/>
                <a:cs typeface="Arial" pitchFamily="34" charset="0"/>
              </a:rPr>
              <a:t>-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Cambria" pitchFamily="18" charset="0"/>
                <a:ea typeface="Cambria" pitchFamily="18" charset="0"/>
                <a:cs typeface="Arial" pitchFamily="34" charset="0"/>
              </a:rPr>
              <a:t>Обогащать детскую лексику новыми словами на основе углубления представлений о предметах, явлениях и событиях окружающей действительности. </a:t>
            </a:r>
          </a:p>
          <a:p>
            <a:pPr lvl="1" indent="228600" fontAlgn="base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Cambria" pitchFamily="18" charset="0"/>
                <a:ea typeface="Cambria" pitchFamily="18" charset="0"/>
                <a:cs typeface="Arial" pitchFamily="34" charset="0"/>
              </a:rPr>
              <a:t>Способствовать не только количественному росту словаря, но и качественному совершенству. </a:t>
            </a:r>
          </a:p>
          <a:p>
            <a:pPr lvl="1" indent="228600" fontAlgn="base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Cambria" pitchFamily="18" charset="0"/>
                <a:ea typeface="Cambria" pitchFamily="18" charset="0"/>
                <a:cs typeface="Arial" pitchFamily="34" charset="0"/>
              </a:rPr>
              <a:t>Поощрять проявление внимания детей к незнакомым словам и желание узнавать, что они обозначают.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mbria" pitchFamily="18" charset="0"/>
              <a:ea typeface="Cambria" pitchFamily="18" charset="0"/>
              <a:cs typeface="Arial" pitchFamily="34" charset="0"/>
            </a:endParaRPr>
          </a:p>
        </p:txBody>
      </p:sp>
      <p:pic>
        <p:nvPicPr>
          <p:cNvPr id="4099" name="Picture 3" descr="https://cdo.smolgu.ru/pluginfile.php/142105/course/overviewfiles/4%20%D0%B7%D0%BE2411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987824" y="3068960"/>
            <a:ext cx="3528392" cy="35283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https://present5.com/presentation/10636147_443313554/image-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" y="0"/>
            <a:ext cx="9143998" cy="6858000"/>
          </a:xfrm>
          <a:prstGeom prst="rect">
            <a:avLst/>
          </a:prstGeom>
          <a:noFill/>
        </p:spPr>
      </p:pic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899592" y="687179"/>
            <a:ext cx="7488832" cy="35548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mbria" pitchFamily="18" charset="0"/>
                <a:ea typeface="Cambria" pitchFamily="18" charset="0"/>
                <a:cs typeface="Arial" pitchFamily="34" charset="0"/>
              </a:rPr>
              <a:t>2. Формирование грамматического строя речи.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rgbClr val="FF0066"/>
              </a:solidFill>
              <a:effectLst/>
              <a:latin typeface="Cambria" pitchFamily="18" charset="0"/>
              <a:ea typeface="Cambria" pitchFamily="18" charset="0"/>
              <a:cs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sng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Cambria" pitchFamily="18" charset="0"/>
                <a:ea typeface="Cambria" pitchFamily="18" charset="0"/>
                <a:cs typeface="Arial" pitchFamily="34" charset="0"/>
              </a:rPr>
              <a:t>Правильное употребление слов в словосочетаниях и предложениях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Cambria" pitchFamily="18" charset="0"/>
                <a:ea typeface="Cambria" pitchFamily="18" charset="0"/>
                <a:cs typeface="Arial" pitchFamily="34" charset="0"/>
              </a:rPr>
              <a:t>(согласование в роде, числе и падеже, употребление предлогов)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mbria" pitchFamily="18" charset="0"/>
              <a:ea typeface="Cambria" pitchFamily="18" charset="0"/>
              <a:cs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Cambria" pitchFamily="18" charset="0"/>
                <a:ea typeface="Cambria" pitchFamily="18" charset="0"/>
                <a:cs typeface="Arial" pitchFamily="34" charset="0"/>
              </a:rPr>
              <a:t>- Поощрять стремление детей составлять из слов словосочетания и предложения. </a:t>
            </a: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Cambria" pitchFamily="18" charset="0"/>
                <a:ea typeface="Cambria" pitchFamily="18" charset="0"/>
                <a:cs typeface="Arial" pitchFamily="34" charset="0"/>
              </a:rPr>
              <a:t>- Обучение составлению и распространению простых предложений за счет однородных членов: подлежащих, определений, сказуемых. Способствовать появлению в речи детей предложений сложных конструкций.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mbria" pitchFamily="18" charset="0"/>
              <a:ea typeface="Cambria" pitchFamily="18" charset="0"/>
              <a:cs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Cambria" pitchFamily="18" charset="0"/>
                <a:ea typeface="Cambria" pitchFamily="18" charset="0"/>
                <a:cs typeface="Arial" pitchFamily="34" charset="0"/>
              </a:rPr>
              <a:t>- Учить выразительно использовать в речи простые предложения различные по цели высказывания (повествовательные, вопросительные, побудительные).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mbria" pitchFamily="18" charset="0"/>
              <a:ea typeface="Cambria" pitchFamily="18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https://present5.com/presentation/10636147_443313554/image-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" y="0"/>
            <a:ext cx="9143998" cy="6858000"/>
          </a:xfrm>
          <a:prstGeom prst="rect">
            <a:avLst/>
          </a:prstGeom>
          <a:noFill/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539552" y="223339"/>
            <a:ext cx="8136904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mbria" pitchFamily="18" charset="0"/>
                <a:ea typeface="Cambria" pitchFamily="18" charset="0"/>
                <a:cs typeface="Arial" pitchFamily="34" charset="0"/>
              </a:rPr>
              <a:t>3. Развитие и совершенствование звуковой культуры речи.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rgbClr val="FF0066"/>
              </a:solidFill>
              <a:effectLst/>
              <a:latin typeface="Cambria" pitchFamily="18" charset="0"/>
              <a:ea typeface="Cambria" pitchFamily="18" charset="0"/>
              <a:cs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Cambria" pitchFamily="18" charset="0"/>
                <a:ea typeface="Cambria" pitchFamily="18" charset="0"/>
                <a:cs typeface="Arial" pitchFamily="34" charset="0"/>
              </a:rPr>
              <a:t>- Развивать фонематический слух. </a:t>
            </a: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Cambria" pitchFamily="18" charset="0"/>
                <a:ea typeface="Cambria" pitchFamily="18" charset="0"/>
                <a:cs typeface="Arial" pitchFamily="34" charset="0"/>
              </a:rPr>
              <a:t>- Уточнять и закреплять произношение звуков родного языка.</a:t>
            </a: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Cambria" pitchFamily="18" charset="0"/>
                <a:ea typeface="Cambria" pitchFamily="18" charset="0"/>
                <a:cs typeface="Arial" pitchFamily="34" charset="0"/>
              </a:rPr>
              <a:t>- Вырабатывать четкое произнесение слов, предложений, спокойный темп и размеренный ритм речи. </a:t>
            </a: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Cambria" pitchFamily="18" charset="0"/>
                <a:ea typeface="Cambria" pitchFamily="18" charset="0"/>
                <a:cs typeface="Arial" pitchFamily="34" charset="0"/>
              </a:rPr>
              <a:t>- Развивать интонационную выразительность в специальных игровых упражнениях, средствами театрализованной деятельности.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mbria" pitchFamily="18" charset="0"/>
              <a:ea typeface="Cambria" pitchFamily="18" charset="0"/>
              <a:cs typeface="Arial" pitchFamily="34" charset="0"/>
            </a:endParaRPr>
          </a:p>
        </p:txBody>
      </p:sp>
      <p:pic>
        <p:nvPicPr>
          <p:cNvPr id="2055" name="Picture 7" descr="https://w7.pngwing.com/pngs/293/330/png-transparent-letter-russian-alphabet-yu-kamov-ka29-reading-smiley-fictional-character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21136322">
            <a:off x="5100737" y="3201251"/>
            <a:ext cx="2074172" cy="15781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7" name="Picture 9" descr="https://i.pinimg.com/originals/0c/34/ad/0c34adb4eed62f16524060985484f9ca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20561484">
            <a:off x="800951" y="2682569"/>
            <a:ext cx="1008112" cy="1426574"/>
          </a:xfrm>
          <a:prstGeom prst="rect">
            <a:avLst/>
          </a:prstGeom>
          <a:noFill/>
        </p:spPr>
      </p:pic>
      <p:pic>
        <p:nvPicPr>
          <p:cNvPr id="2059" name="Picture 11" descr="https://uchportfolio.ru/public_files/1165990544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835696" y="3140968"/>
            <a:ext cx="1728192" cy="1728192"/>
          </a:xfrm>
          <a:prstGeom prst="rect">
            <a:avLst/>
          </a:prstGeom>
          <a:noFill/>
        </p:spPr>
      </p:pic>
      <p:pic>
        <p:nvPicPr>
          <p:cNvPr id="2061" name="Picture 13" descr="https://uchportfolio.ru/public_files/1040581021.pn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 rot="1083390">
            <a:off x="3241259" y="2314281"/>
            <a:ext cx="1944216" cy="1944216"/>
          </a:xfrm>
          <a:prstGeom prst="rect">
            <a:avLst/>
          </a:prstGeom>
          <a:noFill/>
        </p:spPr>
      </p:pic>
      <p:pic>
        <p:nvPicPr>
          <p:cNvPr id="2051" name="Picture 3" descr="http://i.mycdn.me/i?r=AzFIxPtkV78jcmdRfpoIOyaJE21t1Qn49DPPWLjLy8yOFjO7EuABt8t6j6ROsg0SwU4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 rot="959941">
            <a:off x="6588898" y="2350609"/>
            <a:ext cx="1762447" cy="12976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s://present5.com/presentation/10636147_443313554/image-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"/>
            <a:ext cx="9143998" cy="6858000"/>
          </a:xfrm>
          <a:prstGeom prst="rect">
            <a:avLst/>
          </a:prstGeom>
          <a:noFill/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95536" y="557971"/>
            <a:ext cx="8568952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mbria" pitchFamily="18" charset="0"/>
                <a:ea typeface="Cambria" pitchFamily="18" charset="0"/>
                <a:cs typeface="Arial" pitchFamily="34" charset="0"/>
              </a:rPr>
              <a:t>4. Развитие связной речи детей.</a:t>
            </a:r>
            <a:r>
              <a:rPr lang="ru-RU" sz="1600" b="1" i="0" dirty="0" smtClean="0">
                <a:solidFill>
                  <a:srgbClr val="FF0066"/>
                </a:solidFill>
                <a:latin typeface="lato"/>
              </a:rPr>
              <a:t> </a:t>
            </a:r>
          </a:p>
          <a:p>
            <a:r>
              <a:rPr lang="ru-RU" sz="1600" b="0" i="0" dirty="0" smtClean="0">
                <a:latin typeface="Cambria" pitchFamily="18" charset="0"/>
                <a:ea typeface="Cambria" pitchFamily="18" charset="0"/>
              </a:rPr>
              <a:t>Высказывание или связная речь — это несколько законченных отрезков (предложений), которые соединены между собой тематически, по смыслу, структуре. Она служит для облегчения коммуникации и выражается в двух видах:</a:t>
            </a:r>
          </a:p>
          <a:p>
            <a:pPr>
              <a:buFont typeface="Arial"/>
              <a:buChar char="•"/>
            </a:pPr>
            <a:r>
              <a:rPr lang="ru-RU" sz="1600" b="1" i="0" dirty="0" smtClean="0">
                <a:latin typeface="Cambria" pitchFamily="18" charset="0"/>
                <a:ea typeface="Cambria" pitchFamily="18" charset="0"/>
              </a:rPr>
              <a:t>монолог</a:t>
            </a:r>
            <a:r>
              <a:rPr lang="ru-RU" sz="1600" b="0" i="0" dirty="0" smtClean="0">
                <a:latin typeface="Cambria" pitchFamily="18" charset="0"/>
                <a:ea typeface="Cambria" pitchFamily="18" charset="0"/>
              </a:rPr>
              <a:t> — умение рассуждать об определенном образе, действии и т. д.;</a:t>
            </a:r>
          </a:p>
          <a:p>
            <a:pPr>
              <a:buFont typeface="Arial"/>
              <a:buChar char="•"/>
            </a:pPr>
            <a:r>
              <a:rPr lang="ru-RU" sz="1600" b="1" i="0" dirty="0" smtClean="0">
                <a:latin typeface="Cambria" pitchFamily="18" charset="0"/>
                <a:ea typeface="Cambria" pitchFamily="18" charset="0"/>
              </a:rPr>
              <a:t>диалог</a:t>
            </a:r>
            <a:r>
              <a:rPr lang="ru-RU" sz="1600" b="0" i="0" dirty="0" smtClean="0">
                <a:latin typeface="Cambria" pitchFamily="18" charset="0"/>
                <a:ea typeface="Cambria" pitchFamily="18" charset="0"/>
              </a:rPr>
              <a:t> — непосредственное взаимодействие с другим человеком или людьми посредством общения.</a:t>
            </a:r>
          </a:p>
          <a:p>
            <a:r>
              <a:rPr lang="ru-RU" sz="1600" b="1" i="0" u="sng" dirty="0" smtClean="0">
                <a:latin typeface="Cambria" pitchFamily="18" charset="0"/>
                <a:ea typeface="Cambria" pitchFamily="18" charset="0"/>
              </a:rPr>
              <a:t>Монологическая речь </a:t>
            </a:r>
            <a:r>
              <a:rPr lang="ru-RU" sz="1600" b="0" i="0" dirty="0" smtClean="0">
                <a:latin typeface="Cambria" pitchFamily="18" charset="0"/>
                <a:ea typeface="Cambria" pitchFamily="18" charset="0"/>
              </a:rPr>
              <a:t>старших дошкольников состоит из нескольких основных видов:</a:t>
            </a:r>
          </a:p>
          <a:p>
            <a:pPr>
              <a:buFont typeface="Arial"/>
              <a:buChar char="•"/>
            </a:pPr>
            <a:r>
              <a:rPr lang="ru-RU" sz="1600" b="1" i="0" dirty="0" smtClean="0">
                <a:latin typeface="Cambria" pitchFamily="18" charset="0"/>
                <a:ea typeface="Cambria" pitchFamily="18" charset="0"/>
              </a:rPr>
              <a:t>описание</a:t>
            </a:r>
            <a:r>
              <a:rPr lang="ru-RU" sz="1600" b="0" i="0" dirty="0" smtClean="0">
                <a:latin typeface="Cambria" pitchFamily="18" charset="0"/>
                <a:ea typeface="Cambria" pitchFamily="18" charset="0"/>
              </a:rPr>
              <a:t> — включает общее название предмета (действия), перечисление его свойств, качеств, а в заключении — оценка или отношение к нему (части этой структуры могут переставляться);</a:t>
            </a:r>
          </a:p>
          <a:p>
            <a:pPr>
              <a:buFont typeface="Arial"/>
              <a:buChar char="•"/>
            </a:pPr>
            <a:r>
              <a:rPr lang="ru-RU" sz="1600" b="1" i="0" dirty="0" smtClean="0">
                <a:latin typeface="Cambria" pitchFamily="18" charset="0"/>
                <a:ea typeface="Cambria" pitchFamily="18" charset="0"/>
              </a:rPr>
              <a:t>повествование</a:t>
            </a:r>
            <a:r>
              <a:rPr lang="ru-RU" sz="1600" b="0" i="0" dirty="0" smtClean="0">
                <a:latin typeface="Cambria" pitchFamily="18" charset="0"/>
                <a:ea typeface="Cambria" pitchFamily="18" charset="0"/>
              </a:rPr>
              <a:t> — констатация факта, в котором четко прослеживается начало истории, ее кульминация, итог или развязка;</a:t>
            </a:r>
          </a:p>
          <a:p>
            <a:pPr>
              <a:buFont typeface="Arial"/>
              <a:buChar char="•"/>
            </a:pPr>
            <a:r>
              <a:rPr lang="ru-RU" sz="1600" b="1" i="0" dirty="0" smtClean="0">
                <a:latin typeface="Cambria" pitchFamily="18" charset="0"/>
                <a:ea typeface="Cambria" pitchFamily="18" charset="0"/>
              </a:rPr>
              <a:t>рассуждение</a:t>
            </a:r>
            <a:r>
              <a:rPr lang="ru-RU" sz="1600" b="0" i="0" dirty="0" smtClean="0">
                <a:latin typeface="Cambria" pitchFamily="18" charset="0"/>
                <a:ea typeface="Cambria" pitchFamily="18" charset="0"/>
              </a:rPr>
              <a:t> — отдельный тип высказывания, который отражает определенную связь событий, фактов, явлений (состоит из утверждения, доказательства, вывода).</a:t>
            </a:r>
          </a:p>
          <a:p>
            <a:r>
              <a:rPr lang="ru-RU" sz="1600" b="0" i="0" dirty="0" smtClean="0">
                <a:latin typeface="Cambria" pitchFamily="18" charset="0"/>
                <a:ea typeface="Cambria" pitchFamily="18" charset="0"/>
              </a:rPr>
              <a:t>Все эти варианты связной речи встречаются у детей в смешанном виде.</a:t>
            </a:r>
          </a:p>
          <a:p>
            <a:pPr lvl="0" indent="228600" fontAlgn="base">
              <a:spcBef>
                <a:spcPct val="0"/>
              </a:spcBef>
              <a:spcAft>
                <a:spcPct val="0"/>
              </a:spcAft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mbria" pitchFamily="18" charset="0"/>
              <a:ea typeface="Cambria" pitchFamily="18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https://present5.com/presentation/10636147_443313554/image-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"/>
            <a:ext cx="9143998" cy="6858000"/>
          </a:xfrm>
          <a:prstGeom prst="rect">
            <a:avLst/>
          </a:prstGeom>
          <a:noFill/>
        </p:spPr>
      </p:pic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395536" y="188640"/>
            <a:ext cx="8424936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mbria" pitchFamily="18" charset="0"/>
                <a:ea typeface="Cambria" pitchFamily="18" charset="0"/>
                <a:cs typeface="Arial" pitchFamily="34" charset="0"/>
              </a:rPr>
              <a:t>Типичные проблемы развития речи дошкольника: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rgbClr val="FF0066"/>
              </a:solidFill>
              <a:effectLst/>
              <a:latin typeface="Cambria" pitchFamily="18" charset="0"/>
              <a:ea typeface="Cambria" pitchFamily="18" charset="0"/>
              <a:cs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Cambria" pitchFamily="18" charset="0"/>
                <a:ea typeface="Cambria" pitchFamily="18" charset="0"/>
                <a:cs typeface="Arial" pitchFamily="34" charset="0"/>
              </a:rPr>
              <a:t>1.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Cambria" pitchFamily="18" charset="0"/>
                <a:ea typeface="Cambria" pitchFamily="18" charset="0"/>
                <a:cs typeface="Arial" pitchFamily="34" charset="0"/>
              </a:rPr>
              <a:t> Односложная, состоящая лишь из простых предложений речь (так называемая "ситуативная" речь). Неспособность грамматически правильно построить распространенное предложение.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mbria" pitchFamily="18" charset="0"/>
              <a:ea typeface="Cambria" pitchFamily="18" charset="0"/>
              <a:cs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Cambria" pitchFamily="18" charset="0"/>
                <a:ea typeface="Cambria" pitchFamily="18" charset="0"/>
                <a:cs typeface="Arial" pitchFamily="34" charset="0"/>
              </a:rPr>
              <a:t>2.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Cambria" pitchFamily="18" charset="0"/>
                <a:ea typeface="Cambria" pitchFamily="18" charset="0"/>
                <a:cs typeface="Arial" pitchFamily="34" charset="0"/>
              </a:rPr>
              <a:t> Бедность речи. Недостаточный словарный запас.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mbria" pitchFamily="18" charset="0"/>
              <a:ea typeface="Cambria" pitchFamily="18" charset="0"/>
              <a:cs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Cambria" pitchFamily="18" charset="0"/>
                <a:ea typeface="Cambria" pitchFamily="18" charset="0"/>
                <a:cs typeface="Arial" pitchFamily="34" charset="0"/>
              </a:rPr>
              <a:t>3.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Cambria" pitchFamily="18" charset="0"/>
                <a:ea typeface="Cambria" pitchFamily="18" charset="0"/>
                <a:cs typeface="Arial" pitchFamily="34" charset="0"/>
              </a:rPr>
              <a:t> Замусоривание речи сленговыми словами (результат просмотров телевизионных передач, употребление нелитературных слов и выражений.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mbria" pitchFamily="18" charset="0"/>
              <a:ea typeface="Cambria" pitchFamily="18" charset="0"/>
              <a:cs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Cambria" pitchFamily="18" charset="0"/>
                <a:ea typeface="Cambria" pitchFamily="18" charset="0"/>
                <a:cs typeface="Arial" pitchFamily="34" charset="0"/>
              </a:rPr>
              <a:t>4.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Cambria" pitchFamily="18" charset="0"/>
                <a:ea typeface="Cambria" pitchFamily="18" charset="0"/>
                <a:cs typeface="Arial" pitchFamily="34" charset="0"/>
              </a:rPr>
              <a:t> Бедная диалогическая речь: неспособность грамотно и доступно сформулировать вопрос, построить краткий или развернутый ответ, если это необходимо и уместно.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mbria" pitchFamily="18" charset="0"/>
              <a:ea typeface="Cambria" pitchFamily="18" charset="0"/>
              <a:cs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Cambria" pitchFamily="18" charset="0"/>
                <a:ea typeface="Cambria" pitchFamily="18" charset="0"/>
                <a:cs typeface="Arial" pitchFamily="34" charset="0"/>
              </a:rPr>
              <a:t>5.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Cambria" pitchFamily="18" charset="0"/>
                <a:ea typeface="Cambria" pitchFamily="18" charset="0"/>
                <a:cs typeface="Arial" pitchFamily="34" charset="0"/>
              </a:rPr>
              <a:t> Неспособность построить монолог: например, сюжетный или описательный рассказ на предложенную тему, пересказ текста своими словами. (А ведь к школе приобрести это умение просто необходимо)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mbria" pitchFamily="18" charset="0"/>
              <a:ea typeface="Cambria" pitchFamily="18" charset="0"/>
              <a:cs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Cambria" pitchFamily="18" charset="0"/>
                <a:ea typeface="Cambria" pitchFamily="18" charset="0"/>
                <a:cs typeface="Arial" pitchFamily="34" charset="0"/>
              </a:rPr>
              <a:t>6.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Cambria" pitchFamily="18" charset="0"/>
                <a:ea typeface="Cambria" pitchFamily="18" charset="0"/>
                <a:cs typeface="Arial" pitchFamily="34" charset="0"/>
              </a:rPr>
              <a:t> Отсутствие логического обоснования своих утверждений и выводов.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mbria" pitchFamily="18" charset="0"/>
              <a:ea typeface="Cambria" pitchFamily="18" charset="0"/>
              <a:cs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Cambria" pitchFamily="18" charset="0"/>
                <a:ea typeface="Cambria" pitchFamily="18" charset="0"/>
                <a:cs typeface="Arial" pitchFamily="34" charset="0"/>
              </a:rPr>
              <a:t>7. 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Cambria" pitchFamily="18" charset="0"/>
                <a:ea typeface="Cambria" pitchFamily="18" charset="0"/>
                <a:cs typeface="Arial" pitchFamily="34" charset="0"/>
              </a:rPr>
              <a:t>Отсутствие навыков культуры речи: неумение использовать интонации, регулировать громкость голоса и темп речи и т. д.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mbria" pitchFamily="18" charset="0"/>
              <a:ea typeface="Cambria" pitchFamily="18" charset="0"/>
              <a:cs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Cambria" pitchFamily="18" charset="0"/>
                <a:ea typeface="Cambria" pitchFamily="18" charset="0"/>
                <a:cs typeface="Arial" pitchFamily="34" charset="0"/>
              </a:rPr>
              <a:t>8.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Cambria" pitchFamily="18" charset="0"/>
                <a:ea typeface="Cambria" pitchFamily="18" charset="0"/>
                <a:cs typeface="Arial" pitchFamily="34" charset="0"/>
              </a:rPr>
              <a:t> Плохая дикция. Общая интонационная и произносительная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111111"/>
                </a:solidFill>
                <a:effectLst/>
                <a:latin typeface="Cambria" pitchFamily="18" charset="0"/>
                <a:ea typeface="Cambria" pitchFamily="18" charset="0"/>
                <a:cs typeface="Arial" pitchFamily="34" charset="0"/>
              </a:rPr>
              <a:t>смазанность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Cambria" pitchFamily="18" charset="0"/>
                <a:ea typeface="Cambria" pitchFamily="18" charset="0"/>
                <a:cs typeface="Arial" pitchFamily="34" charset="0"/>
              </a:rPr>
              <a:t> речи. Очень важно, чтобы ребенок пришел в школу с хорошо развитой речью. Это намного облегчит ему учебный процесс и снимет многие проблемы общения его с учителем.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mbria" pitchFamily="18" charset="0"/>
              <a:ea typeface="Cambria" pitchFamily="18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s://present5.com/presentation/10636147_443313554/image-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"/>
            <a:ext cx="9143998" cy="68580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1115616" y="548680"/>
            <a:ext cx="7272808" cy="45858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228600" fontAlgn="base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latin typeface="Cambria" pitchFamily="18" charset="0"/>
                <a:ea typeface="Cambria" pitchFamily="18" charset="0"/>
              </a:rPr>
              <a:t>Большую роль в развитии речи детей играет речевая среда. Это связано с тем, что именно в данном возрасте отмечается рост критического отношения ребенка к речи окружающих. </a:t>
            </a:r>
          </a:p>
          <a:p>
            <a:pPr lvl="0" indent="22860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solidFill>
                  <a:srgbClr val="FF0000"/>
                </a:solidFill>
                <a:latin typeface="Cambria" pitchFamily="18" charset="0"/>
                <a:ea typeface="Cambria" pitchFamily="18" charset="0"/>
              </a:rPr>
              <a:t>Важно, чтобы:</a:t>
            </a:r>
          </a:p>
          <a:p>
            <a:pPr lvl="0" indent="228600" fontAlgn="base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srgbClr val="111111"/>
                </a:solidFill>
                <a:latin typeface="Cambria" pitchFamily="18" charset="0"/>
                <a:ea typeface="Cambria" pitchFamily="18" charset="0"/>
                <a:cs typeface="Arial" pitchFamily="34" charset="0"/>
              </a:rPr>
              <a:t>•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Cambria" pitchFamily="18" charset="0"/>
                <a:ea typeface="Cambria" pitchFamily="18" charset="0"/>
                <a:cs typeface="Arial" pitchFamily="34" charset="0"/>
              </a:rPr>
              <a:t> в окружении детей звучала чистая, правильная, грамотная, культурная и богатая речь;</a:t>
            </a: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mbria" pitchFamily="18" charset="0"/>
              <a:ea typeface="Cambria" pitchFamily="18" charset="0"/>
              <a:cs typeface="Arial" pitchFamily="34" charset="0"/>
            </a:endParaRPr>
          </a:p>
          <a:p>
            <a:pPr lvl="0" indent="2286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srgbClr val="111111"/>
                </a:solidFill>
                <a:latin typeface="Cambria" pitchFamily="18" charset="0"/>
                <a:ea typeface="Cambria" pitchFamily="18" charset="0"/>
                <a:cs typeface="Arial" pitchFamily="34" charset="0"/>
              </a:rPr>
              <a:t>•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Cambria" pitchFamily="18" charset="0"/>
                <a:ea typeface="Cambria" pitchFamily="18" charset="0"/>
                <a:cs typeface="Arial" pitchFamily="34" charset="0"/>
              </a:rPr>
              <a:t> детям много выразительно читали;</a:t>
            </a: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mbria" pitchFamily="18" charset="0"/>
              <a:ea typeface="Cambria" pitchFamily="18" charset="0"/>
              <a:cs typeface="Arial" pitchFamily="34" charset="0"/>
            </a:endParaRPr>
          </a:p>
          <a:p>
            <a:pPr lvl="0" indent="2286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srgbClr val="111111"/>
                </a:solidFill>
                <a:latin typeface="Cambria" pitchFamily="18" charset="0"/>
                <a:ea typeface="Cambria" pitchFamily="18" charset="0"/>
                <a:cs typeface="Arial" pitchFamily="34" charset="0"/>
              </a:rPr>
              <a:t>•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Cambria" pitchFamily="18" charset="0"/>
                <a:ea typeface="Cambria" pitchFamily="18" charset="0"/>
                <a:cs typeface="Arial" pitchFamily="34" charset="0"/>
              </a:rPr>
              <a:t> дети имели возможность прослушивать записи художественных произведений в исполнении профессиональных чтецов;</a:t>
            </a: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mbria" pitchFamily="18" charset="0"/>
              <a:ea typeface="Cambria" pitchFamily="18" charset="0"/>
              <a:cs typeface="Arial" pitchFamily="34" charset="0"/>
            </a:endParaRPr>
          </a:p>
          <a:p>
            <a:pPr lvl="0" indent="2286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srgbClr val="111111"/>
                </a:solidFill>
                <a:latin typeface="Cambria" pitchFamily="18" charset="0"/>
                <a:ea typeface="Cambria" pitchFamily="18" charset="0"/>
                <a:cs typeface="Arial" pitchFamily="34" charset="0"/>
              </a:rPr>
              <a:t>•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Cambria" pitchFamily="18" charset="0"/>
                <a:ea typeface="Cambria" pitchFamily="18" charset="0"/>
                <a:cs typeface="Arial" pitchFamily="34" charset="0"/>
              </a:rPr>
              <a:t> окружающие взрослые умели тактично исправлять речевые ошибки и неточности ребенка;</a:t>
            </a: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mbria" pitchFamily="18" charset="0"/>
              <a:ea typeface="Cambria" pitchFamily="18" charset="0"/>
              <a:cs typeface="Arial" pitchFamily="34" charset="0"/>
            </a:endParaRPr>
          </a:p>
          <a:p>
            <a:pPr lvl="0" indent="2286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srgbClr val="111111"/>
                </a:solidFill>
                <a:latin typeface="Cambria" pitchFamily="18" charset="0"/>
                <a:ea typeface="Cambria" pitchFamily="18" charset="0"/>
                <a:cs typeface="Arial" pitchFamily="34" charset="0"/>
              </a:rPr>
              <a:t>•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Cambria" pitchFamily="18" charset="0"/>
                <a:ea typeface="Cambria" pitchFamily="18" charset="0"/>
                <a:cs typeface="Arial" pitchFamily="34" charset="0"/>
              </a:rPr>
              <a:t> взрослые учили детей слушать себя, находить в собственной речи положительные и отрицательные моменты (например, взрослый обращается к ребенку: </a:t>
            </a:r>
            <a:r>
              <a:rPr lang="ru-RU" sz="1600" dirty="0" smtClean="0">
                <a:solidFill>
                  <a:srgbClr val="111111"/>
                </a:solidFill>
                <a:latin typeface="Cambria" pitchFamily="18" charset="0"/>
                <a:ea typeface="Cambria" pitchFamily="18" charset="0"/>
                <a:cs typeface="Arial" pitchFamily="34" charset="0"/>
              </a:rPr>
              <a:t>«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Cambria" pitchFamily="18" charset="0"/>
                <a:ea typeface="Cambria" pitchFamily="18" charset="0"/>
                <a:cs typeface="Arial" pitchFamily="34" charset="0"/>
              </a:rPr>
              <a:t>Как красиво ты сказал о цветке. Как ты думаешь, какие слова мне больше всего понравились? А какие слова понравились (не понравились) тебе?</a:t>
            </a:r>
            <a:r>
              <a:rPr lang="ru-RU" sz="1600" dirty="0" smtClean="0">
                <a:solidFill>
                  <a:srgbClr val="111111"/>
                </a:solidFill>
                <a:latin typeface="Cambria" pitchFamily="18" charset="0"/>
                <a:ea typeface="Cambria" pitchFamily="18" charset="0"/>
                <a:cs typeface="Arial" pitchFamily="34" charset="0"/>
              </a:rPr>
              <a:t>»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Cambria" pitchFamily="18" charset="0"/>
                <a:ea typeface="Cambria" pitchFamily="18" charset="0"/>
                <a:cs typeface="Arial" pitchFamily="34" charset="0"/>
              </a:rPr>
              <a:t> И т. п.).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mbria" pitchFamily="18" charset="0"/>
              <a:ea typeface="Cambria" pitchFamily="18" charset="0"/>
              <a:cs typeface="Arial" pitchFamily="34" charset="0"/>
            </a:endParaRPr>
          </a:p>
          <a:p>
            <a:endParaRPr lang="ru-RU" dirty="0" smtClean="0">
              <a:latin typeface="Cambria" pitchFamily="18" charset="0"/>
              <a:ea typeface="Cambria" pitchFamily="18" charset="0"/>
            </a:endParaRPr>
          </a:p>
          <a:p>
            <a:r>
              <a:rPr lang="ru-RU" dirty="0" smtClean="0">
                <a:latin typeface="Cambria" pitchFamily="18" charset="0"/>
                <a:ea typeface="Cambria" pitchFamily="18" charset="0"/>
              </a:rPr>
              <a:t> </a:t>
            </a:r>
            <a:endParaRPr lang="ru-RU" dirty="0">
              <a:latin typeface="Cambria" pitchFamily="18" charset="0"/>
              <a:ea typeface="Cambria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s://present5.com/presentation/10636147_443313554/image-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"/>
            <a:ext cx="9143998" cy="68580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1115616" y="548680"/>
            <a:ext cx="727280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>
              <a:latin typeface="Cambria" pitchFamily="18" charset="0"/>
              <a:ea typeface="Cambria" pitchFamily="18" charset="0"/>
            </a:endParaRPr>
          </a:p>
          <a:p>
            <a:r>
              <a:rPr lang="ru-RU" dirty="0" smtClean="0">
                <a:latin typeface="Cambria" pitchFamily="18" charset="0"/>
                <a:ea typeface="Cambria" pitchFamily="18" charset="0"/>
              </a:rPr>
              <a:t> </a:t>
            </a:r>
            <a:endParaRPr lang="ru-RU" dirty="0">
              <a:latin typeface="Cambria" pitchFamily="18" charset="0"/>
              <a:ea typeface="Cambria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11561" y="38531"/>
            <a:ext cx="76328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b="1" dirty="0">
                <a:solidFill>
                  <a:srgbClr val="FF0000"/>
                </a:solidFill>
                <a:latin typeface="Cambria" pitchFamily="18" charset="0"/>
                <a:ea typeface="Cambria" pitchFamily="18" charset="0"/>
              </a:rPr>
              <a:t>Развитие речи ребенка через разные виды детской </a:t>
            </a:r>
            <a:r>
              <a:rPr lang="ru-RU" b="1" dirty="0" smtClean="0">
                <a:solidFill>
                  <a:srgbClr val="FF0000"/>
                </a:solidFill>
                <a:latin typeface="Cambria" pitchFamily="18" charset="0"/>
                <a:ea typeface="Cambria" pitchFamily="18" charset="0"/>
              </a:rPr>
              <a:t>деятельности</a:t>
            </a:r>
          </a:p>
          <a:p>
            <a:pPr algn="ctr">
              <a:lnSpc>
                <a:spcPct val="150000"/>
              </a:lnSpc>
            </a:pP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971600" y="871845"/>
            <a:ext cx="6898042" cy="35548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solidFill>
                  <a:srgbClr val="0070C0"/>
                </a:solidFill>
              </a:rPr>
              <a:t>Развитие речи и коммуникативная деятельность</a:t>
            </a:r>
            <a:endParaRPr lang="ru-RU" dirty="0">
              <a:solidFill>
                <a:srgbClr val="0070C0"/>
              </a:solidFill>
            </a:endParaRPr>
          </a:p>
          <a:p>
            <a:pPr>
              <a:lnSpc>
                <a:spcPct val="150000"/>
              </a:lnSpc>
            </a:pPr>
            <a:r>
              <a:rPr lang="ru-RU" b="1" dirty="0">
                <a:solidFill>
                  <a:srgbClr val="0070C0"/>
                </a:solidFill>
                <a:latin typeface="Cambria" pitchFamily="18" charset="0"/>
                <a:ea typeface="Cambria" pitchFamily="18" charset="0"/>
              </a:rPr>
              <a:t>Развитие речи и игровая деятельность</a:t>
            </a:r>
          </a:p>
          <a:p>
            <a:endParaRPr lang="ru-RU" dirty="0">
              <a:solidFill>
                <a:srgbClr val="0070C0"/>
              </a:solidFill>
            </a:endParaRPr>
          </a:p>
          <a:p>
            <a:pPr lvl="0"/>
            <a:r>
              <a:rPr lang="ru-RU" b="1" dirty="0">
                <a:solidFill>
                  <a:srgbClr val="0070C0"/>
                </a:solidFill>
              </a:rPr>
              <a:t>Развитие речи и познавательно - исследовательская</a:t>
            </a:r>
            <a:r>
              <a:rPr lang="ru-RU" dirty="0">
                <a:solidFill>
                  <a:srgbClr val="0070C0"/>
                </a:solidFill>
              </a:rPr>
              <a:t> </a:t>
            </a:r>
            <a:r>
              <a:rPr lang="ru-RU" b="1" dirty="0">
                <a:solidFill>
                  <a:srgbClr val="0070C0"/>
                </a:solidFill>
              </a:rPr>
              <a:t> деятельность</a:t>
            </a:r>
            <a:endParaRPr lang="ru-RU" dirty="0">
              <a:solidFill>
                <a:srgbClr val="0070C0"/>
              </a:solidFill>
            </a:endParaRPr>
          </a:p>
          <a:p>
            <a:endParaRPr lang="ru-RU" dirty="0">
              <a:solidFill>
                <a:srgbClr val="0070C0"/>
              </a:solidFill>
            </a:endParaRPr>
          </a:p>
          <a:p>
            <a:pPr lvl="0"/>
            <a:r>
              <a:rPr lang="ru-RU" b="1" dirty="0">
                <a:solidFill>
                  <a:srgbClr val="0070C0"/>
                </a:solidFill>
              </a:rPr>
              <a:t>Развитие речи и </a:t>
            </a:r>
            <a:r>
              <a:rPr lang="ru-RU" b="1" dirty="0" smtClean="0">
                <a:solidFill>
                  <a:srgbClr val="0070C0"/>
                </a:solidFill>
              </a:rPr>
              <a:t>продуктивная</a:t>
            </a:r>
            <a:r>
              <a:rPr lang="ru-RU" b="1" dirty="0">
                <a:solidFill>
                  <a:srgbClr val="0070C0"/>
                </a:solidFill>
              </a:rPr>
              <a:t> </a:t>
            </a:r>
            <a:r>
              <a:rPr lang="ru-RU" b="1" i="1" dirty="0">
                <a:solidFill>
                  <a:srgbClr val="0070C0"/>
                </a:solidFill>
              </a:rPr>
              <a:t>(художественная)</a:t>
            </a:r>
            <a:r>
              <a:rPr lang="ru-RU" b="1" dirty="0">
                <a:solidFill>
                  <a:srgbClr val="0070C0"/>
                </a:solidFill>
              </a:rPr>
              <a:t> деятельность</a:t>
            </a:r>
            <a:endParaRPr lang="ru-RU" dirty="0">
              <a:solidFill>
                <a:srgbClr val="0070C0"/>
              </a:solidFill>
            </a:endParaRPr>
          </a:p>
          <a:p>
            <a:endParaRPr lang="ru-RU" b="1" dirty="0">
              <a:solidFill>
                <a:srgbClr val="0070C0"/>
              </a:solidFill>
              <a:latin typeface="Cambria" pitchFamily="18" charset="0"/>
              <a:ea typeface="Cambria" pitchFamily="18" charset="0"/>
            </a:endParaRPr>
          </a:p>
          <a:p>
            <a:r>
              <a:rPr lang="ru-RU" b="1" dirty="0">
                <a:solidFill>
                  <a:srgbClr val="0070C0"/>
                </a:solidFill>
                <a:latin typeface="Cambria" pitchFamily="18" charset="0"/>
                <a:ea typeface="Cambria" pitchFamily="18" charset="0"/>
              </a:rPr>
              <a:t>Развитие речи и музыкальная деятельность</a:t>
            </a:r>
            <a:endParaRPr lang="ru-RU" dirty="0">
              <a:solidFill>
                <a:srgbClr val="0070C0"/>
              </a:solidFill>
              <a:latin typeface="Cambria" pitchFamily="18" charset="0"/>
              <a:ea typeface="Cambria" pitchFamily="18" charset="0"/>
            </a:endParaRPr>
          </a:p>
          <a:p>
            <a:endParaRPr lang="ru-RU" b="1" dirty="0">
              <a:solidFill>
                <a:srgbClr val="0070C0"/>
              </a:solidFill>
              <a:latin typeface="Cambria" pitchFamily="18" charset="0"/>
              <a:ea typeface="Cambria" pitchFamily="18" charset="0"/>
            </a:endParaRPr>
          </a:p>
          <a:p>
            <a:r>
              <a:rPr lang="ru-RU" b="1" dirty="0">
                <a:solidFill>
                  <a:srgbClr val="0070C0"/>
                </a:solidFill>
                <a:latin typeface="Cambria" pitchFamily="18" charset="0"/>
                <a:ea typeface="Cambria" pitchFamily="18" charset="0"/>
              </a:rPr>
              <a:t>Непосредственно-образовательная деятельность</a:t>
            </a:r>
            <a:endParaRPr lang="ru-RU" dirty="0">
              <a:solidFill>
                <a:srgbClr val="0070C0"/>
              </a:solidFill>
              <a:latin typeface="Cambria" pitchFamily="18" charset="0"/>
              <a:ea typeface="Cambria" pitchFamily="18" charset="0"/>
            </a:endParaRPr>
          </a:p>
          <a:p>
            <a:pPr lvl="0"/>
            <a:endParaRPr lang="ru-RU" b="1" dirty="0">
              <a:solidFill>
                <a:srgbClr val="0070C0"/>
              </a:solidFill>
            </a:endParaRPr>
          </a:p>
          <a:p>
            <a:pPr lvl="0"/>
            <a:r>
              <a:rPr lang="ru-RU" b="1" dirty="0">
                <a:solidFill>
                  <a:srgbClr val="0070C0"/>
                </a:solidFill>
              </a:rPr>
              <a:t>Развитие речи и трудовая деятельности</a:t>
            </a:r>
            <a:endParaRPr lang="ru-RU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337054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343</TotalTime>
  <Words>516</Words>
  <Application>Microsoft Office PowerPoint</Application>
  <PresentationFormat>Экран (4:3)</PresentationFormat>
  <Paragraphs>75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Развитие компонентов устной речи дошкольников в различных формах и видах детской деятельности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office 2007 rus ent: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Развитие компонентов устной речи дошкольников в различных формах и видах детской деятельности</dc:title>
  <dc:creator>Пользователь Windows</dc:creator>
  <cp:lastModifiedBy>Логопед</cp:lastModifiedBy>
  <cp:revision>32</cp:revision>
  <dcterms:created xsi:type="dcterms:W3CDTF">2022-11-22T08:51:42Z</dcterms:created>
  <dcterms:modified xsi:type="dcterms:W3CDTF">2023-02-09T06:00:49Z</dcterms:modified>
</cp:coreProperties>
</file>