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77" y="-6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3F836-213D-44D2-B6E0-40FF8EAC41A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7F904-3A7C-4C3A-B5C9-0B0994B40A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3F836-213D-44D2-B6E0-40FF8EAC41A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7F904-3A7C-4C3A-B5C9-0B0994B40A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3F836-213D-44D2-B6E0-40FF8EAC41A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7F904-3A7C-4C3A-B5C9-0B0994B40AAD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3F836-213D-44D2-B6E0-40FF8EAC41A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7F904-3A7C-4C3A-B5C9-0B0994B40AA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3F836-213D-44D2-B6E0-40FF8EAC41A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7F904-3A7C-4C3A-B5C9-0B0994B40A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3F836-213D-44D2-B6E0-40FF8EAC41A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7F904-3A7C-4C3A-B5C9-0B0994B40AA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3F836-213D-44D2-B6E0-40FF8EAC41A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7F904-3A7C-4C3A-B5C9-0B0994B40A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3F836-213D-44D2-B6E0-40FF8EAC41A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7F904-3A7C-4C3A-B5C9-0B0994B40A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3F836-213D-44D2-B6E0-40FF8EAC41A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7F904-3A7C-4C3A-B5C9-0B0994B40A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3F836-213D-44D2-B6E0-40FF8EAC41A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7F904-3A7C-4C3A-B5C9-0B0994B40AAD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3F836-213D-44D2-B6E0-40FF8EAC41A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7F904-3A7C-4C3A-B5C9-0B0994B40AA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F43F836-213D-44D2-B6E0-40FF8EAC41A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087F904-3A7C-4C3A-B5C9-0B0994B40AA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332656"/>
            <a:ext cx="7543800" cy="6048672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b="1" dirty="0" smtClean="0"/>
              <a:t>Семинар </a:t>
            </a:r>
            <a:r>
              <a:rPr lang="ru-RU" b="1" dirty="0"/>
              <a:t>– практикум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для педагогов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«Развиваем речь </a:t>
            </a:r>
            <a:r>
              <a:rPr lang="ru-RU" b="1" dirty="0" smtClean="0"/>
              <a:t>взрослых и детей»</a:t>
            </a:r>
            <a:r>
              <a:rPr lang="ru-RU" dirty="0"/>
              <a:t/>
            </a:r>
            <a:br>
              <a:rPr lang="ru-RU" dirty="0"/>
            </a:br>
            <a:r>
              <a:rPr lang="ru-RU" b="1" i="1" dirty="0"/>
              <a:t>«Речь — великая сила: она убеждает, обращает, принуждает»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358428"/>
      </p:ext>
    </p:extLst>
  </p:cSld>
  <p:clrMapOvr>
    <a:masterClrMapping/>
  </p:clrMapOvr>
  <p:transition spd="slow">
    <p:push dir="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/>
              <a:t>Задачи:</a:t>
            </a:r>
            <a:endParaRPr lang="ru-RU" dirty="0"/>
          </a:p>
          <a:p>
            <a:pPr lvl="0"/>
            <a:r>
              <a:rPr lang="ru-RU" b="1" dirty="0"/>
              <a:t>формирование правильного звукопроизношения и </a:t>
            </a:r>
            <a:r>
              <a:rPr lang="ru-RU" b="1" dirty="0" err="1"/>
              <a:t>словопроизношения</a:t>
            </a:r>
            <a:r>
              <a:rPr lang="ru-RU" b="1" dirty="0"/>
              <a:t>: развитие речевого слуха; развитие речевого дыхания; развитие моторики артикуляционного аппарата;</a:t>
            </a:r>
            <a:endParaRPr lang="ru-RU" dirty="0"/>
          </a:p>
          <a:p>
            <a:pPr lvl="0"/>
            <a:r>
              <a:rPr lang="ru-RU" b="1" dirty="0"/>
              <a:t>выработка дикции;</a:t>
            </a:r>
            <a:endParaRPr lang="ru-RU" dirty="0"/>
          </a:p>
          <a:p>
            <a:pPr lvl="0"/>
            <a:r>
              <a:rPr lang="ru-RU" b="1" dirty="0"/>
              <a:t>формирование выразительности речи - развитие умения пользоваться высотой и силой голоса, темпом и ритмом речи, паузами и разнообразными интонациями.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Раздел «Звуковая культура речи»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980728"/>
            <a:ext cx="457200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9884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340768"/>
            <a:ext cx="7408333" cy="4785395"/>
          </a:xfrm>
        </p:spPr>
        <p:txBody>
          <a:bodyPr/>
          <a:lstStyle/>
          <a:p>
            <a:r>
              <a:rPr lang="ru-RU" b="1" dirty="0"/>
              <a:t> </a:t>
            </a:r>
            <a:r>
              <a:rPr lang="ru-RU" sz="1600" b="1" dirty="0"/>
              <a:t>Игра на  формирование правильного звукопроизношения и </a:t>
            </a:r>
            <a:r>
              <a:rPr lang="ru-RU" sz="1600" b="1" dirty="0" smtClean="0"/>
              <a:t>дикции               </a:t>
            </a:r>
            <a:r>
              <a:rPr lang="ru-RU" sz="1600" b="1" dirty="0"/>
              <a:t>«</a:t>
            </a:r>
            <a:r>
              <a:rPr lang="ru-RU" sz="1600" b="1" dirty="0" smtClean="0"/>
              <a:t>Скороговорки»</a:t>
            </a:r>
          </a:p>
          <a:p>
            <a:r>
              <a:rPr lang="ru-RU" sz="1600" dirty="0"/>
              <a:t> </a:t>
            </a:r>
            <a:r>
              <a:rPr lang="ru-RU" sz="1600" b="1" dirty="0"/>
              <a:t>Игра «Определение места звука в словах» </a:t>
            </a:r>
            <a:r>
              <a:rPr lang="ru-RU" sz="1600" dirty="0"/>
              <a:t>(</a:t>
            </a:r>
            <a:r>
              <a:rPr lang="ru-RU" sz="1600" dirty="0" err="1"/>
              <a:t>физминутка</a:t>
            </a:r>
            <a:r>
              <a:rPr lang="ru-RU" sz="1600" dirty="0"/>
              <a:t>)</a:t>
            </a:r>
          </a:p>
          <a:p>
            <a:r>
              <a:rPr lang="ru-RU" sz="1600" b="1" dirty="0"/>
              <a:t>Лимерики – элемент технологии ТРИЗ</a:t>
            </a:r>
            <a:r>
              <a:rPr lang="ru-RU" sz="1600" b="1" dirty="0" smtClean="0"/>
              <a:t>.</a:t>
            </a:r>
          </a:p>
          <a:p>
            <a:endParaRPr lang="ru-RU" sz="1600" b="1" dirty="0"/>
          </a:p>
          <a:p>
            <a:endParaRPr lang="ru-RU" sz="1600" b="1" dirty="0" smtClean="0"/>
          </a:p>
          <a:p>
            <a:endParaRPr lang="ru-RU" b="1" dirty="0"/>
          </a:p>
          <a:p>
            <a:endParaRPr lang="ru-RU" b="1" dirty="0" smtClean="0"/>
          </a:p>
          <a:p>
            <a:pPr marL="0" indent="0">
              <a:buNone/>
            </a:pPr>
            <a:endParaRPr lang="ru-RU" dirty="0"/>
          </a:p>
          <a:p>
            <a:r>
              <a:rPr lang="ru-RU" sz="1600" b="1" dirty="0" err="1"/>
              <a:t>Друдлы</a:t>
            </a:r>
            <a:endParaRPr lang="ru-RU" sz="16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«Игры</a:t>
            </a:r>
            <a:r>
              <a:rPr lang="ru-RU" sz="2000" dirty="0"/>
              <a:t>, упражнения, пособия </a:t>
            </a:r>
            <a:r>
              <a:rPr lang="ru-RU" sz="2000" dirty="0" smtClean="0"/>
              <a:t> </a:t>
            </a:r>
            <a:r>
              <a:rPr lang="ru-RU" sz="2000" dirty="0"/>
              <a:t>в работе с детьми по формированию у них ЗКР?» 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636912"/>
            <a:ext cx="6552728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4869160"/>
            <a:ext cx="6624736" cy="1917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320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124745"/>
            <a:ext cx="7408333" cy="21602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 Методика «Неоконченное предложение».</a:t>
            </a:r>
            <a:endParaRPr lang="ru-RU" dirty="0"/>
          </a:p>
          <a:p>
            <a:r>
              <a:rPr lang="ru-RU" dirty="0"/>
              <a:t>Сегодняшний семинар помог мне убедиться…</a:t>
            </a:r>
          </a:p>
          <a:p>
            <a:r>
              <a:rPr lang="ru-RU" dirty="0"/>
              <a:t>Выполнять задания мне помогало…</a:t>
            </a:r>
          </a:p>
          <a:p>
            <a:r>
              <a:rPr lang="ru-RU" dirty="0"/>
              <a:t>В ходе семинара мне было…</a:t>
            </a:r>
          </a:p>
          <a:p>
            <a:r>
              <a:rPr lang="ru-RU" dirty="0"/>
              <a:t>Я оцениваю семинар </a:t>
            </a:r>
            <a:r>
              <a:rPr lang="ru-RU" dirty="0" smtClean="0"/>
              <a:t>…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Рефлексия.  Подведение итогов семинара – практикума.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150096"/>
            <a:ext cx="3902730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300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fs.znanio.ru/d5af0e/68/16/92e5001593adc0cc4522cc797973849ed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280920" cy="5832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95140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fsd.kopilkaurokov.ru/up/html/2020/11/22/k_5fba3fc93f189/564044_4.jpe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8136903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17797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b-smart.ru/wp-content/uploads/e/c/a/eca415d3818029c7ca554ee66307330b.jpe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8352927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40964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ytpsyholog.files.wordpress.com/2015/05/d0b4d180d183d0b4d0bb-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8208911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39499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undayrussiaschool.com/images/blog/insp_imagination_280519/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8496943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4529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kinder-chitateli.ru/upload/iblock/37a/29r6h41domfwx8wxn13giap3em20ua7q/unishell(1)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7992887" cy="5616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83193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www.papmambook.ru/images/upl/tinymce/articles_2227_57ad96755ab4565c95b51a474090684c44ecdf3ca29c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8208911" cy="55446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645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476672"/>
            <a:ext cx="7543800" cy="568863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b="1" dirty="0"/>
              <a:t> </a:t>
            </a:r>
            <a:r>
              <a:rPr lang="ru-RU" sz="6400" dirty="0" smtClean="0">
                <a:solidFill>
                  <a:schemeClr val="tx1"/>
                </a:solidFill>
              </a:rPr>
              <a:t>Задачи </a:t>
            </a:r>
            <a:r>
              <a:rPr lang="ru-RU" sz="6400" dirty="0">
                <a:solidFill>
                  <a:schemeClr val="tx1"/>
                </a:solidFill>
              </a:rPr>
              <a:t>развития речи включают работу по развитию всех компонентов устной речи детей: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6400" dirty="0" smtClean="0">
                <a:solidFill>
                  <a:schemeClr val="tx1"/>
                </a:solidFill>
              </a:rPr>
              <a:t>грамматического </a:t>
            </a:r>
            <a:r>
              <a:rPr lang="ru-RU" sz="6400" dirty="0">
                <a:solidFill>
                  <a:schemeClr val="tx1"/>
                </a:solidFill>
              </a:rPr>
              <a:t>строя речи;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6400" dirty="0">
                <a:solidFill>
                  <a:schemeClr val="tx1"/>
                </a:solidFill>
              </a:rPr>
              <a:t>связной речи — диалогической и монологической форм;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6400" dirty="0">
                <a:solidFill>
                  <a:schemeClr val="tx1"/>
                </a:solidFill>
              </a:rPr>
              <a:t>формирование словаря;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6400" dirty="0">
                <a:solidFill>
                  <a:schemeClr val="tx1"/>
                </a:solidFill>
              </a:rPr>
              <a:t>воспитание звуковой культуры речи;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6400" dirty="0">
                <a:solidFill>
                  <a:schemeClr val="tx1"/>
                </a:solidFill>
              </a:rPr>
              <a:t>практическое овладение воспитанниками нормами речи.</a:t>
            </a:r>
          </a:p>
          <a:p>
            <a:pPr marL="0" indent="0">
              <a:buNone/>
            </a:pPr>
            <a:r>
              <a:rPr lang="ru-RU" sz="6400" dirty="0">
                <a:solidFill>
                  <a:schemeClr val="tx1"/>
                </a:solidFill>
              </a:rPr>
              <a:t>Работа с воспитанниками по  чтению </a:t>
            </a:r>
            <a:r>
              <a:rPr lang="ru-RU" sz="6400" dirty="0" smtClean="0">
                <a:solidFill>
                  <a:schemeClr val="tx1"/>
                </a:solidFill>
              </a:rPr>
              <a:t>художественной </a:t>
            </a:r>
            <a:r>
              <a:rPr lang="ru-RU" sz="6400" dirty="0">
                <a:solidFill>
                  <a:schemeClr val="tx1"/>
                </a:solidFill>
              </a:rPr>
              <a:t>литературы включает следующие задачи: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6400" dirty="0">
                <a:solidFill>
                  <a:schemeClr val="tx1"/>
                </a:solidFill>
              </a:rPr>
              <a:t>воспитание интереса и любви к чтению;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6400" dirty="0">
                <a:solidFill>
                  <a:schemeClr val="tx1"/>
                </a:solidFill>
              </a:rPr>
              <a:t>развитие литературной речи;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6400" dirty="0">
                <a:solidFill>
                  <a:schemeClr val="tx1"/>
                </a:solidFill>
              </a:rPr>
              <a:t>воспитание желания и умения слушать художественные произведения, следить за развитием действия;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6400" dirty="0">
                <a:solidFill>
                  <a:schemeClr val="tx1"/>
                </a:solidFill>
              </a:rPr>
              <a:t>знакомство с книжной культурой, детской литературой, понимание на слух </a:t>
            </a:r>
            <a:r>
              <a:rPr lang="ru-RU" sz="6400" dirty="0" smtClean="0">
                <a:solidFill>
                  <a:schemeClr val="tx1"/>
                </a:solidFill>
              </a:rPr>
              <a:t>текстов </a:t>
            </a:r>
            <a:r>
              <a:rPr lang="ru-RU" sz="6400" dirty="0">
                <a:solidFill>
                  <a:schemeClr val="tx1"/>
                </a:solidFill>
              </a:rPr>
              <a:t>различных жанров детской литературы.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6400" dirty="0">
                <a:solidFill>
                  <a:schemeClr val="tx1"/>
                </a:solidFill>
              </a:rPr>
              <a:t>Важнейшим условием реализации этой задачи является знание возрастных особенностей </a:t>
            </a:r>
            <a:r>
              <a:rPr lang="ru-RU" sz="6400" u="sng" dirty="0">
                <a:solidFill>
                  <a:schemeClr val="tx1"/>
                </a:solidFill>
              </a:rPr>
              <a:t>восприятия </a:t>
            </a:r>
            <a:r>
              <a:rPr lang="ru-RU" sz="6400" dirty="0">
                <a:solidFill>
                  <a:schemeClr val="tx1"/>
                </a:solidFill>
              </a:rPr>
              <a:t>дошкольников, в данном случае, восприятия произведений художественной литературы.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797152"/>
            <a:ext cx="6781800" cy="137504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ОО «Речевое развитие»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509120"/>
            <a:ext cx="7056784" cy="222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9825412"/>
      </p:ext>
    </p:extLst>
  </p:cSld>
  <p:clrMapOvr>
    <a:masterClrMapping/>
  </p:clrMapOvr>
  <p:transition spd="slow">
    <p:wip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g1.liveinternet.ru/images/attach/c/0/33/653/33653502_1223898120_limerik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8136903" cy="54726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976138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g2.labirint.ru/rcimg/8c7a1634e8ccbc9f5d988689836e97eb/1920x1080/books61/600932/ph_05.jpg?1612182555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064895" cy="55446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49538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g2.labirint.ru/rcimg/cfee69f8455a38ba92851e68c35c1536/1920x1080/books61/600932/ph_09.jpg?1612182555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8064895" cy="54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6993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качество языкового оформления речи;</a:t>
            </a:r>
          </a:p>
          <a:p>
            <a:pPr lvl="0"/>
            <a:r>
              <a:rPr lang="ru-RU" dirty="0"/>
              <a:t>ценностно-личностные установки педагога;</a:t>
            </a:r>
          </a:p>
          <a:p>
            <a:pPr lvl="0"/>
            <a:r>
              <a:rPr lang="ru-RU" dirty="0"/>
              <a:t>коммуникативная компетентность;</a:t>
            </a:r>
          </a:p>
          <a:p>
            <a:pPr lvl="0"/>
            <a:r>
              <a:rPr lang="ru-RU" dirty="0"/>
              <a:t>четкий отбор информации для создания высказывания;</a:t>
            </a:r>
          </a:p>
          <a:p>
            <a:r>
              <a:rPr lang="ru-RU" dirty="0"/>
              <a:t>ориентация на процесс непосредственной коммуникации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Компоненты профессиональной </a:t>
            </a:r>
            <a:r>
              <a:rPr lang="ru-RU" b="1" dirty="0"/>
              <a:t>речи </a:t>
            </a:r>
            <a:endParaRPr lang="ru-RU" dirty="0"/>
          </a:p>
        </p:txBody>
      </p:sp>
      <p:pic>
        <p:nvPicPr>
          <p:cNvPr id="3074" name="Picture 2" descr="https://cro.edu-vrn.ru/wp-content/uploads/2020/02/1-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5229200"/>
            <a:ext cx="4104456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2924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204864"/>
            <a:ext cx="7408333" cy="3921299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Правильность</a:t>
            </a:r>
            <a:endParaRPr lang="ru-RU" dirty="0" smtClean="0"/>
          </a:p>
          <a:p>
            <a:r>
              <a:rPr lang="ru-RU" b="1" dirty="0" smtClean="0"/>
              <a:t>Точность</a:t>
            </a:r>
            <a:endParaRPr lang="ru-RU" dirty="0" smtClean="0"/>
          </a:p>
          <a:p>
            <a:r>
              <a:rPr lang="ru-RU" b="1" u="sng" dirty="0" smtClean="0"/>
              <a:t>Логичность</a:t>
            </a:r>
            <a:endParaRPr lang="ru-RU" dirty="0" smtClean="0"/>
          </a:p>
          <a:p>
            <a:r>
              <a:rPr lang="ru-RU" b="1" u="sng" dirty="0" smtClean="0"/>
              <a:t>Чистота</a:t>
            </a:r>
            <a:endParaRPr lang="ru-RU" dirty="0" smtClean="0"/>
          </a:p>
          <a:p>
            <a:r>
              <a:rPr lang="ru-RU" b="1" dirty="0" smtClean="0"/>
              <a:t>Выразительность</a:t>
            </a:r>
            <a:endParaRPr lang="ru-RU" dirty="0" smtClean="0"/>
          </a:p>
          <a:p>
            <a:r>
              <a:rPr lang="ru-RU" b="1" dirty="0" smtClean="0"/>
              <a:t>Богатство</a:t>
            </a:r>
            <a:endParaRPr lang="ru-RU" dirty="0" smtClean="0"/>
          </a:p>
          <a:p>
            <a:r>
              <a:rPr lang="ru-RU" b="1" dirty="0" smtClean="0"/>
              <a:t>Уместность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Т</a:t>
            </a:r>
            <a:r>
              <a:rPr lang="ru-RU" b="1" dirty="0" smtClean="0"/>
              <a:t>ребования к речи педагога ДОУ </a:t>
            </a:r>
            <a:endParaRPr lang="ru-RU" dirty="0"/>
          </a:p>
        </p:txBody>
      </p:sp>
      <p:pic>
        <p:nvPicPr>
          <p:cNvPr id="4102" name="Picture 6" descr="https://detskiy-sad.com/wp-content/uploads/2021/10/prof-dladet-doshvoz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916832"/>
            <a:ext cx="4536504" cy="463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795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980729"/>
            <a:ext cx="7408333" cy="2592288"/>
          </a:xfrm>
        </p:spPr>
        <p:txBody>
          <a:bodyPr/>
          <a:lstStyle/>
          <a:p>
            <a:r>
              <a:rPr lang="ru-RU" b="1" dirty="0"/>
              <a:t>Задачи: </a:t>
            </a:r>
            <a:r>
              <a:rPr lang="ru-RU" b="1" dirty="0" smtClean="0"/>
              <a:t>обогащение </a:t>
            </a:r>
            <a:r>
              <a:rPr lang="ru-RU" b="1" dirty="0"/>
              <a:t>словаря детей новыми словами;</a:t>
            </a:r>
            <a:endParaRPr lang="ru-RU" dirty="0"/>
          </a:p>
          <a:p>
            <a:pPr lvl="0"/>
            <a:r>
              <a:rPr lang="ru-RU" b="1" dirty="0"/>
              <a:t>закрепление и уточнение словаря; </a:t>
            </a:r>
            <a:endParaRPr lang="ru-RU" dirty="0"/>
          </a:p>
          <a:p>
            <a:pPr lvl="0"/>
            <a:r>
              <a:rPr lang="ru-RU" b="1" dirty="0"/>
              <a:t>активизация словаря; </a:t>
            </a:r>
            <a:endParaRPr lang="ru-RU" dirty="0"/>
          </a:p>
          <a:p>
            <a:pPr lvl="0"/>
            <a:r>
              <a:rPr lang="ru-RU" b="1" dirty="0"/>
              <a:t>устранение из речи нелитературных слов.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Раздел “Развитие </a:t>
            </a:r>
            <a:r>
              <a:rPr lang="ru-RU" b="1" dirty="0"/>
              <a:t>словаря”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 descr="https://5.lipetskddo.ru/files/file/2022/07/11/13723931-1609515329378767-7561599923400357969-ojpg-2020-08-24-083926inn5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9320" y="3212976"/>
            <a:ext cx="6978305" cy="344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111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268760"/>
            <a:ext cx="7408333" cy="4857403"/>
          </a:xfrm>
        </p:spPr>
        <p:txBody>
          <a:bodyPr/>
          <a:lstStyle/>
          <a:p>
            <a:r>
              <a:rPr lang="ru-RU" b="1" dirty="0"/>
              <a:t>Игра «Подскажите слово</a:t>
            </a:r>
            <a:r>
              <a:rPr lang="ru-RU" b="1" dirty="0" smtClean="0"/>
              <a:t>»</a:t>
            </a:r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endParaRPr lang="ru-RU" dirty="0"/>
          </a:p>
          <a:p>
            <a:r>
              <a:rPr lang="ru-RU" b="1" dirty="0"/>
              <a:t>Игра «</a:t>
            </a:r>
            <a:r>
              <a:rPr lang="ru-RU" dirty="0"/>
              <a:t> </a:t>
            </a:r>
            <a:r>
              <a:rPr lang="ru-RU" b="1" dirty="0"/>
              <a:t>Найдите похожие по звучанию слова»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И</a:t>
            </a:r>
            <a:r>
              <a:rPr lang="ru-RU" sz="2800" dirty="0" smtClean="0"/>
              <a:t>гры  </a:t>
            </a:r>
            <a:r>
              <a:rPr lang="ru-RU" sz="2800" dirty="0"/>
              <a:t>с детьми для  обогащения и активизации словаря?»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090004"/>
            <a:ext cx="262336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090004"/>
            <a:ext cx="2603622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4414790"/>
            <a:ext cx="6060005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0266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340768"/>
            <a:ext cx="7408333" cy="4785395"/>
          </a:xfrm>
        </p:spPr>
        <p:txBody>
          <a:bodyPr>
            <a:normAutofit/>
          </a:bodyPr>
          <a:lstStyle/>
          <a:p>
            <a:r>
              <a:rPr lang="ru-RU" sz="2000" b="1" dirty="0"/>
              <a:t>Задачи</a:t>
            </a:r>
            <a:r>
              <a:rPr lang="ru-RU" sz="2000" b="1" dirty="0" smtClean="0"/>
              <a:t>:</a:t>
            </a:r>
            <a:endParaRPr lang="ru-RU" sz="2000" dirty="0"/>
          </a:p>
          <a:p>
            <a:pPr lvl="0"/>
            <a:r>
              <a:rPr lang="ru-RU" sz="2000" b="1" dirty="0"/>
              <a:t>помочь детям практически освоить морфологическую систему родного языка( изменение по родам, числам, лицам, временам);</a:t>
            </a:r>
            <a:endParaRPr lang="ru-RU" sz="2000" dirty="0"/>
          </a:p>
          <a:p>
            <a:pPr lvl="0"/>
            <a:r>
              <a:rPr lang="ru-RU" sz="2000" b="1" dirty="0"/>
              <a:t>помочь детям в овладении синтаксической стороной: учить правильному согласованию слов в предложении, построению разных типов предложений и сочетанию их в связном тексте;</a:t>
            </a:r>
            <a:endParaRPr lang="ru-RU" sz="2000" dirty="0"/>
          </a:p>
          <a:p>
            <a:pPr lvl="0"/>
            <a:r>
              <a:rPr lang="ru-RU" sz="2000" b="1" dirty="0"/>
              <a:t>нормировать умение образования форм слов –словообразование.</a:t>
            </a:r>
            <a:endParaRPr lang="ru-RU" sz="2000" dirty="0"/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Раздел «Грамматический </a:t>
            </a:r>
            <a:r>
              <a:rPr lang="ru-RU" sz="2800" b="1" dirty="0"/>
              <a:t>строй речи»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4544" y="3284983"/>
            <a:ext cx="2520280" cy="3414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9678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251520" y="1052736"/>
            <a:ext cx="8892480" cy="5073427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 Игра   «Скажи правильно</a:t>
            </a:r>
            <a:r>
              <a:rPr lang="ru-RU" b="1" dirty="0" smtClean="0"/>
              <a:t>» (для педагогов)</a:t>
            </a:r>
            <a:endParaRPr lang="ru-RU" dirty="0"/>
          </a:p>
          <a:p>
            <a:r>
              <a:rPr lang="ru-RU" sz="1900" b="1" u="sng" dirty="0"/>
              <a:t>Задание: </a:t>
            </a:r>
            <a:r>
              <a:rPr lang="ru-RU" sz="1900" dirty="0"/>
              <a:t>Определить род существительных и употребить слово в правильной форме.</a:t>
            </a:r>
          </a:p>
          <a:p>
            <a:pPr marL="0" indent="0">
              <a:buNone/>
            </a:pPr>
            <a:r>
              <a:rPr lang="ru-RU" sz="1900" dirty="0"/>
              <a:t> </a:t>
            </a:r>
            <a:endParaRPr lang="ru-RU" sz="1900" dirty="0" smtClean="0"/>
          </a:p>
          <a:p>
            <a:r>
              <a:rPr lang="ru-RU" sz="1900" dirty="0" smtClean="0"/>
              <a:t>Окна занавешены  (чем?) </a:t>
            </a:r>
            <a:r>
              <a:rPr lang="ru-RU" sz="1900" i="1" dirty="0" smtClean="0"/>
              <a:t>(тюль)</a:t>
            </a:r>
            <a:endParaRPr lang="ru-RU" sz="1900" dirty="0" smtClean="0"/>
          </a:p>
          <a:p>
            <a:r>
              <a:rPr lang="ru-RU" sz="1900" dirty="0" smtClean="0"/>
              <a:t>Лицо </a:t>
            </a:r>
            <a:r>
              <a:rPr lang="ru-RU" sz="1900" dirty="0"/>
              <a:t>скрыто </a:t>
            </a:r>
            <a:r>
              <a:rPr lang="ru-RU" sz="1900" i="1" dirty="0"/>
              <a:t>(вуаль)</a:t>
            </a:r>
            <a:endParaRPr lang="ru-RU" sz="1900" dirty="0"/>
          </a:p>
          <a:p>
            <a:pPr marL="0" indent="0">
              <a:buNone/>
            </a:pPr>
            <a:r>
              <a:rPr lang="ru-RU" sz="1900" dirty="0"/>
              <a:t> </a:t>
            </a:r>
          </a:p>
          <a:p>
            <a:r>
              <a:rPr lang="ru-RU" sz="1900" dirty="0"/>
              <a:t>Вымою голову (чем?) (с  помощью чего?)  </a:t>
            </a:r>
            <a:r>
              <a:rPr lang="ru-RU" sz="1900" i="1" dirty="0"/>
              <a:t>(шампунь)</a:t>
            </a:r>
            <a:endParaRPr lang="ru-RU" sz="1900" dirty="0"/>
          </a:p>
          <a:p>
            <a:r>
              <a:rPr lang="ru-RU" sz="1900" b="1" dirty="0"/>
              <a:t>Примечание: </a:t>
            </a:r>
            <a:r>
              <a:rPr lang="ru-RU" sz="1900" i="1" u="sng" dirty="0"/>
              <a:t>Слово шампунь тоже иногда используют в женском варианте (наверное, девушки): мыть голову новой </a:t>
            </a:r>
            <a:r>
              <a:rPr lang="ru-RU" sz="1900" i="1" u="sng" dirty="0" err="1"/>
              <a:t>шампунью</a:t>
            </a:r>
            <a:r>
              <a:rPr lang="ru-RU" sz="1900" i="1" u="sng" dirty="0"/>
              <a:t> - это неправильно. </a:t>
            </a:r>
            <a:r>
              <a:rPr lang="ru-RU" sz="1900" b="1" i="1" u="sng" dirty="0"/>
              <a:t>Надо мыть голову «новым шампунем». «Шампунь» - это он!</a:t>
            </a:r>
            <a:endParaRPr lang="ru-RU" sz="1900" dirty="0"/>
          </a:p>
          <a:p>
            <a:pPr marL="0" indent="0">
              <a:buNone/>
            </a:pPr>
            <a:r>
              <a:rPr lang="ru-RU" sz="1900" dirty="0"/>
              <a:t> </a:t>
            </a:r>
          </a:p>
          <a:p>
            <a:r>
              <a:rPr lang="ru-RU" sz="1900" dirty="0"/>
              <a:t>Голова покрыта </a:t>
            </a:r>
            <a:r>
              <a:rPr lang="ru-RU" sz="1900" i="1" dirty="0"/>
              <a:t>(шаль)</a:t>
            </a:r>
            <a:endParaRPr lang="ru-RU" sz="1900" dirty="0"/>
          </a:p>
          <a:p>
            <a:r>
              <a:rPr lang="ru-RU" sz="1900" dirty="0"/>
              <a:t>Я встала, сняв ребенка с (колени).</a:t>
            </a:r>
          </a:p>
          <a:p>
            <a:r>
              <a:rPr lang="ru-RU" sz="1900" dirty="0"/>
              <a:t>В саду много (яблони), (вишни), (смородина).</a:t>
            </a:r>
          </a:p>
          <a:p>
            <a:r>
              <a:rPr lang="ru-RU" sz="1900" dirty="0"/>
              <a:t>Карантин по гриппу продолжался 22 (сутки).	</a:t>
            </a:r>
          </a:p>
          <a:p>
            <a:r>
              <a:rPr lang="ru-RU" sz="1900" dirty="0"/>
              <a:t>Я купила весь садовый инвентарь, кроме (грабли).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149080"/>
            <a:ext cx="2592288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1750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Раздел  </a:t>
            </a:r>
            <a:r>
              <a:rPr lang="ru-RU" b="1" dirty="0"/>
              <a:t>«Связная речь»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052737"/>
            <a:ext cx="7408333" cy="38884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Для </a:t>
            </a:r>
            <a:r>
              <a:rPr lang="ru-RU" sz="1400" dirty="0">
                <a:solidFill>
                  <a:schemeClr val="tx1"/>
                </a:solidFill>
              </a:rPr>
              <a:t>успешной реализации  поставленных задач воспитателю необходимо:</a:t>
            </a:r>
          </a:p>
          <a:p>
            <a:pPr lvl="0"/>
            <a:r>
              <a:rPr lang="ru-RU" sz="1400" dirty="0">
                <a:solidFill>
                  <a:schemeClr val="tx1"/>
                </a:solidFill>
              </a:rPr>
              <a:t>формировать речь детей через  развитие познавательной деятельности;</a:t>
            </a:r>
          </a:p>
          <a:p>
            <a:pPr lvl="0"/>
            <a:r>
              <a:rPr lang="ru-RU" sz="1400" dirty="0">
                <a:solidFill>
                  <a:schemeClr val="tx1"/>
                </a:solidFill>
              </a:rPr>
              <a:t>ежедневно предусматривать индивидуальное общение с ребёнком;</a:t>
            </a:r>
          </a:p>
          <a:p>
            <a:pPr lvl="0"/>
            <a:r>
              <a:rPr lang="ru-RU" sz="1400" dirty="0">
                <a:solidFill>
                  <a:schemeClr val="tx1"/>
                </a:solidFill>
              </a:rPr>
              <a:t>ежедневно организовывать разнообразную игровую, художественно – речевую, самостоятельную деятельность детей;</a:t>
            </a:r>
          </a:p>
          <a:p>
            <a:pPr lvl="0"/>
            <a:r>
              <a:rPr lang="ru-RU" sz="1400" dirty="0">
                <a:solidFill>
                  <a:schemeClr val="tx1"/>
                </a:solidFill>
              </a:rPr>
              <a:t>использовать новые формы организации НООД, на которых речь будет выступать самостоятельной творческой деятельностью ребёнка.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   Формы обучения связной речи </a:t>
            </a:r>
            <a:endParaRPr lang="ru-RU" sz="1400" dirty="0">
              <a:solidFill>
                <a:schemeClr val="tx1"/>
              </a:solidFill>
            </a:endParaRPr>
          </a:p>
          <a:p>
            <a:r>
              <a:rPr lang="ru-RU" sz="1400" dirty="0">
                <a:solidFill>
                  <a:schemeClr val="tx1"/>
                </a:solidFill>
              </a:rPr>
              <a:t>Главная  функция связной речи – коммуникативная.</a:t>
            </a:r>
          </a:p>
          <a:p>
            <a:r>
              <a:rPr lang="ru-RU" sz="1400" b="1" u="sng" dirty="0">
                <a:solidFill>
                  <a:schemeClr val="tx1"/>
                </a:solidFill>
              </a:rPr>
              <a:t>Формы обучения связной речи:</a:t>
            </a:r>
            <a:endParaRPr lang="ru-RU" sz="1400" dirty="0">
              <a:solidFill>
                <a:schemeClr val="tx1"/>
              </a:solidFill>
            </a:endParaRPr>
          </a:p>
          <a:p>
            <a:r>
              <a:rPr lang="ru-RU" sz="1400" dirty="0">
                <a:solidFill>
                  <a:schemeClr val="tx1"/>
                </a:solidFill>
              </a:rPr>
              <a:t>Диалог - диалог, беседа. Качество диалогической речи в её зрелой развёрнутой форме во многом зависит от владения монологической речью.</a:t>
            </a:r>
          </a:p>
          <a:p>
            <a:r>
              <a:rPr lang="ru-RU" sz="1400" dirty="0">
                <a:solidFill>
                  <a:schemeClr val="tx1"/>
                </a:solidFill>
              </a:rPr>
              <a:t>Монолог -  описание, повествование, рассуждение и контаминация (смешанные тексты) составление рассказа об игрушке; по картинке; по серии картин; из личного опыта; пересказ. </a:t>
            </a:r>
          </a:p>
          <a:p>
            <a:pPr marL="0" indent="0">
              <a:buNone/>
            </a:pPr>
            <a:endParaRPr lang="ru-RU" sz="1400" dirty="0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4208" y="4221088"/>
            <a:ext cx="2639792" cy="2819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2462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217</TotalTime>
  <Words>383</Words>
  <Application>Microsoft Office PowerPoint</Application>
  <PresentationFormat>Экран (4:3)</PresentationFormat>
  <Paragraphs>102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Волна</vt:lpstr>
      <vt:lpstr> Семинар – практикум для педагогов «Развиваем речь взрослых и детей» «Речь — великая сила: она убеждает, обращает, принуждает» </vt:lpstr>
      <vt:lpstr>ОО «Речевое развитие» </vt:lpstr>
      <vt:lpstr>Компоненты профессиональной речи </vt:lpstr>
      <vt:lpstr>Требования к речи педагога ДОУ </vt:lpstr>
      <vt:lpstr>Раздел “Развитие словаря” </vt:lpstr>
      <vt:lpstr>Игры  с детьми для  обогащения и активизации словаря?» </vt:lpstr>
      <vt:lpstr>Раздел «Грамматический строй речи» </vt:lpstr>
      <vt:lpstr>Презентация PowerPoint</vt:lpstr>
      <vt:lpstr>Раздел  «Связная речь» </vt:lpstr>
      <vt:lpstr>Раздел «Звуковая культура речи» </vt:lpstr>
      <vt:lpstr>«Игры, упражнения, пособия  в работе с детьми по формированию у них ЗКР?» </vt:lpstr>
      <vt:lpstr>Рефлексия.  Подведение итогов семинара – практикума.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 – практикум для педагогов «Развиваем речь детей и взрослых»</dc:title>
  <dc:creator>соболева олеся</dc:creator>
  <cp:lastModifiedBy>User</cp:lastModifiedBy>
  <cp:revision>18</cp:revision>
  <dcterms:created xsi:type="dcterms:W3CDTF">2023-01-14T17:09:03Z</dcterms:created>
  <dcterms:modified xsi:type="dcterms:W3CDTF">2023-02-09T07:33:40Z</dcterms:modified>
</cp:coreProperties>
</file>