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sldIdLst>
    <p:sldId id="256" r:id="rId2"/>
    <p:sldId id="257" r:id="rId3"/>
    <p:sldId id="281" r:id="rId4"/>
    <p:sldId id="259" r:id="rId5"/>
    <p:sldId id="279" r:id="rId6"/>
    <p:sldId id="287" r:id="rId7"/>
    <p:sldId id="280" r:id="rId8"/>
    <p:sldId id="282" r:id="rId9"/>
    <p:sldId id="283" r:id="rId10"/>
    <p:sldId id="284" r:id="rId11"/>
    <p:sldId id="285" r:id="rId12"/>
    <p:sldId id="286" r:id="rId13"/>
    <p:sldId id="288" r:id="rId14"/>
    <p:sldId id="289" r:id="rId15"/>
    <p:sldId id="290" r:id="rId16"/>
    <p:sldId id="291" r:id="rId17"/>
    <p:sldId id="293" r:id="rId18"/>
    <p:sldId id="292" r:id="rId19"/>
    <p:sldId id="29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56" autoAdjust="0"/>
    <p:restoredTop sz="94660"/>
  </p:normalViewPr>
  <p:slideViewPr>
    <p:cSldViewPr>
      <p:cViewPr varScale="1">
        <p:scale>
          <a:sx n="83" d="100"/>
          <a:sy n="83" d="100"/>
        </p:scale>
        <p:origin x="1478"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14FE54-AF83-4D35-BD51-3000AFF50413}" type="slidenum">
              <a:rPr lang="ru-RU" smtClean="0"/>
              <a:pPr/>
              <a:t>‹#›</a:t>
            </a:fld>
            <a:endParaRPr lang="ru-RU"/>
          </a:p>
        </p:txBody>
      </p:sp>
    </p:spTree>
    <p:extLst>
      <p:ext uri="{BB962C8B-B14F-4D97-AF65-F5344CB8AC3E}">
        <p14:creationId xmlns:p14="http://schemas.microsoft.com/office/powerpoint/2010/main" val="638669615"/>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smtClean="0"/>
              <a:t>Образец заголовка</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514FE54-AF83-4D35-BD51-3000AFF50413}" type="slidenum">
              <a:rPr lang="ru-RU" smtClean="0"/>
              <a:pPr/>
              <a:t>‹#›</a:t>
            </a:fld>
            <a:endParaRPr lang="ru-RU"/>
          </a:p>
        </p:txBody>
      </p:sp>
    </p:spTree>
    <p:extLst>
      <p:ext uri="{BB962C8B-B14F-4D97-AF65-F5344CB8AC3E}">
        <p14:creationId xmlns:p14="http://schemas.microsoft.com/office/powerpoint/2010/main" val="3488263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14FE54-AF83-4D35-BD51-3000AFF50413}" type="slidenum">
              <a:rPr lang="ru-RU" smtClean="0"/>
              <a:pPr/>
              <a:t>‹#›</a:t>
            </a:fld>
            <a:endParaRPr lang="ru-RU"/>
          </a:p>
        </p:txBody>
      </p:sp>
    </p:spTree>
    <p:extLst>
      <p:ext uri="{BB962C8B-B14F-4D97-AF65-F5344CB8AC3E}">
        <p14:creationId xmlns:p14="http://schemas.microsoft.com/office/powerpoint/2010/main" val="13491503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14FE54-AF83-4D35-BD51-3000AFF50413}" type="slidenum">
              <a:rPr lang="ru-RU" smtClean="0"/>
              <a:pPr/>
              <a:t>‹#›</a:t>
            </a:fld>
            <a:endParaRPr lang="ru-RU"/>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9718995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14FE54-AF83-4D35-BD51-3000AFF50413}" type="slidenum">
              <a:rPr lang="ru-RU" smtClean="0"/>
              <a:pPr/>
              <a:t>‹#›</a:t>
            </a:fld>
            <a:endParaRPr lang="ru-RU"/>
          </a:p>
        </p:txBody>
      </p:sp>
    </p:spTree>
    <p:extLst>
      <p:ext uri="{BB962C8B-B14F-4D97-AF65-F5344CB8AC3E}">
        <p14:creationId xmlns:p14="http://schemas.microsoft.com/office/powerpoint/2010/main" val="20035011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14FE54-AF83-4D35-BD51-3000AFF50413}" type="slidenum">
              <a:rPr lang="ru-RU" smtClean="0"/>
              <a:pPr/>
              <a:t>‹#›</a:t>
            </a:fld>
            <a:endParaRPr lang="ru-RU"/>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2366396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14FE54-AF83-4D35-BD51-3000AFF50413}" type="slidenum">
              <a:rPr lang="ru-RU" smtClean="0"/>
              <a:pPr/>
              <a:t>‹#›</a:t>
            </a:fld>
            <a:endParaRPr lang="ru-RU"/>
          </a:p>
        </p:txBody>
      </p:sp>
    </p:spTree>
    <p:extLst>
      <p:ext uri="{BB962C8B-B14F-4D97-AF65-F5344CB8AC3E}">
        <p14:creationId xmlns:p14="http://schemas.microsoft.com/office/powerpoint/2010/main" val="17087879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14FE54-AF83-4D35-BD51-3000AFF50413}" type="slidenum">
              <a:rPr lang="ru-RU" smtClean="0"/>
              <a:pPr/>
              <a:t>‹#›</a:t>
            </a:fld>
            <a:endParaRPr lang="ru-RU"/>
          </a:p>
        </p:txBody>
      </p:sp>
    </p:spTree>
    <p:extLst>
      <p:ext uri="{BB962C8B-B14F-4D97-AF65-F5344CB8AC3E}">
        <p14:creationId xmlns:p14="http://schemas.microsoft.com/office/powerpoint/2010/main" val="2571408054"/>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14FE54-AF83-4D35-BD51-3000AFF50413}" type="slidenum">
              <a:rPr lang="ru-RU" smtClean="0"/>
              <a:pPr/>
              <a:t>‹#›</a:t>
            </a:fld>
            <a:endParaRPr lang="ru-RU"/>
          </a:p>
        </p:txBody>
      </p:sp>
    </p:spTree>
    <p:extLst>
      <p:ext uri="{BB962C8B-B14F-4D97-AF65-F5344CB8AC3E}">
        <p14:creationId xmlns:p14="http://schemas.microsoft.com/office/powerpoint/2010/main" val="332089188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14FE54-AF83-4D35-BD51-3000AFF50413}" type="slidenum">
              <a:rPr lang="ru-RU" smtClean="0"/>
              <a:pPr/>
              <a:t>‹#›</a:t>
            </a:fld>
            <a:endParaRPr lang="ru-RU"/>
          </a:p>
        </p:txBody>
      </p:sp>
    </p:spTree>
    <p:extLst>
      <p:ext uri="{BB962C8B-B14F-4D97-AF65-F5344CB8AC3E}">
        <p14:creationId xmlns:p14="http://schemas.microsoft.com/office/powerpoint/2010/main" val="1744862577"/>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14FE54-AF83-4D35-BD51-3000AFF50413}" type="slidenum">
              <a:rPr lang="ru-RU" smtClean="0"/>
              <a:pPr/>
              <a:t>‹#›</a:t>
            </a:fld>
            <a:endParaRPr lang="ru-RU"/>
          </a:p>
        </p:txBody>
      </p:sp>
    </p:spTree>
    <p:extLst>
      <p:ext uri="{BB962C8B-B14F-4D97-AF65-F5344CB8AC3E}">
        <p14:creationId xmlns:p14="http://schemas.microsoft.com/office/powerpoint/2010/main" val="2469367686"/>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smtClean="0"/>
              <a:t>Образец заголовка</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14FE54-AF83-4D35-BD51-3000AFF50413}" type="slidenum">
              <a:rPr lang="ru-RU" smtClean="0"/>
              <a:pPr/>
              <a:t>‹#›</a:t>
            </a:fld>
            <a:endParaRPr lang="ru-RU"/>
          </a:p>
        </p:txBody>
      </p:sp>
    </p:spTree>
    <p:extLst>
      <p:ext uri="{BB962C8B-B14F-4D97-AF65-F5344CB8AC3E}">
        <p14:creationId xmlns:p14="http://schemas.microsoft.com/office/powerpoint/2010/main" val="1050440373"/>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smtClean="0"/>
              <a:t>Образец заголовка</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514FE54-AF83-4D35-BD51-3000AFF50413}" type="slidenum">
              <a:rPr lang="ru-RU" smtClean="0"/>
              <a:pPr/>
              <a:t>‹#›</a:t>
            </a:fld>
            <a:endParaRPr lang="ru-RU"/>
          </a:p>
        </p:txBody>
      </p:sp>
    </p:spTree>
    <p:extLst>
      <p:ext uri="{BB962C8B-B14F-4D97-AF65-F5344CB8AC3E}">
        <p14:creationId xmlns:p14="http://schemas.microsoft.com/office/powerpoint/2010/main" val="675760050"/>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514FE54-AF83-4D35-BD51-3000AFF50413}" type="slidenum">
              <a:rPr lang="ru-RU" smtClean="0"/>
              <a:pPr/>
              <a:t>‹#›</a:t>
            </a:fld>
            <a:endParaRPr lang="ru-RU"/>
          </a:p>
        </p:txBody>
      </p:sp>
    </p:spTree>
    <p:extLst>
      <p:ext uri="{BB962C8B-B14F-4D97-AF65-F5344CB8AC3E}">
        <p14:creationId xmlns:p14="http://schemas.microsoft.com/office/powerpoint/2010/main" val="2354663565"/>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514FE54-AF83-4D35-BD51-3000AFF50413}" type="slidenum">
              <a:rPr lang="ru-RU" smtClean="0"/>
              <a:pPr/>
              <a:t>‹#›</a:t>
            </a:fld>
            <a:endParaRPr lang="ru-RU"/>
          </a:p>
        </p:txBody>
      </p:sp>
    </p:spTree>
    <p:extLst>
      <p:ext uri="{BB962C8B-B14F-4D97-AF65-F5344CB8AC3E}">
        <p14:creationId xmlns:p14="http://schemas.microsoft.com/office/powerpoint/2010/main" val="1478001102"/>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14FE54-AF83-4D35-BD51-3000AFF50413}" type="slidenum">
              <a:rPr lang="ru-RU" smtClean="0"/>
              <a:pPr/>
              <a:t>‹#›</a:t>
            </a:fld>
            <a:endParaRPr lang="ru-RU"/>
          </a:p>
        </p:txBody>
      </p:sp>
    </p:spTree>
    <p:extLst>
      <p:ext uri="{BB962C8B-B14F-4D97-AF65-F5344CB8AC3E}">
        <p14:creationId xmlns:p14="http://schemas.microsoft.com/office/powerpoint/2010/main" val="4022598691"/>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AFB90C0-3526-4631-8525-59DE8CADA820}" type="datetimeFigureOut">
              <a:rPr lang="ru-RU" smtClean="0"/>
              <a:pPr/>
              <a:t>09.02.2023</a:t>
            </a:fld>
            <a:endParaRPr lang="ru-RU"/>
          </a:p>
        </p:txBody>
      </p:sp>
      <p:sp>
        <p:nvSpPr>
          <p:cNvPr id="6" name="Footer Placeholder 5"/>
          <p:cNvSpPr>
            <a:spLocks noGrp="1"/>
          </p:cNvSpPr>
          <p:nvPr>
            <p:ph type="ftr" sz="quarter" idx="11"/>
          </p:nvPr>
        </p:nvSpPr>
        <p:spPr>
          <a:xfrm>
            <a:off x="533400" y="6172200"/>
            <a:ext cx="5811724" cy="365125"/>
          </a:xfrm>
        </p:spPr>
        <p:txBody>
          <a:bodyPr/>
          <a:lstStyle/>
          <a:p>
            <a:endParaRPr lang="ru-RU"/>
          </a:p>
        </p:txBody>
      </p:sp>
      <p:sp>
        <p:nvSpPr>
          <p:cNvPr id="7" name="Slide Number Placeholder 6"/>
          <p:cNvSpPr>
            <a:spLocks noGrp="1"/>
          </p:cNvSpPr>
          <p:nvPr>
            <p:ph type="sldNum" sz="quarter" idx="12"/>
          </p:nvPr>
        </p:nvSpPr>
        <p:spPr/>
        <p:txBody>
          <a:bodyPr/>
          <a:lstStyle/>
          <a:p>
            <a:fld id="{0514FE54-AF83-4D35-BD51-3000AFF50413}" type="slidenum">
              <a:rPr lang="ru-RU" smtClean="0"/>
              <a:pPr/>
              <a:t>‹#›</a:t>
            </a:fld>
            <a:endParaRPr lang="ru-RU"/>
          </a:p>
        </p:txBody>
      </p:sp>
    </p:spTree>
    <p:extLst>
      <p:ext uri="{BB962C8B-B14F-4D97-AF65-F5344CB8AC3E}">
        <p14:creationId xmlns:p14="http://schemas.microsoft.com/office/powerpoint/2010/main" val="1957739559"/>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1AFB90C0-3526-4631-8525-59DE8CADA820}" type="datetimeFigureOut">
              <a:rPr lang="ru-RU" smtClean="0"/>
              <a:pPr/>
              <a:t>09.02.2023</a:t>
            </a:fld>
            <a:endParaRPr lang="ru-RU"/>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0514FE54-AF83-4D35-BD51-3000AFF50413}" type="slidenum">
              <a:rPr lang="ru-RU" smtClean="0"/>
              <a:pPr/>
              <a:t>‹#›</a:t>
            </a:fld>
            <a:endParaRPr lang="ru-RU"/>
          </a:p>
        </p:txBody>
      </p:sp>
    </p:spTree>
    <p:extLst>
      <p:ext uri="{BB962C8B-B14F-4D97-AF65-F5344CB8AC3E}">
        <p14:creationId xmlns:p14="http://schemas.microsoft.com/office/powerpoint/2010/main" val="1680411286"/>
      </p:ext>
    </p:extLst>
  </p:cSld>
  <p:clrMap bg1="dk1" tx1="lt1" bg2="dk2" tx2="lt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Lst>
  <p:transition>
    <p:fade/>
  </p:transition>
  <p:timing>
    <p:tnLst>
      <p:par>
        <p:cTn id="1" dur="indefinite" restart="never" nodeType="tmRoot"/>
      </p:par>
    </p:tnLst>
  </p:timing>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0" y="5445224"/>
            <a:ext cx="4032448" cy="646331"/>
          </a:xfrm>
          <a:prstGeom prst="rect">
            <a:avLst/>
          </a:prstGeom>
          <a:noFill/>
        </p:spPr>
        <p:txBody>
          <a:bodyPr wrap="square" rtlCol="0">
            <a:spAutoFit/>
          </a:bodyPr>
          <a:lstStyle/>
          <a:p>
            <a:r>
              <a:rPr lang="ru-RU" b="1" i="1" dirty="0" smtClean="0">
                <a:latin typeface="Book Antiqua" panose="02040602050305030304" pitchFamily="18" charset="0"/>
              </a:rPr>
              <a:t>Подготовила педагог-психолог </a:t>
            </a:r>
          </a:p>
          <a:p>
            <a:r>
              <a:rPr lang="ru-RU" b="1" i="1" dirty="0" smtClean="0">
                <a:latin typeface="Book Antiqua" panose="02040602050305030304" pitchFamily="18" charset="0"/>
              </a:rPr>
              <a:t>Власова О.В.</a:t>
            </a:r>
            <a:endParaRPr lang="ru-RU" b="1" i="1" dirty="0">
              <a:latin typeface="Book Antiqua" panose="02040602050305030304" pitchFamily="18" charset="0"/>
            </a:endParaRPr>
          </a:p>
        </p:txBody>
      </p:sp>
      <p:sp>
        <p:nvSpPr>
          <p:cNvPr id="3" name="Заголовок 2"/>
          <p:cNvSpPr>
            <a:spLocks noGrp="1"/>
          </p:cNvSpPr>
          <p:nvPr>
            <p:ph type="ctrTitle"/>
          </p:nvPr>
        </p:nvSpPr>
        <p:spPr/>
        <p:txBody>
          <a:bodyPr/>
          <a:lstStyle/>
          <a:p>
            <a:r>
              <a:rPr lang="ru-RU" b="1" i="1" dirty="0" smtClean="0">
                <a:effectLst>
                  <a:outerShdw blurRad="38100" dist="38100" dir="2700000" algn="tl">
                    <a:srgbClr val="000000">
                      <a:alpha val="43137"/>
                    </a:srgbClr>
                  </a:outerShdw>
                </a:effectLst>
                <a:latin typeface="Book Antiqua" panose="02040602050305030304" pitchFamily="18" charset="0"/>
              </a:rPr>
              <a:t>Игры и упражнения </a:t>
            </a:r>
            <a:r>
              <a:rPr lang="ru-RU" b="1" i="1" smtClean="0">
                <a:effectLst>
                  <a:outerShdw blurRad="38100" dist="38100" dir="2700000" algn="tl">
                    <a:srgbClr val="000000">
                      <a:alpha val="43137"/>
                    </a:srgbClr>
                  </a:outerShdw>
                </a:effectLst>
                <a:latin typeface="Book Antiqua" panose="02040602050305030304" pitchFamily="18" charset="0"/>
              </a:rPr>
              <a:t>для сплочения коллектива</a:t>
            </a:r>
            <a:endParaRPr lang="ru-RU" b="1" i="1" dirty="0">
              <a:effectLst>
                <a:outerShdw blurRad="38100" dist="38100" dir="2700000" algn="tl">
                  <a:srgbClr val="000000">
                    <a:alpha val="43137"/>
                  </a:srgbClr>
                </a:outerShdw>
              </a:effectLst>
              <a:latin typeface="Book Antiqua" panose="02040602050305030304" pitchFamily="18" charset="0"/>
            </a:endParaRPr>
          </a:p>
        </p:txBody>
      </p:sp>
      <p:pic>
        <p:nvPicPr>
          <p:cNvPr id="7" name="Рисунок 6"/>
          <p:cNvPicPr>
            <a:picLocks noChangeAspect="1"/>
          </p:cNvPicPr>
          <p:nvPr/>
        </p:nvPicPr>
        <p:blipFill>
          <a:blip r:embed="rId2"/>
          <a:stretch>
            <a:fillRect/>
          </a:stretch>
        </p:blipFill>
        <p:spPr>
          <a:xfrm>
            <a:off x="5215161" y="2924944"/>
            <a:ext cx="2945904" cy="2209428"/>
          </a:xfrm>
          <a:prstGeom prst="rect">
            <a:avLst/>
          </a:prstGeom>
          <a:effectLst>
            <a:softEdge rad="330200"/>
          </a:effectLst>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8856984" cy="6370975"/>
          </a:xfrm>
          <a:prstGeom prst="rect">
            <a:avLst/>
          </a:prstGeom>
          <a:noFill/>
        </p:spPr>
        <p:txBody>
          <a:bodyPr wrap="square" rtlCol="0">
            <a:spAutoFit/>
          </a:bodyPr>
          <a:lstStyle/>
          <a:p>
            <a:pPr algn="ctr"/>
            <a:r>
              <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rPr>
              <a:t>Карандаши</a:t>
            </a:r>
          </a:p>
          <a:p>
            <a:pPr algn="ctr"/>
            <a:endPar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a:p>
            <a:pPr algn="just"/>
            <a:r>
              <a:rPr lang="ru-RU" sz="2400" i="1" dirty="0">
                <a:latin typeface="Book Antiqua" panose="02040602050305030304" pitchFamily="18" charset="0"/>
              </a:rPr>
              <a:t>Игроки в кругу поднимают карандаши до уровня плеч, прижав </a:t>
            </a:r>
            <a:r>
              <a:rPr lang="ru-RU" sz="2400" i="1" dirty="0" smtClean="0">
                <a:latin typeface="Book Antiqua" panose="02040602050305030304" pitchFamily="18" charset="0"/>
              </a:rPr>
              <a:t>их </a:t>
            </a:r>
            <a:r>
              <a:rPr lang="ru-RU" sz="2400" i="1" dirty="0">
                <a:latin typeface="Book Antiqua" panose="02040602050305030304" pitchFamily="18" charset="0"/>
              </a:rPr>
              <a:t>между </a:t>
            </a:r>
            <a:r>
              <a:rPr lang="ru-RU" sz="2400" i="1" dirty="0" smtClean="0">
                <a:latin typeface="Book Antiqua" panose="02040602050305030304" pitchFamily="18" charset="0"/>
              </a:rPr>
              <a:t>указательными </a:t>
            </a:r>
            <a:r>
              <a:rPr lang="ru-RU" sz="2400" i="1" dirty="0">
                <a:latin typeface="Book Antiqua" panose="02040602050305030304" pitchFamily="18" charset="0"/>
              </a:rPr>
              <a:t>пальцами рук партнеров-соседей справа и слева.</a:t>
            </a:r>
          </a:p>
          <a:p>
            <a:pPr algn="just"/>
            <a:r>
              <a:rPr lang="ru-RU" sz="2400" i="1" dirty="0">
                <a:latin typeface="Book Antiqua" panose="02040602050305030304" pitchFamily="18" charset="0"/>
              </a:rPr>
              <a:t> По команде они начинают движение: опускание карандашей, сведение к центру, приседания, и др.</a:t>
            </a:r>
          </a:p>
          <a:p>
            <a:pPr algn="just"/>
            <a:endParaRPr lang="ru-RU" sz="2400" i="1" dirty="0">
              <a:latin typeface="Book Antiqua" panose="02040602050305030304" pitchFamily="18" charset="0"/>
            </a:endParaRPr>
          </a:p>
          <a:p>
            <a:endParaRPr lang="ru-RU" sz="2400" i="1" dirty="0" smtClean="0">
              <a:solidFill>
                <a:schemeClr val="accent1">
                  <a:lumMod val="50000"/>
                </a:schemeClr>
              </a:solidFill>
              <a:latin typeface="Book Antiqua" panose="02040602050305030304" pitchFamily="18" charset="0"/>
            </a:endParaRPr>
          </a:p>
          <a:p>
            <a:endParaRPr lang="ru-RU" sz="2400" i="1" dirty="0">
              <a:solidFill>
                <a:schemeClr val="accent1">
                  <a:lumMod val="50000"/>
                </a:schemeClr>
              </a:solidFill>
              <a:latin typeface="Book Antiqua" panose="02040602050305030304" pitchFamily="18" charset="0"/>
            </a:endParaRPr>
          </a:p>
          <a:p>
            <a:endParaRPr lang="ru-RU" sz="2400" i="1" dirty="0" smtClean="0">
              <a:solidFill>
                <a:schemeClr val="accent1">
                  <a:lumMod val="50000"/>
                </a:schemeClr>
              </a:solidFill>
              <a:latin typeface="Book Antiqua" panose="02040602050305030304" pitchFamily="18" charset="0"/>
            </a:endParaRPr>
          </a:p>
          <a:p>
            <a:endParaRPr lang="ru-RU" sz="2400" i="1" dirty="0">
              <a:solidFill>
                <a:schemeClr val="accent1">
                  <a:lumMod val="50000"/>
                </a:schemeClr>
              </a:solidFill>
              <a:latin typeface="Book Antiqua" panose="02040602050305030304" pitchFamily="18" charset="0"/>
            </a:endParaRPr>
          </a:p>
          <a:p>
            <a:endParaRPr lang="ru-RU" sz="2000" i="1" dirty="0" smtClean="0">
              <a:latin typeface="Book Antiqua" panose="02040602050305030304" pitchFamily="18" charset="0"/>
            </a:endParaRPr>
          </a:p>
          <a:p>
            <a:endParaRPr lang="ru-RU" sz="2000" i="1" dirty="0">
              <a:latin typeface="Book Antiqua" panose="02040602050305030304" pitchFamily="18" charset="0"/>
            </a:endParaRPr>
          </a:p>
          <a:p>
            <a:r>
              <a:rPr lang="ru-RU" sz="2000" i="1" dirty="0" smtClean="0">
                <a:latin typeface="Book Antiqua" panose="02040602050305030304" pitchFamily="18" charset="0"/>
              </a:rPr>
              <a:t>*при </a:t>
            </a:r>
            <a:r>
              <a:rPr lang="ru-RU" sz="2000" i="1" dirty="0">
                <a:latin typeface="Book Antiqua" panose="02040602050305030304" pitchFamily="18" charset="0"/>
              </a:rPr>
              <a:t>выполнении упражнения от участников требуется четкая координация совместных действий. Если каждый участник будет думать только о своих действиях, то упражнение практически невыполнимо.</a:t>
            </a:r>
          </a:p>
          <a:p>
            <a:endParaRPr lang="ru-RU" sz="2000" i="1" dirty="0">
              <a:latin typeface="Book Antiqua" panose="02040602050305030304" pitchFamily="18" charset="0"/>
            </a:endParaRPr>
          </a:p>
        </p:txBody>
      </p:sp>
      <p:pic>
        <p:nvPicPr>
          <p:cNvPr id="3" name="Рисунок 2"/>
          <p:cNvPicPr>
            <a:picLocks noChangeAspect="1"/>
          </p:cNvPicPr>
          <p:nvPr/>
        </p:nvPicPr>
        <p:blipFill>
          <a:blip r:embed="rId2"/>
          <a:stretch>
            <a:fillRect/>
          </a:stretch>
        </p:blipFill>
        <p:spPr>
          <a:xfrm>
            <a:off x="3419872" y="2924944"/>
            <a:ext cx="5275312" cy="2307949"/>
          </a:xfrm>
          <a:prstGeom prst="rect">
            <a:avLst/>
          </a:prstGeom>
          <a:effectLst>
            <a:softEdge rad="330200"/>
          </a:effectLst>
        </p:spPr>
      </p:pic>
    </p:spTree>
    <p:extLst>
      <p:ext uri="{BB962C8B-B14F-4D97-AF65-F5344CB8AC3E}">
        <p14:creationId xmlns:p14="http://schemas.microsoft.com/office/powerpoint/2010/main" val="4210429118"/>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188640"/>
            <a:ext cx="8856984" cy="6278642"/>
          </a:xfrm>
          <a:prstGeom prst="rect">
            <a:avLst/>
          </a:prstGeom>
          <a:noFill/>
        </p:spPr>
        <p:txBody>
          <a:bodyPr wrap="square" rtlCol="0">
            <a:spAutoFit/>
          </a:bodyPr>
          <a:lstStyle/>
          <a:p>
            <a:pPr algn="ctr"/>
            <a:r>
              <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rPr>
              <a:t>Остров</a:t>
            </a:r>
          </a:p>
          <a:p>
            <a:endPar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a:p>
            <a:r>
              <a:rPr lang="ru-RU" sz="2400" i="1" dirty="0">
                <a:latin typeface="Book Antiqua" panose="02040602050305030304" pitchFamily="18" charset="0"/>
              </a:rPr>
              <a:t>На полу </a:t>
            </a:r>
            <a:r>
              <a:rPr lang="ru-RU" sz="2400" i="1" dirty="0" smtClean="0">
                <a:latin typeface="Book Antiqua" panose="02040602050305030304" pitchFamily="18" charset="0"/>
              </a:rPr>
              <a:t>из </a:t>
            </a:r>
            <a:r>
              <a:rPr lang="ru-RU" sz="2400" i="1" dirty="0">
                <a:latin typeface="Book Antiqua" panose="02040602050305030304" pitchFamily="18" charset="0"/>
              </a:rPr>
              <a:t>газет выкладывается маленький остров. Ведущий объявляет, что группа, попавшая на этот островок должна дождаться спасателей. Все участники встают на остров и начинают передвигаться по нему. Начинается «прилив»(ведущий убирает часть газет), «</a:t>
            </a:r>
            <a:r>
              <a:rPr lang="ru-RU" sz="2400" i="1" dirty="0" smtClean="0">
                <a:latin typeface="Book Antiqua" panose="02040602050305030304" pitchFamily="18" charset="0"/>
              </a:rPr>
              <a:t>остров» уменьшается, участники </a:t>
            </a:r>
            <a:r>
              <a:rPr lang="ru-RU" sz="2400" i="1" dirty="0">
                <a:latin typeface="Book Antiqua" panose="02040602050305030304" pitchFamily="18" charset="0"/>
              </a:rPr>
              <a:t>уже не могут двигаться. А только стоят на «острове</a:t>
            </a:r>
            <a:r>
              <a:rPr lang="ru-RU" sz="2400" i="1" dirty="0" smtClean="0">
                <a:latin typeface="Book Antiqua" panose="02040602050305030304" pitchFamily="18" charset="0"/>
              </a:rPr>
              <a:t>», затем </a:t>
            </a:r>
            <a:r>
              <a:rPr lang="ru-RU" sz="2400" i="1" dirty="0">
                <a:latin typeface="Book Antiqua" panose="02040602050305030304" pitchFamily="18" charset="0"/>
              </a:rPr>
              <a:t>убирается еще часть газет, «остров» становиться совсем маленьким. Ведущий уменьшает «остров</a:t>
            </a:r>
            <a:r>
              <a:rPr lang="ru-RU" sz="2400" i="1" dirty="0" smtClean="0">
                <a:latin typeface="Book Antiqua" panose="02040602050305030304" pitchFamily="18" charset="0"/>
              </a:rPr>
              <a:t>» насколько </a:t>
            </a:r>
            <a:r>
              <a:rPr lang="ru-RU" sz="2400" i="1" dirty="0">
                <a:latin typeface="Book Antiqua" panose="02040602050305030304" pitchFamily="18" charset="0"/>
              </a:rPr>
              <a:t>это возможно. </a:t>
            </a:r>
            <a:endParaRPr lang="ru-RU" sz="2400" i="1" dirty="0" smtClean="0">
              <a:latin typeface="Book Antiqua" panose="02040602050305030304" pitchFamily="18" charset="0"/>
            </a:endParaRPr>
          </a:p>
          <a:p>
            <a:endPar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a:p>
            <a:endPar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a:p>
            <a:endPar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a:p>
            <a:endParaRPr lang="ru-RU" sz="2400"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a:p>
            <a:r>
              <a:rPr lang="ru-RU" sz="2000" i="1" dirty="0" smtClean="0">
                <a:effectLst>
                  <a:outerShdw blurRad="38100" dist="38100" dir="2700000" algn="tl">
                    <a:srgbClr val="000000">
                      <a:alpha val="43137"/>
                    </a:srgbClr>
                  </a:outerShdw>
                </a:effectLst>
                <a:latin typeface="Book Antiqua" panose="02040602050305030304" pitchFamily="18" charset="0"/>
              </a:rPr>
              <a:t>*целью данного упражнения является </a:t>
            </a:r>
            <a:r>
              <a:rPr lang="ru-RU" sz="2000" i="1" dirty="0" smtClean="0">
                <a:latin typeface="Book Antiqua" panose="02040602050305030304" pitchFamily="18" charset="0"/>
              </a:rPr>
              <a:t>развитие </a:t>
            </a:r>
            <a:r>
              <a:rPr lang="ru-RU" sz="2000" i="1" dirty="0">
                <a:latin typeface="Book Antiqua" panose="02040602050305030304" pitchFamily="18" charset="0"/>
              </a:rPr>
              <a:t>чувства ответственности за других членов группы</a:t>
            </a:r>
            <a:endParaRPr lang="ru-RU" sz="2000" i="1" dirty="0">
              <a:effectLst>
                <a:outerShdw blurRad="38100" dist="38100" dir="2700000" algn="tl">
                  <a:srgbClr val="000000">
                    <a:alpha val="43137"/>
                  </a:srgbClr>
                </a:outerShdw>
              </a:effectLst>
              <a:latin typeface="Book Antiqua" panose="02040602050305030304" pitchFamily="18" charset="0"/>
            </a:endParaRPr>
          </a:p>
        </p:txBody>
      </p:sp>
    </p:spTree>
    <p:extLst>
      <p:ext uri="{BB962C8B-B14F-4D97-AF65-F5344CB8AC3E}">
        <p14:creationId xmlns:p14="http://schemas.microsoft.com/office/powerpoint/2010/main" val="1176251120"/>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44624"/>
            <a:ext cx="8928992" cy="7540526"/>
          </a:xfrm>
          <a:prstGeom prst="rect">
            <a:avLst/>
          </a:prstGeom>
          <a:noFill/>
        </p:spPr>
        <p:txBody>
          <a:bodyPr wrap="square" rtlCol="0">
            <a:spAutoFit/>
          </a:bodyPr>
          <a:lstStyle/>
          <a:p>
            <a:pPr algn="ctr"/>
            <a:r>
              <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rPr>
              <a:t>Рисование одним карандашом</a:t>
            </a:r>
            <a:endPar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a:p>
            <a:pPr indent="19050"/>
            <a:r>
              <a:rPr lang="ru-RU" sz="2000" i="1" dirty="0">
                <a:latin typeface="Book Antiqua" panose="02040602050305030304" pitchFamily="18" charset="0"/>
              </a:rPr>
              <a:t>Участники образуют пары. Оба партнера берут один карандаш и стараются </a:t>
            </a:r>
            <a:r>
              <a:rPr lang="ru-RU" sz="2000" i="1" dirty="0" smtClean="0">
                <a:latin typeface="Book Antiqua" panose="02040602050305030304" pitchFamily="18" charset="0"/>
              </a:rPr>
              <a:t>совместно </a:t>
            </a:r>
            <a:r>
              <a:rPr lang="ru-RU" sz="2000" i="1" dirty="0">
                <a:latin typeface="Book Antiqua" panose="02040602050305030304" pitchFamily="18" charset="0"/>
              </a:rPr>
              <a:t>нарисовать что-нибудь.</a:t>
            </a:r>
          </a:p>
          <a:p>
            <a:pPr indent="19050"/>
            <a:r>
              <a:rPr lang="ru-RU" sz="2000" i="1" dirty="0">
                <a:latin typeface="Book Antiqua" panose="02040602050305030304" pitchFamily="18" charset="0"/>
              </a:rPr>
              <a:t> Не разрешается договариваться о рисунке и разговаривать</a:t>
            </a:r>
          </a:p>
          <a:p>
            <a:pPr indent="19050"/>
            <a:r>
              <a:rPr lang="ru-RU" sz="2000" i="1" dirty="0">
                <a:latin typeface="Book Antiqua" panose="02040602050305030304" pitchFamily="18" charset="0"/>
              </a:rPr>
              <a:t>На создание совместного произведения дается около 2  минут. Выполнив задание, каждая пара показывает свое работу и   описывает его создание. </a:t>
            </a:r>
            <a:endParaRPr lang="ru-RU" sz="2000" i="1" dirty="0" smtClean="0">
              <a:latin typeface="Book Antiqua" panose="02040602050305030304" pitchFamily="18" charset="0"/>
            </a:endParaRPr>
          </a:p>
          <a:p>
            <a:pPr indent="19050"/>
            <a:endParaRPr lang="ru-RU" sz="2400" i="1" dirty="0" smtClean="0">
              <a:latin typeface="Book Antiqua" panose="02040602050305030304" pitchFamily="18" charset="0"/>
            </a:endParaRPr>
          </a:p>
          <a:p>
            <a:pPr indent="19050" algn="ctr"/>
            <a:r>
              <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rPr>
              <a:t>Рисование по инструкции</a:t>
            </a:r>
          </a:p>
          <a:p>
            <a:r>
              <a:rPr lang="ru-RU" sz="2000" i="1" dirty="0">
                <a:latin typeface="Book Antiqua" panose="02040602050305030304" pitchFamily="18" charset="0"/>
              </a:rPr>
              <a:t>Участники разбиваются на пары и садятся спиной друг к другу. Один участник в каждой паре получает карточку с изображением. Его задача — инструктировать второго участника таким образом, чтобы тот, не видя карточки, смог бы воспроизвести изображение.</a:t>
            </a:r>
          </a:p>
          <a:p>
            <a:r>
              <a:rPr lang="ru-RU" sz="2000" i="1" dirty="0">
                <a:latin typeface="Book Antiqua" panose="02040602050305030304" pitchFamily="18" charset="0"/>
              </a:rPr>
              <a:t>Упражнение проводится в двух вариантах:</a:t>
            </a:r>
          </a:p>
          <a:p>
            <a:r>
              <a:rPr lang="ru-RU" sz="2000" i="1" dirty="0">
                <a:latin typeface="Book Antiqua" panose="02040602050305030304" pitchFamily="18" charset="0"/>
              </a:rPr>
              <a:t>-</a:t>
            </a:r>
            <a:r>
              <a:rPr lang="ru-RU" sz="2000" i="1" dirty="0" smtClean="0">
                <a:latin typeface="Book Antiqua" panose="02040602050305030304" pitchFamily="18" charset="0"/>
              </a:rPr>
              <a:t>с </a:t>
            </a:r>
            <a:r>
              <a:rPr lang="ru-RU" sz="2000" i="1" dirty="0">
                <a:latin typeface="Book Antiqua" panose="02040602050305030304" pitchFamily="18" charset="0"/>
              </a:rPr>
              <a:t>обратной связью — рисующий участник может задавать </a:t>
            </a:r>
            <a:r>
              <a:rPr lang="ru-RU" sz="2000" i="1" dirty="0" smtClean="0">
                <a:latin typeface="Book Antiqua" panose="02040602050305030304" pitchFamily="18" charset="0"/>
              </a:rPr>
              <a:t>уточняющие </a:t>
            </a:r>
            <a:r>
              <a:rPr lang="ru-RU" sz="2000" i="1" dirty="0">
                <a:latin typeface="Book Antiqua" panose="02040602050305030304" pitchFamily="18" charset="0"/>
              </a:rPr>
              <a:t>вопросы;</a:t>
            </a:r>
          </a:p>
          <a:p>
            <a:r>
              <a:rPr lang="ru-RU" sz="2000" i="1" dirty="0">
                <a:latin typeface="Book Antiqua" panose="02040602050305030304" pitchFamily="18" charset="0"/>
              </a:rPr>
              <a:t>-</a:t>
            </a:r>
            <a:r>
              <a:rPr lang="ru-RU" sz="2000" i="1" dirty="0" smtClean="0">
                <a:latin typeface="Book Antiqua" panose="02040602050305030304" pitchFamily="18" charset="0"/>
              </a:rPr>
              <a:t>без </a:t>
            </a:r>
            <a:r>
              <a:rPr lang="ru-RU" sz="2000" i="1" dirty="0">
                <a:latin typeface="Book Antiqua" panose="02040602050305030304" pitchFamily="18" charset="0"/>
              </a:rPr>
              <a:t>обратной связи — никакие вопросы задавать нельзя</a:t>
            </a:r>
            <a:r>
              <a:rPr lang="ru-RU" sz="2000" i="1" dirty="0" smtClean="0">
                <a:latin typeface="Book Antiqua" panose="02040602050305030304" pitchFamily="18" charset="0"/>
              </a:rPr>
              <a:t>.</a:t>
            </a:r>
          </a:p>
          <a:p>
            <a:endParaRPr lang="ru-RU" sz="2000" i="1" dirty="0">
              <a:latin typeface="Book Antiqua" panose="02040602050305030304" pitchFamily="18" charset="0"/>
            </a:endParaRPr>
          </a:p>
          <a:p>
            <a:r>
              <a:rPr lang="ru-RU" sz="2000" i="1" dirty="0" smtClean="0">
                <a:latin typeface="Book Antiqua" panose="02040602050305030304" pitchFamily="18" charset="0"/>
              </a:rPr>
              <a:t>*психологический </a:t>
            </a:r>
            <a:r>
              <a:rPr lang="ru-RU" sz="2000" i="1" dirty="0">
                <a:latin typeface="Book Antiqua" panose="02040602050305030304" pitchFamily="18" charset="0"/>
              </a:rPr>
              <a:t>смысл упражнения. Развитие умений четко и однозначно излагать информацию, внимательно слушать и действовать по инструкции, задавать уточняющие вопросы.</a:t>
            </a:r>
          </a:p>
          <a:p>
            <a:pPr indent="19050"/>
            <a:endPar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a:p>
            <a:pPr indent="19050"/>
            <a:endPar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a:p>
            <a:endParaRPr lang="ru-RU" sz="2400" b="1" i="1" dirty="0">
              <a:solidFill>
                <a:schemeClr val="accent1">
                  <a:lumMod val="50000"/>
                </a:schemeClr>
              </a:solidFill>
              <a:latin typeface="Book Antiqua" panose="02040602050305030304" pitchFamily="18" charset="0"/>
            </a:endParaRPr>
          </a:p>
        </p:txBody>
      </p:sp>
    </p:spTree>
    <p:extLst>
      <p:ext uri="{BB962C8B-B14F-4D97-AF65-F5344CB8AC3E}">
        <p14:creationId xmlns:p14="http://schemas.microsoft.com/office/powerpoint/2010/main" val="4244379798"/>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16632"/>
            <a:ext cx="8640960" cy="7109639"/>
          </a:xfrm>
          <a:prstGeom prst="rect">
            <a:avLst/>
          </a:prstGeom>
          <a:noFill/>
        </p:spPr>
        <p:txBody>
          <a:bodyPr wrap="square" rtlCol="0">
            <a:spAutoFit/>
          </a:bodyPr>
          <a:lstStyle/>
          <a:p>
            <a:pPr algn="ctr"/>
            <a:r>
              <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rPr>
              <a:t>Весёлый счёт</a:t>
            </a:r>
          </a:p>
          <a:p>
            <a:r>
              <a:rPr lang="ru-RU" sz="2000" i="1" dirty="0">
                <a:latin typeface="Book Antiqua" panose="02040602050305030304" pitchFamily="18" charset="0"/>
                <a:ea typeface="Times New Roman" panose="02020603050405020304" pitchFamily="18" charset="0"/>
                <a:cs typeface="Times New Roman" panose="02020603050405020304" pitchFamily="18" charset="0"/>
              </a:rPr>
              <a:t>Ведущий называет любое число, не превышающее количество участников в группе. Согласно этому числу (например, 5) должно синхронно подняться, не сговариваясь 5 человек. Упражнение вынуждает участников предугадывать мысли и действия друг друга. Привлекает повышенное внимание к жестам, взглядам и манерам</a:t>
            </a:r>
            <a:r>
              <a:rPr lang="ru-RU" sz="2000" i="1" dirty="0" smtClean="0">
                <a:latin typeface="Book Antiqua" panose="02040602050305030304" pitchFamily="18" charset="0"/>
                <a:ea typeface="Times New Roman" panose="02020603050405020304" pitchFamily="18" charset="0"/>
                <a:cs typeface="Times New Roman" panose="02020603050405020304" pitchFamily="18" charset="0"/>
              </a:rPr>
              <a:t>.</a:t>
            </a:r>
          </a:p>
          <a:p>
            <a:endParaRPr lang="ru-RU" sz="2400" b="1" i="1" dirty="0">
              <a:effectLst>
                <a:outerShdw blurRad="38100" dist="38100" dir="2700000" algn="tl">
                  <a:srgbClr val="000000">
                    <a:alpha val="43137"/>
                  </a:srgbClr>
                </a:outerShdw>
              </a:effectLst>
              <a:latin typeface="Book Antiqua" panose="02040602050305030304" pitchFamily="18" charset="0"/>
              <a:cs typeface="Times New Roman" panose="02020603050405020304" pitchFamily="18" charset="0"/>
            </a:endParaRPr>
          </a:p>
          <a:p>
            <a:pPr algn="ctr"/>
            <a:r>
              <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cs typeface="Times New Roman" panose="02020603050405020304" pitchFamily="18" charset="0"/>
              </a:rPr>
              <a:t>Циферблат</a:t>
            </a:r>
          </a:p>
          <a:p>
            <a:r>
              <a:rPr lang="ru-RU" sz="2000" i="1" dirty="0">
                <a:latin typeface="Book Antiqua" panose="02040602050305030304" pitchFamily="18" charset="0"/>
              </a:rPr>
              <a:t>Участники, сидящие в кругу, образуют «циферблат часов» — каждый из них соответствует определенной цифре. Проще всего, если участников 12 — тогда каждому соответствует одна цифра. При другом числе играющих кому-то придется изображать 2 цифры или, наоборот, на какие-либо цифры придется по 2 человека. Это несколько осложнит игру, но и сделает ее более интересной. Если участников более 18, то целесообразно сделать сразу 2 циферблата. После этого кто-нибудь заказывает время, а «циферблат» его показывает — сначала встает и хлопает в ладоши тот, на чью цифру пришлось показание часовой стрелки, затем — минутной. Первые 1-2 заказа времени может сделать ведущий, потом — каждый из участников по кругу.</a:t>
            </a:r>
          </a:p>
          <a:p>
            <a:r>
              <a:rPr lang="ru-RU" sz="2000" i="1" dirty="0" smtClean="0">
                <a:latin typeface="Book Antiqua" panose="02040602050305030304" pitchFamily="18" charset="0"/>
              </a:rPr>
              <a:t>*смысл </a:t>
            </a:r>
            <a:r>
              <a:rPr lang="ru-RU" sz="2000" i="1" dirty="0">
                <a:latin typeface="Book Antiqua" panose="02040602050305030304" pitchFamily="18" charset="0"/>
              </a:rPr>
              <a:t>упражнения: тренировка внимания, включение участников в активное групповое взаимодействие.</a:t>
            </a:r>
          </a:p>
          <a:p>
            <a:endPar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p:txBody>
      </p:sp>
    </p:spTree>
    <p:extLst>
      <p:ext uri="{BB962C8B-B14F-4D97-AF65-F5344CB8AC3E}">
        <p14:creationId xmlns:p14="http://schemas.microsoft.com/office/powerpoint/2010/main" val="237511542"/>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116632"/>
            <a:ext cx="8856984" cy="6370975"/>
          </a:xfrm>
          <a:prstGeom prst="rect">
            <a:avLst/>
          </a:prstGeom>
          <a:noFill/>
        </p:spPr>
        <p:txBody>
          <a:bodyPr wrap="square" rtlCol="0">
            <a:spAutoFit/>
          </a:bodyPr>
          <a:lstStyle/>
          <a:p>
            <a:pPr algn="ctr"/>
            <a:r>
              <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rPr>
              <a:t>Испорченный телевизор</a:t>
            </a:r>
          </a:p>
          <a:p>
            <a:pPr algn="ctr"/>
            <a:endPar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a:p>
            <a:r>
              <a:rPr lang="ru-RU" sz="2000" i="1" dirty="0">
                <a:latin typeface="Book Antiqua" panose="02040602050305030304" pitchFamily="18" charset="0"/>
              </a:rPr>
              <a:t>Участники сидят в кругу. Доброволец, желающий начать игру, изображает на лице какое-либо необычное выражение и показывает его только своему ближайшему соседу, прикрывшись от остальных участников. Сосед передает увиденное выражение дальше и т. д., пока оно не пройдет полный круг. Участник, находящийся непосредственно перед начавшим игру, показывает то, что до него дошло, уже всему кругу. После этого начавший игру демонстрирует всему кругу то выражение лица, с которого игра началась.</a:t>
            </a:r>
          </a:p>
          <a:p>
            <a:r>
              <a:rPr lang="ru-RU" sz="2000" i="1" dirty="0">
                <a:latin typeface="Book Antiqua" panose="02040602050305030304" pitchFamily="18" charset="0"/>
              </a:rPr>
              <a:t>При повторении упражнения целесообразно передавать выражение лица по кругу в другую сторону. </a:t>
            </a:r>
            <a:endParaRPr lang="ru-RU" sz="2000" i="1" dirty="0" smtClean="0">
              <a:latin typeface="Book Antiqua" panose="02040602050305030304" pitchFamily="18" charset="0"/>
            </a:endParaRPr>
          </a:p>
          <a:p>
            <a:endParaRPr lang="ru-RU" sz="2000" i="1" dirty="0">
              <a:latin typeface="Book Antiqua" panose="02040602050305030304" pitchFamily="18" charset="0"/>
            </a:endParaRPr>
          </a:p>
          <a:p>
            <a:endParaRPr lang="ru-RU" sz="2000" i="1" dirty="0" smtClean="0">
              <a:latin typeface="Book Antiqua" panose="02040602050305030304" pitchFamily="18" charset="0"/>
            </a:endParaRPr>
          </a:p>
          <a:p>
            <a:endParaRPr lang="ru-RU" sz="2000" i="1" dirty="0">
              <a:latin typeface="Book Antiqua" panose="02040602050305030304" pitchFamily="18" charset="0"/>
            </a:endParaRPr>
          </a:p>
          <a:p>
            <a:endParaRPr lang="ru-RU" sz="2000" i="1" dirty="0" smtClean="0">
              <a:latin typeface="Book Antiqua" panose="02040602050305030304" pitchFamily="18" charset="0"/>
            </a:endParaRPr>
          </a:p>
          <a:p>
            <a:endParaRPr lang="ru-RU" sz="2000" i="1" dirty="0">
              <a:latin typeface="Book Antiqua" panose="02040602050305030304" pitchFamily="18" charset="0"/>
            </a:endParaRPr>
          </a:p>
          <a:p>
            <a:r>
              <a:rPr lang="ru-RU" sz="2000" i="1" dirty="0" smtClean="0">
                <a:latin typeface="Book Antiqua" panose="02040602050305030304" pitchFamily="18" charset="0"/>
              </a:rPr>
              <a:t>*основная </a:t>
            </a:r>
            <a:r>
              <a:rPr lang="ru-RU" sz="2000" i="1" dirty="0">
                <a:latin typeface="Book Antiqua" panose="02040602050305030304" pitchFamily="18" charset="0"/>
              </a:rPr>
              <a:t>цель упражнения – </a:t>
            </a:r>
            <a:r>
              <a:rPr lang="ru-RU" sz="2000" i="1" dirty="0" smtClean="0">
                <a:latin typeface="Book Antiqua" panose="02040602050305030304" pitchFamily="18" charset="0"/>
              </a:rPr>
              <a:t>совершенствование навыков межличностного восприятия. Кроме того, упражнение служит неплохой «эмоциональной разминкой».</a:t>
            </a:r>
            <a:endParaRPr lang="ru-RU" sz="2000" i="1" dirty="0">
              <a:latin typeface="Book Antiqua" panose="02040602050305030304" pitchFamily="18" charset="0"/>
            </a:endParaRPr>
          </a:p>
          <a:p>
            <a:pPr algn="ctr"/>
            <a:endParaRPr lang="ru-RU" sz="20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p:txBody>
      </p:sp>
    </p:spTree>
    <p:extLst>
      <p:ext uri="{BB962C8B-B14F-4D97-AF65-F5344CB8AC3E}">
        <p14:creationId xmlns:p14="http://schemas.microsoft.com/office/powerpoint/2010/main" val="2764797621"/>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16632"/>
            <a:ext cx="8856984" cy="6801862"/>
          </a:xfrm>
          <a:prstGeom prst="rect">
            <a:avLst/>
          </a:prstGeom>
          <a:noFill/>
        </p:spPr>
        <p:txBody>
          <a:bodyPr wrap="square" rtlCol="0">
            <a:spAutoFit/>
          </a:bodyPr>
          <a:lstStyle/>
          <a:p>
            <a:pPr algn="ctr"/>
            <a:r>
              <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rPr>
              <a:t>Вавилонская башня</a:t>
            </a:r>
          </a:p>
          <a:p>
            <a:pPr algn="ctr"/>
            <a:endPar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a:p>
            <a:r>
              <a:rPr lang="ru-RU" sz="2400" i="1" dirty="0">
                <a:latin typeface="Book Antiqua" panose="02040602050305030304" pitchFamily="18" charset="0"/>
              </a:rPr>
              <a:t>Упражнение выполняется в подгруппах по 4–6 человек. Каждой из подгрупп выдается примерно по 100–150 листов бумаги (возможно, предназначенной в макулатуру) или пачка газет и дается задание: построить из этих листов максимально высокую башню, не используя каких-либо скрепляющих материалов (см. фото ниже). Для выполнения этого упражнения обычно достаточно 10–15 минут, хотя, если работа идет очень активно и запас бумаги у подгрупп не закончился, время целесообразно увеличить до 25–30 минут. Можно сделать акцент на эстетической стороне работы (украшение построенной башни) или на максимально возможной высоте постройки и организовать соревнование между подгруппами</a:t>
            </a:r>
            <a:r>
              <a:rPr lang="ru-RU" sz="2400" i="1" dirty="0" smtClean="0">
                <a:latin typeface="Book Antiqua" panose="02040602050305030304" pitchFamily="18" charset="0"/>
              </a:rPr>
              <a:t>.</a:t>
            </a:r>
          </a:p>
          <a:p>
            <a:endParaRPr lang="ru-RU" sz="20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a:p>
            <a:endParaRPr lang="ru-RU" sz="20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a:p>
            <a:r>
              <a:rPr lang="ru-RU" sz="2000" b="1" i="1" dirty="0" smtClean="0">
                <a:effectLst>
                  <a:outerShdw blurRad="38100" dist="38100" dir="2700000" algn="tl">
                    <a:srgbClr val="000000">
                      <a:alpha val="43137"/>
                    </a:srgbClr>
                  </a:outerShdw>
                </a:effectLst>
                <a:latin typeface="Book Antiqua" panose="02040602050305030304" pitchFamily="18" charset="0"/>
              </a:rPr>
              <a:t>*</a:t>
            </a:r>
            <a:r>
              <a:rPr lang="ru-RU" sz="2000" i="1" dirty="0">
                <a:latin typeface="Book Antiqua" panose="02040602050305030304" pitchFamily="18" charset="0"/>
              </a:rPr>
              <a:t> у</a:t>
            </a:r>
            <a:r>
              <a:rPr lang="ru-RU" sz="2000" i="1" dirty="0" smtClean="0">
                <a:latin typeface="Book Antiqua" panose="02040602050305030304" pitchFamily="18" charset="0"/>
              </a:rPr>
              <a:t>пражнение </a:t>
            </a:r>
            <a:r>
              <a:rPr lang="ru-RU" sz="2000" i="1" dirty="0">
                <a:latin typeface="Book Antiqua" panose="02040602050305030304" pitchFamily="18" charset="0"/>
              </a:rPr>
              <a:t>приводит к повышению групповой сплоченности, позволяет развивать способности выдвигать и отстаивать свои идеи, вызывает у участников положительные эмоции.</a:t>
            </a:r>
            <a:endParaRPr lang="ru-RU" sz="2000" b="1" i="1" dirty="0">
              <a:effectLst>
                <a:outerShdw blurRad="38100" dist="38100" dir="2700000" algn="tl">
                  <a:srgbClr val="000000">
                    <a:alpha val="43137"/>
                  </a:srgbClr>
                </a:outerShdw>
              </a:effectLst>
              <a:latin typeface="Book Antiqua" panose="02040602050305030304" pitchFamily="18" charset="0"/>
            </a:endParaRPr>
          </a:p>
        </p:txBody>
      </p:sp>
    </p:spTree>
    <p:extLst>
      <p:ext uri="{BB962C8B-B14F-4D97-AF65-F5344CB8AC3E}">
        <p14:creationId xmlns:p14="http://schemas.microsoft.com/office/powerpoint/2010/main" val="148583492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116632"/>
            <a:ext cx="8784976" cy="7294305"/>
          </a:xfrm>
          <a:prstGeom prst="rect">
            <a:avLst/>
          </a:prstGeom>
          <a:noFill/>
        </p:spPr>
        <p:txBody>
          <a:bodyPr wrap="square" rtlCol="0">
            <a:spAutoFit/>
          </a:bodyPr>
          <a:lstStyle/>
          <a:p>
            <a:pPr algn="ctr"/>
            <a:r>
              <a:rPr lang="ru-RU" sz="22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rPr>
              <a:t>Властелины кольца</a:t>
            </a:r>
          </a:p>
          <a:p>
            <a:r>
              <a:rPr lang="ru-RU" sz="2000" i="1" dirty="0">
                <a:latin typeface="Book Antiqua" panose="02040602050305030304" pitchFamily="18" charset="0"/>
              </a:rPr>
              <a:t>Для выполнения этого упражнения понадобится кольцо диаметром 7-15 см (например, моток неширокого скотча), к которому привязаны на равном расстоянии друг от друга 3 нитки длиной 1,5–2 м каждая. Три участника становятся по кругу на расстоянии примерно 1,5 м друг от друга, и каждый из них берет в руки по одной нитке. Их задача – действуя синхронно, опустить кольцо точно на мишень – например, лежащую на полу монетку. Упражнение выполняется в нескольких вариантах:</a:t>
            </a:r>
          </a:p>
          <a:p>
            <a:r>
              <a:rPr lang="ru-RU" sz="2000" i="1" dirty="0">
                <a:latin typeface="Book Antiqua" panose="02040602050305030304" pitchFamily="18" charset="0"/>
              </a:rPr>
              <a:t>1. Участники стоят с открытыми глазами и могут переговариваться между собой (самый простой, «разминочный» вариант).</a:t>
            </a:r>
          </a:p>
          <a:p>
            <a:r>
              <a:rPr lang="ru-RU" sz="2000" i="1" dirty="0">
                <a:latin typeface="Book Antiqua" panose="02040602050305030304" pitchFamily="18" charset="0"/>
              </a:rPr>
              <a:t>2. Глаза участников открыты, но переговариваться они не могут.</a:t>
            </a:r>
          </a:p>
          <a:p>
            <a:r>
              <a:rPr lang="ru-RU" sz="2000" i="1" dirty="0">
                <a:latin typeface="Book Antiqua" panose="02040602050305030304" pitchFamily="18" charset="0"/>
              </a:rPr>
              <a:t>3. Участники закрывают глаза. За спиной каждого из них встает еще по одному человеку, которые смотрят на происходящее и подсказывают каждый своему подопечному, как двигать нитку, чтобы кольцо опустилось в нужном месте.</a:t>
            </a:r>
          </a:p>
          <a:p>
            <a:r>
              <a:rPr lang="ru-RU" sz="2000" i="1" dirty="0">
                <a:latin typeface="Book Antiqua" panose="02040602050305030304" pitchFamily="18" charset="0"/>
              </a:rPr>
              <a:t>4. Так же, как вариант 3, но переговариваться нельзя. Вместо этого участники, глаза которых открыты, кладут руку на плечо тех, кто держит нитку с закрытыми глазами, и управляют ими с помощью движений своей руки.</a:t>
            </a:r>
          </a:p>
          <a:p>
            <a:r>
              <a:rPr lang="ru-RU" i="1" dirty="0" smtClean="0">
                <a:latin typeface="Book Antiqua" panose="02040602050305030304" pitchFamily="18" charset="0"/>
              </a:rPr>
              <a:t>*психологический </a:t>
            </a:r>
            <a:r>
              <a:rPr lang="ru-RU" i="1" dirty="0">
                <a:latin typeface="Book Antiqua" panose="02040602050305030304" pitchFamily="18" charset="0"/>
              </a:rPr>
              <a:t>смысл </a:t>
            </a:r>
            <a:r>
              <a:rPr lang="ru-RU" i="1" dirty="0" smtClean="0">
                <a:latin typeface="Book Antiqua" panose="02040602050305030304" pitchFamily="18" charset="0"/>
              </a:rPr>
              <a:t>упражнения: обучение </a:t>
            </a:r>
            <a:r>
              <a:rPr lang="ru-RU" i="1" dirty="0">
                <a:latin typeface="Book Antiqua" panose="02040602050305030304" pitchFamily="18" charset="0"/>
              </a:rPr>
              <a:t>координации совместных действий, поиску способов коллективного решения необычной проблемы, а также обмену информацией при ограниченности средств для этого.</a:t>
            </a:r>
          </a:p>
          <a:p>
            <a:endPar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p:txBody>
      </p:sp>
    </p:spTree>
    <p:extLst>
      <p:ext uri="{BB962C8B-B14F-4D97-AF65-F5344CB8AC3E}">
        <p14:creationId xmlns:p14="http://schemas.microsoft.com/office/powerpoint/2010/main" val="3519538852"/>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116632"/>
            <a:ext cx="8928992" cy="4154984"/>
          </a:xfrm>
          <a:prstGeom prst="rect">
            <a:avLst/>
          </a:prstGeom>
          <a:noFill/>
        </p:spPr>
        <p:txBody>
          <a:bodyPr wrap="square" rtlCol="0">
            <a:spAutoFit/>
          </a:bodyPr>
          <a:lstStyle/>
          <a:p>
            <a:r>
              <a:rPr lang="ru-RU" sz="2400" i="1" dirty="0" smtClean="0">
                <a:solidFill>
                  <a:schemeClr val="bg2">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rPr>
              <a:t>Данные упражнения могут использоваться как в комплексе (при проведении тренингов), так и отдельно друг от друга (для включения группы в работу, настраивания членов группы на определённый лад).</a:t>
            </a:r>
          </a:p>
          <a:p>
            <a:endParaRPr lang="ru-RU" sz="2400" i="1" dirty="0">
              <a:solidFill>
                <a:schemeClr val="bg2">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endParaRPr>
          </a:p>
          <a:p>
            <a:r>
              <a:rPr lang="ru-RU" sz="2400" i="1" dirty="0" smtClean="0">
                <a:solidFill>
                  <a:schemeClr val="bg2">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rPr>
              <a:t>После проведения каждого упражнения целесообразно проводить обсуждение: Что </a:t>
            </a:r>
            <a:r>
              <a:rPr lang="ru-RU" sz="2400" i="1" dirty="0">
                <a:solidFill>
                  <a:schemeClr val="bg2">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rPr>
              <a:t>было легко, что сложно? Кому было сложно молча передавать информацию? Кому легко? Обращали ли внимание на информацию от партнера или больше думали, как передать информацию самим? Как Вы думаете, на что было направлено это упражнение</a:t>
            </a:r>
            <a:r>
              <a:rPr lang="ru-RU" sz="2400" i="1" dirty="0" smtClean="0">
                <a:solidFill>
                  <a:schemeClr val="bg2">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rPr>
              <a:t>? </a:t>
            </a:r>
            <a:r>
              <a:rPr lang="ru-RU" sz="2400" i="1" dirty="0">
                <a:solidFill>
                  <a:schemeClr val="bg2">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rPr>
              <a:t>и</a:t>
            </a:r>
            <a:r>
              <a:rPr lang="ru-RU" sz="2400" i="1" dirty="0" smtClean="0">
                <a:solidFill>
                  <a:schemeClr val="bg2">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rPr>
              <a:t> т.п.</a:t>
            </a:r>
            <a:endParaRPr lang="ru-RU" sz="2400" i="1" dirty="0">
              <a:solidFill>
                <a:schemeClr val="bg2">
                  <a:lumMod val="50000"/>
                </a:schemeClr>
              </a:solidFill>
              <a:effectLst>
                <a:outerShdw blurRad="38100" dist="38100" dir="2700000" algn="tl">
                  <a:srgbClr val="000000">
                    <a:alpha val="43137"/>
                  </a:srgbClr>
                </a:outerShdw>
              </a:effectLst>
              <a:latin typeface="Book Antiqua" panose="02040602050305030304" pitchFamily="18" charset="0"/>
            </a:endParaRPr>
          </a:p>
        </p:txBody>
      </p:sp>
    </p:spTree>
    <p:extLst>
      <p:ext uri="{BB962C8B-B14F-4D97-AF65-F5344CB8AC3E}">
        <p14:creationId xmlns:p14="http://schemas.microsoft.com/office/powerpoint/2010/main" val="2752232592"/>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16632"/>
            <a:ext cx="8640960" cy="3477875"/>
          </a:xfrm>
          <a:prstGeom prst="rect">
            <a:avLst/>
          </a:prstGeom>
          <a:noFill/>
        </p:spPr>
        <p:txBody>
          <a:bodyPr wrap="square" rtlCol="0">
            <a:spAutoFit/>
          </a:bodyPr>
          <a:lstStyle/>
          <a:p>
            <a:pPr algn="ctr"/>
            <a:r>
              <a:rPr lang="ru-RU" sz="2000" b="1" i="1" dirty="0" smtClean="0">
                <a:solidFill>
                  <a:schemeClr val="bg2">
                    <a:lumMod val="50000"/>
                  </a:schemeClr>
                </a:solidFill>
                <a:effectLst>
                  <a:outerShdw blurRad="38100" dist="38100" dir="2700000" algn="tl">
                    <a:srgbClr val="000000">
                      <a:alpha val="43137"/>
                    </a:srgbClr>
                  </a:outerShdw>
                </a:effectLst>
                <a:latin typeface="Book Antiqua" panose="02040602050305030304" pitchFamily="18" charset="0"/>
              </a:rPr>
              <a:t>Список источников</a:t>
            </a:r>
          </a:p>
          <a:p>
            <a:r>
              <a:rPr lang="ru-RU" sz="2000" i="1" dirty="0" smtClean="0">
                <a:latin typeface="Book Antiqua" panose="02040602050305030304" pitchFamily="18" charset="0"/>
              </a:rPr>
              <a:t>1.Большаков </a:t>
            </a:r>
            <a:r>
              <a:rPr lang="ru-RU" sz="2000" i="1" dirty="0">
                <a:latin typeface="Book Antiqua" panose="02040602050305030304" pitchFamily="18" charset="0"/>
              </a:rPr>
              <a:t>В. Ю. Психотренинг. </a:t>
            </a:r>
            <a:r>
              <a:rPr lang="ru-RU" sz="2000" i="1" dirty="0" err="1">
                <a:latin typeface="Book Antiqua" panose="02040602050305030304" pitchFamily="18" charset="0"/>
              </a:rPr>
              <a:t>Социодинамика</a:t>
            </a:r>
            <a:r>
              <a:rPr lang="ru-RU" sz="2000" i="1" dirty="0">
                <a:latin typeface="Book Antiqua" panose="02040602050305030304" pitchFamily="18" charset="0"/>
              </a:rPr>
              <a:t>, игры, упражнения. — СПб., 1996.</a:t>
            </a:r>
          </a:p>
          <a:p>
            <a:r>
              <a:rPr lang="ru-RU" sz="2000" i="1" dirty="0">
                <a:latin typeface="Book Antiqua" panose="02040602050305030304" pitchFamily="18" charset="0"/>
              </a:rPr>
              <a:t>2</a:t>
            </a:r>
            <a:r>
              <a:rPr lang="ru-RU" sz="2000" i="1" dirty="0" smtClean="0">
                <a:latin typeface="Book Antiqua" panose="02040602050305030304" pitchFamily="18" charset="0"/>
              </a:rPr>
              <a:t>.Грецов </a:t>
            </a:r>
            <a:r>
              <a:rPr lang="ru-RU" sz="2000" i="1" dirty="0">
                <a:latin typeface="Book Antiqua" panose="02040602050305030304" pitchFamily="18" charset="0"/>
              </a:rPr>
              <a:t>А. Г. Тренинг общения для подростков. – СПб., 2005.</a:t>
            </a:r>
          </a:p>
          <a:p>
            <a:r>
              <a:rPr lang="ru-RU" sz="2000" i="1" dirty="0">
                <a:latin typeface="Book Antiqua" panose="02040602050305030304" pitchFamily="18" charset="0"/>
              </a:rPr>
              <a:t>3</a:t>
            </a:r>
            <a:r>
              <a:rPr lang="ru-RU" sz="2000" i="1" dirty="0" smtClean="0">
                <a:latin typeface="Book Antiqua" panose="02040602050305030304" pitchFamily="18" charset="0"/>
              </a:rPr>
              <a:t>.Жуков </a:t>
            </a:r>
            <a:r>
              <a:rPr lang="ru-RU" sz="2000" i="1" dirty="0">
                <a:latin typeface="Book Antiqua" panose="02040602050305030304" pitchFamily="18" charset="0"/>
              </a:rPr>
              <a:t>М. Н. Подвижные игры. – М., 2004.</a:t>
            </a:r>
          </a:p>
          <a:p>
            <a:r>
              <a:rPr lang="ru-RU" sz="2000" i="1" dirty="0">
                <a:latin typeface="Book Antiqua" panose="02040602050305030304" pitchFamily="18" charset="0"/>
              </a:rPr>
              <a:t>4</a:t>
            </a:r>
            <a:r>
              <a:rPr lang="ru-RU" sz="2000" i="1" dirty="0" smtClean="0">
                <a:latin typeface="Book Antiqua" panose="02040602050305030304" pitchFamily="18" charset="0"/>
              </a:rPr>
              <a:t>.Прутченков </a:t>
            </a:r>
            <a:r>
              <a:rPr lang="ru-RU" sz="2000" i="1" dirty="0">
                <a:latin typeface="Book Antiqua" panose="02040602050305030304" pitchFamily="18" charset="0"/>
              </a:rPr>
              <a:t>А. С. Социально-психологический тренинг в школе. – М., 2001.</a:t>
            </a:r>
          </a:p>
          <a:p>
            <a:r>
              <a:rPr lang="ru-RU" sz="2000" i="1" dirty="0" smtClean="0">
                <a:latin typeface="Book Antiqua" panose="02040602050305030304" pitchFamily="18" charset="0"/>
              </a:rPr>
              <a:t>5. </a:t>
            </a:r>
            <a:r>
              <a:rPr lang="en-US" sz="2000" i="1" dirty="0">
                <a:latin typeface="Book Antiqua" panose="02040602050305030304" pitchFamily="18" charset="0"/>
              </a:rPr>
              <a:t>https://</a:t>
            </a:r>
            <a:r>
              <a:rPr lang="en-US" sz="2000" i="1" dirty="0" smtClean="0">
                <a:latin typeface="Book Antiqua" panose="02040602050305030304" pitchFamily="18" charset="0"/>
              </a:rPr>
              <a:t>studfile.net</a:t>
            </a:r>
            <a:endParaRPr lang="ru-RU" sz="2000" i="1" dirty="0" smtClean="0">
              <a:latin typeface="Book Antiqua" panose="02040602050305030304" pitchFamily="18" charset="0"/>
            </a:endParaRPr>
          </a:p>
          <a:p>
            <a:r>
              <a:rPr lang="ru-RU" sz="2000" i="1" dirty="0" smtClean="0">
                <a:latin typeface="Book Antiqua" panose="02040602050305030304" pitchFamily="18" charset="0"/>
              </a:rPr>
              <a:t>6. </a:t>
            </a:r>
            <a:r>
              <a:rPr lang="en-US" sz="2000" i="1" dirty="0">
                <a:latin typeface="Book Antiqua" panose="02040602050305030304" pitchFamily="18" charset="0"/>
              </a:rPr>
              <a:t>https://</a:t>
            </a:r>
            <a:r>
              <a:rPr lang="en-US" sz="2000" i="1" dirty="0" smtClean="0">
                <a:latin typeface="Book Antiqua" panose="02040602050305030304" pitchFamily="18" charset="0"/>
              </a:rPr>
              <a:t>multiurok.ru/files/trening-obshchenie-bez-slov.html</a:t>
            </a:r>
            <a:endParaRPr lang="ru-RU" sz="2000" i="1" dirty="0" smtClean="0">
              <a:latin typeface="Book Antiqua" panose="02040602050305030304" pitchFamily="18" charset="0"/>
            </a:endParaRPr>
          </a:p>
          <a:p>
            <a:r>
              <a:rPr lang="ru-RU" sz="2000" i="1" dirty="0" smtClean="0">
                <a:latin typeface="Book Antiqua" panose="02040602050305030304" pitchFamily="18" charset="0"/>
              </a:rPr>
              <a:t>7.</a:t>
            </a:r>
            <a:r>
              <a:rPr lang="en-US" sz="2000" i="1" dirty="0">
                <a:latin typeface="Book Antiqua" panose="02040602050305030304" pitchFamily="18" charset="0"/>
              </a:rPr>
              <a:t> https://nsportal.ru/blog/nachalnaya-shkola/all/2015/01/09/risovanie-po-instruktsii-originalnyy-priem-art-terapii</a:t>
            </a:r>
            <a:endParaRPr lang="ru-RU" sz="2000" i="1" dirty="0">
              <a:latin typeface="Book Antiqua" panose="02040602050305030304" pitchFamily="18" charset="0"/>
            </a:endParaRPr>
          </a:p>
        </p:txBody>
      </p:sp>
    </p:spTree>
    <p:extLst>
      <p:ext uri="{BB962C8B-B14F-4D97-AF65-F5344CB8AC3E}">
        <p14:creationId xmlns:p14="http://schemas.microsoft.com/office/powerpoint/2010/main" val="1505473835"/>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2708920"/>
            <a:ext cx="7920880" cy="769441"/>
          </a:xfrm>
          <a:prstGeom prst="rect">
            <a:avLst/>
          </a:prstGeom>
          <a:noFill/>
        </p:spPr>
        <p:txBody>
          <a:bodyPr wrap="square" rtlCol="0">
            <a:spAutoFit/>
          </a:bodyPr>
          <a:lstStyle/>
          <a:p>
            <a:pPr algn="ctr"/>
            <a:r>
              <a:rPr lang="ru-RU" sz="4400" b="1" i="1" dirty="0" smtClean="0">
                <a:effectLst>
                  <a:outerShdw blurRad="38100" dist="38100" dir="2700000" algn="tl">
                    <a:srgbClr val="000000">
                      <a:alpha val="43137"/>
                    </a:srgbClr>
                  </a:outerShdw>
                </a:effectLst>
                <a:latin typeface="Book Antiqua" panose="02040602050305030304" pitchFamily="18" charset="0"/>
              </a:rPr>
              <a:t>Спасибо за внимание</a:t>
            </a:r>
            <a:endParaRPr lang="ru-RU" sz="4400" b="1" i="1" dirty="0">
              <a:effectLst>
                <a:outerShdw blurRad="38100" dist="38100" dir="2700000" algn="tl">
                  <a:srgbClr val="000000">
                    <a:alpha val="43137"/>
                  </a:srgbClr>
                </a:outerShdw>
              </a:effectLst>
              <a:latin typeface="Book Antiqua" panose="02040602050305030304" pitchFamily="18" charset="0"/>
            </a:endParaRPr>
          </a:p>
        </p:txBody>
      </p:sp>
      <p:pic>
        <p:nvPicPr>
          <p:cNvPr id="3" name="Рисунок 2"/>
          <p:cNvPicPr>
            <a:picLocks noChangeAspect="1"/>
          </p:cNvPicPr>
          <p:nvPr/>
        </p:nvPicPr>
        <p:blipFill rotWithShape="1">
          <a:blip r:embed="rId2"/>
          <a:srcRect l="21243" r="18890"/>
          <a:stretch/>
        </p:blipFill>
        <p:spPr>
          <a:xfrm>
            <a:off x="1475657" y="4077072"/>
            <a:ext cx="2232248" cy="2312665"/>
          </a:xfrm>
          <a:prstGeom prst="rect">
            <a:avLst/>
          </a:prstGeom>
          <a:effectLst>
            <a:softEdge rad="241300"/>
          </a:effectLst>
        </p:spPr>
      </p:pic>
    </p:spTree>
    <p:extLst>
      <p:ext uri="{BB962C8B-B14F-4D97-AF65-F5344CB8AC3E}">
        <p14:creationId xmlns:p14="http://schemas.microsoft.com/office/powerpoint/2010/main" val="365089849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412776"/>
            <a:ext cx="5184576" cy="3949899"/>
          </a:xfrm>
        </p:spPr>
        <p:txBody>
          <a:bodyPr>
            <a:normAutofit/>
          </a:bodyPr>
          <a:lstStyle/>
          <a:p>
            <a:pPr algn="ctr">
              <a:buNone/>
            </a:pPr>
            <a:endParaRPr lang="ru-RU" sz="2800" dirty="0">
              <a:latin typeface="Book Antiqua" pitchFamily="18" charset="0"/>
            </a:endParaRPr>
          </a:p>
        </p:txBody>
      </p:sp>
      <p:sp>
        <p:nvSpPr>
          <p:cNvPr id="2" name="TextBox 1"/>
          <p:cNvSpPr txBox="1"/>
          <p:nvPr/>
        </p:nvSpPr>
        <p:spPr>
          <a:xfrm>
            <a:off x="2051720" y="404664"/>
            <a:ext cx="6480720" cy="3108543"/>
          </a:xfrm>
          <a:prstGeom prst="rect">
            <a:avLst/>
          </a:prstGeom>
          <a:noFill/>
        </p:spPr>
        <p:txBody>
          <a:bodyPr wrap="square" rtlCol="0">
            <a:spAutoFit/>
          </a:bodyPr>
          <a:lstStyle/>
          <a:p>
            <a:pPr algn="ctr">
              <a:buNone/>
            </a:pPr>
            <a:endParaRPr lang="ru-RU" sz="2800" i="1" dirty="0" smtClean="0">
              <a:latin typeface="Book Antiqua" pitchFamily="18" charset="0"/>
            </a:endParaRPr>
          </a:p>
          <a:p>
            <a:pPr algn="ctr">
              <a:buNone/>
            </a:pPr>
            <a:r>
              <a:rPr lang="ru-RU" sz="2800" i="1" dirty="0" smtClean="0">
                <a:latin typeface="Book Antiqua" pitchFamily="18" charset="0"/>
              </a:rPr>
              <a:t>«</a:t>
            </a:r>
            <a:r>
              <a:rPr lang="ru-RU" sz="2800" i="1" dirty="0">
                <a:latin typeface="Book Antiqua" pitchFamily="18" charset="0"/>
              </a:rPr>
              <a:t>Люди вместе могут совершить то, чего не в силах сделать в одиночку. Единение умов и рук, сосредоточение их сил может стать почти всемогущим».</a:t>
            </a:r>
          </a:p>
          <a:p>
            <a:pPr algn="r">
              <a:buNone/>
            </a:pPr>
            <a:r>
              <a:rPr lang="ru-RU" sz="2800" dirty="0">
                <a:latin typeface="Book Antiqua" pitchFamily="18" charset="0"/>
              </a:rPr>
              <a:t>                     </a:t>
            </a:r>
            <a:endParaRPr lang="ru-RU" sz="2800" dirty="0" smtClean="0">
              <a:latin typeface="Book Antiqua" pitchFamily="18" charset="0"/>
            </a:endParaRPr>
          </a:p>
          <a:p>
            <a:pPr algn="r">
              <a:buNone/>
            </a:pPr>
            <a:r>
              <a:rPr lang="ru-RU" sz="2800" dirty="0" smtClean="0">
                <a:latin typeface="Book Antiqua" pitchFamily="18" charset="0"/>
              </a:rPr>
              <a:t>К</a:t>
            </a:r>
            <a:r>
              <a:rPr lang="ru-RU" sz="2800" dirty="0">
                <a:latin typeface="Book Antiqua" pitchFamily="18" charset="0"/>
              </a:rPr>
              <a:t>. Д. Ушинский</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260648"/>
            <a:ext cx="8856984" cy="5816977"/>
          </a:xfrm>
          <a:prstGeom prst="rect">
            <a:avLst/>
          </a:prstGeom>
          <a:noFill/>
        </p:spPr>
        <p:txBody>
          <a:bodyPr wrap="square" rtlCol="0">
            <a:spAutoFit/>
          </a:bodyPr>
          <a:lstStyle/>
          <a:p>
            <a:pPr algn="ctr"/>
            <a:r>
              <a:rPr lang="ru-RU" sz="2400" b="1" i="1" dirty="0">
                <a:latin typeface="Book Antiqua" pitchFamily="18" charset="0"/>
              </a:rPr>
              <a:t>Об уровне развития коллектива свидетельствуют:</a:t>
            </a:r>
          </a:p>
          <a:p>
            <a:pPr algn="ctr"/>
            <a:endParaRPr lang="ru-RU" sz="2400" b="1" i="1" dirty="0">
              <a:latin typeface="Book Antiqua" pitchFamily="18" charset="0"/>
            </a:endParaRPr>
          </a:p>
          <a:p>
            <a:pPr marL="342900" lvl="0" indent="-342900">
              <a:buFont typeface="Wingdings" panose="05000000000000000000" pitchFamily="2" charset="2"/>
              <a:buChar char="ü"/>
            </a:pPr>
            <a:r>
              <a:rPr lang="ru-RU" sz="2400" i="1" dirty="0">
                <a:latin typeface="Book Antiqua" panose="02040602050305030304" pitchFamily="18" charset="0"/>
              </a:rPr>
              <a:t>мобильность в выполнении коллективных дел и поручений, стремление к решению сложных задач, активное участие каждого в их решении; </a:t>
            </a:r>
          </a:p>
          <a:p>
            <a:pPr marL="342900" lvl="0" indent="-342900">
              <a:buFont typeface="Wingdings" panose="05000000000000000000" pitchFamily="2" charset="2"/>
              <a:buChar char="ü"/>
            </a:pPr>
            <a:r>
              <a:rPr lang="ru-RU" sz="2400" i="1" dirty="0">
                <a:latin typeface="Book Antiqua" panose="02040602050305030304" pitchFamily="18" charset="0"/>
              </a:rPr>
              <a:t>товарищеские взаимоотношения, внимательность друг к другу, готовность помочь слабому, уважение достоинства других, способность к пониманию без ссор и обид, желание быть вместе;</a:t>
            </a:r>
          </a:p>
          <a:p>
            <a:pPr marL="342900" lvl="0" indent="-342900">
              <a:buFont typeface="Wingdings" panose="05000000000000000000" pitchFamily="2" charset="2"/>
              <a:buChar char="ü"/>
            </a:pPr>
            <a:r>
              <a:rPr lang="ru-RU" sz="2400" i="1" dirty="0">
                <a:latin typeface="Book Antiqua" panose="02040602050305030304" pitchFamily="18" charset="0"/>
              </a:rPr>
              <a:t>умение разрешать конфликтные ситуации, готовность преодолевать трудности, выполнять ответственные поручения, ответственность за коллективное дело; </a:t>
            </a:r>
          </a:p>
          <a:p>
            <a:pPr marL="342900" lvl="0" indent="-342900">
              <a:buFont typeface="Wingdings" panose="05000000000000000000" pitchFamily="2" charset="2"/>
              <a:buChar char="ü"/>
            </a:pPr>
            <a:r>
              <a:rPr lang="ru-RU" sz="2400" i="1" dirty="0">
                <a:latin typeface="Book Antiqua" panose="02040602050305030304" pitchFamily="18" charset="0"/>
              </a:rPr>
              <a:t>самостоятельное выдвижение общественно значимых целей и достижение их на основе самоуправления.</a:t>
            </a:r>
          </a:p>
          <a:p>
            <a:r>
              <a:rPr lang="ru-RU" b="1" i="1" dirty="0">
                <a:latin typeface="Book Antiqua" pitchFamily="18" charset="0"/>
              </a:rPr>
              <a:t> </a:t>
            </a:r>
            <a:endParaRPr lang="ru-RU" b="1" dirty="0"/>
          </a:p>
          <a:p>
            <a:endParaRPr lang="ru-RU" dirty="0"/>
          </a:p>
        </p:txBody>
      </p:sp>
    </p:spTree>
    <p:extLst>
      <p:ext uri="{BB962C8B-B14F-4D97-AF65-F5344CB8AC3E}">
        <p14:creationId xmlns:p14="http://schemas.microsoft.com/office/powerpoint/2010/main" val="60596232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692697"/>
            <a:ext cx="8229600" cy="2448272"/>
          </a:xfrm>
        </p:spPr>
        <p:txBody>
          <a:bodyPr/>
          <a:lstStyle/>
          <a:p>
            <a:pPr>
              <a:buNone/>
            </a:pPr>
            <a:r>
              <a:rPr lang="ru-RU" b="1" i="1" dirty="0" smtClean="0"/>
              <a:t>      </a:t>
            </a:r>
            <a:r>
              <a:rPr lang="ru-RU" sz="2400" b="1" i="1" dirty="0" smtClean="0">
                <a:effectLst>
                  <a:outerShdw blurRad="38100" dist="38100" dir="2700000" algn="tl">
                    <a:srgbClr val="000000">
                      <a:alpha val="43137"/>
                    </a:srgbClr>
                  </a:outerShdw>
                </a:effectLst>
                <a:latin typeface="Book Antiqua" pitchFamily="18" charset="0"/>
              </a:rPr>
              <a:t>Групповая </a:t>
            </a:r>
            <a:r>
              <a:rPr lang="ru-RU" sz="2400" b="1" i="1" dirty="0">
                <a:effectLst>
                  <a:outerShdw blurRad="38100" dist="38100" dir="2700000" algn="tl">
                    <a:srgbClr val="000000">
                      <a:alpha val="43137"/>
                    </a:srgbClr>
                  </a:outerShdw>
                </a:effectLst>
                <a:latin typeface="Book Antiqua" pitchFamily="18" charset="0"/>
              </a:rPr>
              <a:t>сплоченность </a:t>
            </a:r>
            <a:r>
              <a:rPr lang="ru-RU" sz="2400" dirty="0">
                <a:latin typeface="Book Antiqua" pitchFamily="18" charset="0"/>
              </a:rPr>
              <a:t>– </a:t>
            </a:r>
            <a:r>
              <a:rPr lang="ru-RU" sz="2400" b="0" i="1" dirty="0">
                <a:latin typeface="Book Antiqua" pitchFamily="18" charset="0"/>
              </a:rPr>
              <a:t>это показатель прочности, единства и устойчивости межличностных взаимодействий, характеризующийся взаимной эмоциональной притягательностью членов группы</a:t>
            </a:r>
            <a:r>
              <a:rPr lang="ru-RU" sz="2400" b="0" i="1" dirty="0" smtClean="0">
                <a:latin typeface="Book Antiqua" pitchFamily="18" charset="0"/>
              </a:rPr>
              <a:t>.</a:t>
            </a:r>
          </a:p>
          <a:p>
            <a:pPr>
              <a:buNone/>
            </a:pPr>
            <a:endParaRPr lang="ru-RU" sz="2400" b="0" i="1" dirty="0" smtClean="0">
              <a:latin typeface="Book Antiqua" pitchFamily="18" charset="0"/>
            </a:endParaRPr>
          </a:p>
          <a:p>
            <a:endParaRPr lang="ru-RU" dirty="0"/>
          </a:p>
        </p:txBody>
      </p:sp>
      <p:pic>
        <p:nvPicPr>
          <p:cNvPr id="2" name="Рисунок 1"/>
          <p:cNvPicPr>
            <a:picLocks noChangeAspect="1"/>
          </p:cNvPicPr>
          <p:nvPr/>
        </p:nvPicPr>
        <p:blipFill>
          <a:blip r:embed="rId2"/>
          <a:stretch>
            <a:fillRect/>
          </a:stretch>
        </p:blipFill>
        <p:spPr>
          <a:xfrm>
            <a:off x="3491880" y="2132856"/>
            <a:ext cx="4562871" cy="4562871"/>
          </a:xfrm>
          <a:prstGeom prst="rect">
            <a:avLst/>
          </a:prstGeom>
          <a:effectLst>
            <a:glow rad="1905000">
              <a:schemeClr val="bg2">
                <a:lumMod val="75000"/>
                <a:alpha val="0"/>
              </a:schemeClr>
            </a:glow>
            <a:softEdge rad="584200"/>
          </a:effectLst>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188640"/>
            <a:ext cx="8640960" cy="3785652"/>
          </a:xfrm>
          <a:prstGeom prst="rect">
            <a:avLst/>
          </a:prstGeom>
          <a:noFill/>
        </p:spPr>
        <p:txBody>
          <a:bodyPr wrap="square" rtlCol="0">
            <a:spAutoFit/>
          </a:bodyPr>
          <a:lstStyle/>
          <a:p>
            <a:pPr algn="ctr"/>
            <a:r>
              <a:rPr lang="ru-RU" sz="2400" b="1" i="1" dirty="0" smtClean="0">
                <a:effectLst>
                  <a:outerShdw blurRad="38100" dist="38100" dir="2700000" algn="tl">
                    <a:srgbClr val="000000">
                      <a:alpha val="43137"/>
                    </a:srgbClr>
                  </a:outerShdw>
                </a:effectLst>
                <a:latin typeface="Book Antiqua" pitchFamily="18" charset="0"/>
              </a:rPr>
              <a:t>Факторы</a:t>
            </a:r>
            <a:r>
              <a:rPr lang="ru-RU" sz="2400" b="1" i="1" dirty="0">
                <a:effectLst>
                  <a:outerShdw blurRad="38100" dist="38100" dir="2700000" algn="tl">
                    <a:srgbClr val="000000">
                      <a:alpha val="43137"/>
                    </a:srgbClr>
                  </a:outerShdw>
                </a:effectLst>
                <a:latin typeface="Book Antiqua" pitchFamily="18" charset="0"/>
              </a:rPr>
              <a:t>, способствующие групповой сплоченности</a:t>
            </a:r>
            <a:r>
              <a:rPr lang="ru-RU" sz="2400" b="1" i="1" dirty="0" smtClean="0">
                <a:effectLst>
                  <a:outerShdw blurRad="38100" dist="38100" dir="2700000" algn="tl">
                    <a:srgbClr val="000000">
                      <a:alpha val="43137"/>
                    </a:srgbClr>
                  </a:outerShdw>
                </a:effectLst>
                <a:latin typeface="Book Antiqua" pitchFamily="18" charset="0"/>
              </a:rPr>
              <a:t>:</a:t>
            </a:r>
          </a:p>
          <a:p>
            <a:pPr algn="ctr"/>
            <a:endParaRPr lang="ru-RU" sz="2400" b="1" i="1" dirty="0">
              <a:effectLst>
                <a:outerShdw blurRad="38100" dist="38100" dir="2700000" algn="tl">
                  <a:srgbClr val="000000">
                    <a:alpha val="43137"/>
                  </a:srgbClr>
                </a:outerShdw>
              </a:effectLst>
              <a:latin typeface="Book Antiqua" pitchFamily="18" charset="0"/>
            </a:endParaRPr>
          </a:p>
          <a:p>
            <a:pPr marL="342900" indent="-342900">
              <a:buFont typeface="Wingdings" panose="05000000000000000000" pitchFamily="2" charset="2"/>
              <a:buChar char="Ø"/>
            </a:pPr>
            <a:r>
              <a:rPr lang="ru-RU" sz="2400" i="1" dirty="0">
                <a:latin typeface="Book Antiqua" panose="02040602050305030304" pitchFamily="18" charset="0"/>
              </a:rPr>
              <a:t>совпадение интересов, взглядов, ценностей и ориентации участников группы;</a:t>
            </a:r>
          </a:p>
          <a:p>
            <a:pPr marL="342900" indent="-342900">
              <a:buFont typeface="Wingdings" panose="05000000000000000000" pitchFamily="2" charset="2"/>
              <a:buChar char="Ø"/>
            </a:pPr>
            <a:r>
              <a:rPr lang="ru-RU" sz="2400" i="1" dirty="0">
                <a:latin typeface="Book Antiqua" panose="02040602050305030304" pitchFamily="18" charset="0"/>
              </a:rPr>
              <a:t> атмосфера психологической безопасности, доброжелательности, принятия;</a:t>
            </a:r>
          </a:p>
          <a:p>
            <a:pPr marL="342900" indent="-342900">
              <a:buFont typeface="Wingdings" panose="05000000000000000000" pitchFamily="2" charset="2"/>
              <a:buChar char="Ø"/>
            </a:pPr>
            <a:r>
              <a:rPr lang="ru-RU" sz="2400" i="1" dirty="0">
                <a:latin typeface="Book Antiqua" panose="02040602050305030304" pitchFamily="18" charset="0"/>
              </a:rPr>
              <a:t> активная, эмоционально насыщенная совместная </a:t>
            </a:r>
            <a:r>
              <a:rPr lang="ru-RU" sz="2400" i="1" dirty="0" smtClean="0">
                <a:latin typeface="Book Antiqua" panose="02040602050305030304" pitchFamily="18" charset="0"/>
              </a:rPr>
              <a:t>деятельность, направленная </a:t>
            </a:r>
            <a:r>
              <a:rPr lang="ru-RU" sz="2400" i="1" dirty="0">
                <a:latin typeface="Book Antiqua" panose="02040602050305030304" pitchFamily="18" charset="0"/>
              </a:rPr>
              <a:t>на достижение цели,             значимой для всех  участников;</a:t>
            </a:r>
          </a:p>
          <a:p>
            <a:pPr algn="ctr"/>
            <a:endParaRPr lang="ru-RU" sz="2400" b="1" dirty="0"/>
          </a:p>
        </p:txBody>
      </p:sp>
      <p:pic>
        <p:nvPicPr>
          <p:cNvPr id="4" name="Рисунок 3"/>
          <p:cNvPicPr>
            <a:picLocks noChangeAspect="1"/>
          </p:cNvPicPr>
          <p:nvPr/>
        </p:nvPicPr>
        <p:blipFill rotWithShape="1">
          <a:blip r:embed="rId2"/>
          <a:srcRect l="23884" r="24369"/>
          <a:stretch/>
        </p:blipFill>
        <p:spPr>
          <a:xfrm>
            <a:off x="4932040" y="3573016"/>
            <a:ext cx="2808312" cy="2849158"/>
          </a:xfrm>
          <a:prstGeom prst="rect">
            <a:avLst/>
          </a:prstGeom>
          <a:effectLst>
            <a:softEdge rad="444500"/>
          </a:effectLst>
        </p:spPr>
      </p:pic>
    </p:spTree>
    <p:extLst>
      <p:ext uri="{BB962C8B-B14F-4D97-AF65-F5344CB8AC3E}">
        <p14:creationId xmlns:p14="http://schemas.microsoft.com/office/powerpoint/2010/main" val="279534744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3528" y="188640"/>
            <a:ext cx="8568952" cy="2954655"/>
          </a:xfrm>
          <a:prstGeom prst="rect">
            <a:avLst/>
          </a:prstGeom>
          <a:noFill/>
        </p:spPr>
        <p:txBody>
          <a:bodyPr wrap="square" rtlCol="0">
            <a:spAutoFit/>
          </a:bodyPr>
          <a:lstStyle/>
          <a:p>
            <a:endPar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endParaRPr>
          </a:p>
          <a:p>
            <a:r>
              <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rPr>
              <a:t>Сплочение</a:t>
            </a:r>
            <a:r>
              <a:rPr lang="ru-RU" sz="2400"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rPr>
              <a:t> </a:t>
            </a:r>
            <a:r>
              <a:rPr lang="ru-RU" sz="2400"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rPr>
              <a:t>– это возможность для </a:t>
            </a:r>
            <a:r>
              <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rPr>
              <a:t>команды</a:t>
            </a:r>
            <a:r>
              <a:rPr lang="ru-RU" sz="2400"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rPr>
              <a:t> стать единым целым для достижений конкретных целей и задач. Ведь как хорошо когда тебя понимает и поддерживает твой товарищ, услышать и помочь когда необходима эта помощь, и понимать друг друга даже без слов. </a:t>
            </a:r>
            <a:endParaRPr lang="ru-RU" sz="2400"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endParaRPr>
          </a:p>
          <a:p>
            <a:r>
              <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rPr>
              <a:t>Сплоченный </a:t>
            </a:r>
            <a:r>
              <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rPr>
              <a:t>коллектив</a:t>
            </a:r>
            <a:r>
              <a:rPr lang="ru-RU" sz="2400"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a typeface="Times New Roman" panose="02020603050405020304" pitchFamily="18" charset="0"/>
                <a:cs typeface="Times New Roman" panose="02020603050405020304" pitchFamily="18" charset="0"/>
              </a:rPr>
              <a:t> добивается многих вершин и побед.</a:t>
            </a:r>
            <a:endParaRPr lang="ru-RU" sz="2400"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a typeface="Calibri" panose="020F0502020204030204" pitchFamily="34" charset="0"/>
              <a:cs typeface="Times New Roman" panose="02020603050405020304" pitchFamily="18" charset="0"/>
            </a:endParaRPr>
          </a:p>
          <a:p>
            <a:endParaRPr lang="ru-RU" dirty="0"/>
          </a:p>
        </p:txBody>
      </p:sp>
      <p:pic>
        <p:nvPicPr>
          <p:cNvPr id="3074" name="Picture 2" descr="https://pmd74.ru/wp-content/uploads/2015/12/molodejnaya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1748" y="3143295"/>
            <a:ext cx="4532511" cy="3399383"/>
          </a:xfrm>
          <a:prstGeom prst="rect">
            <a:avLst/>
          </a:prstGeom>
          <a:noFill/>
          <a:effectLst>
            <a:glow rad="127000">
              <a:schemeClr val="bg2">
                <a:lumMod val="60000"/>
                <a:lumOff val="40000"/>
              </a:schemeClr>
            </a:glow>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003064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44624"/>
            <a:ext cx="8856984" cy="5632311"/>
          </a:xfrm>
          <a:prstGeom prst="rect">
            <a:avLst/>
          </a:prstGeom>
          <a:noFill/>
        </p:spPr>
        <p:txBody>
          <a:bodyPr wrap="square" rtlCol="0">
            <a:spAutoFit/>
          </a:bodyPr>
          <a:lstStyle/>
          <a:p>
            <a:pPr algn="ctr"/>
            <a:r>
              <a:rPr lang="ru-RU" sz="2400" b="1" i="1" dirty="0" smtClean="0">
                <a:effectLst>
                  <a:outerShdw blurRad="38100" dist="38100" dir="2700000" algn="tl">
                    <a:srgbClr val="000000">
                      <a:alpha val="43137"/>
                    </a:srgbClr>
                  </a:outerShdw>
                </a:effectLst>
                <a:latin typeface="Book Antiqua" panose="02040602050305030304" pitchFamily="18" charset="0"/>
              </a:rPr>
              <a:t>Упражнения для сплочения коллектива</a:t>
            </a:r>
          </a:p>
          <a:p>
            <a:pPr algn="ctr"/>
            <a:endParaRPr lang="ru-RU" sz="2400" b="1" i="1" dirty="0">
              <a:effectLst>
                <a:outerShdw blurRad="38100" dist="38100" dir="2700000" algn="tl">
                  <a:srgbClr val="000000">
                    <a:alpha val="43137"/>
                  </a:srgbClr>
                </a:outerShdw>
              </a:effectLst>
              <a:latin typeface="Book Antiqua" panose="02040602050305030304" pitchFamily="18" charset="0"/>
            </a:endParaRPr>
          </a:p>
          <a:p>
            <a:r>
              <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rPr>
              <a:t>Цели: </a:t>
            </a:r>
          </a:p>
          <a:p>
            <a:pPr lvl="0">
              <a:buFont typeface="Wingdings" pitchFamily="2" charset="2"/>
              <a:buChar char="ü"/>
            </a:pPr>
            <a:r>
              <a:rPr lang="ru-RU" sz="2400" i="1" dirty="0">
                <a:latin typeface="Book Antiqua" panose="02040602050305030304" pitchFamily="18" charset="0"/>
              </a:rPr>
              <a:t>формирование умения находить взаимопонимание в затрудненных условиях;</a:t>
            </a:r>
          </a:p>
          <a:p>
            <a:pPr lvl="0">
              <a:buFont typeface="Wingdings" pitchFamily="2" charset="2"/>
              <a:buChar char="ü"/>
            </a:pPr>
            <a:r>
              <a:rPr lang="ru-RU" sz="2400" i="1" dirty="0">
                <a:latin typeface="Book Antiqua" panose="02040602050305030304" pitchFamily="18" charset="0"/>
              </a:rPr>
              <a:t> развитие коллективного взаимоотношения путем простых упражнений;</a:t>
            </a:r>
          </a:p>
          <a:p>
            <a:pPr lvl="0">
              <a:buFont typeface="Wingdings" pitchFamily="2" charset="2"/>
              <a:buChar char="ü"/>
            </a:pPr>
            <a:r>
              <a:rPr lang="ru-RU" sz="2400" i="1" dirty="0">
                <a:latin typeface="Book Antiqua" panose="02040602050305030304" pitchFamily="18" charset="0"/>
              </a:rPr>
              <a:t> создать командный дух в коллективе, где каждый участник будет чувствовать себя частью единого целого для достижения </a:t>
            </a:r>
            <a:r>
              <a:rPr lang="ru-RU" sz="2400" i="1" dirty="0" smtClean="0">
                <a:latin typeface="Book Antiqua" panose="02040602050305030304" pitchFamily="18" charset="0"/>
              </a:rPr>
              <a:t>цели.</a:t>
            </a:r>
            <a:endParaRPr lang="ru-RU" sz="2400" i="1" dirty="0">
              <a:latin typeface="Book Antiqua" panose="02040602050305030304" pitchFamily="18" charset="0"/>
            </a:endParaRPr>
          </a:p>
          <a:p>
            <a:r>
              <a:rPr lang="ru-RU" sz="2400" b="1" i="1" dirty="0" smtClean="0">
                <a:effectLst>
                  <a:outerShdw blurRad="38100" dist="38100" dir="2700000" algn="tl">
                    <a:srgbClr val="000000">
                      <a:alpha val="43137"/>
                    </a:srgbClr>
                  </a:outerShdw>
                </a:effectLst>
                <a:latin typeface="Book Antiqua" panose="02040602050305030304" pitchFamily="18" charset="0"/>
              </a:rPr>
              <a:t> </a:t>
            </a:r>
            <a:r>
              <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rPr>
              <a:t>Задачи:</a:t>
            </a:r>
          </a:p>
          <a:p>
            <a:pPr lvl="0">
              <a:buFont typeface="Wingdings" pitchFamily="2" charset="2"/>
              <a:buChar char="ü"/>
            </a:pPr>
            <a:r>
              <a:rPr lang="ru-RU" sz="2400" i="1" dirty="0" smtClean="0">
                <a:latin typeface="Book Antiqua" panose="02040602050305030304" pitchFamily="18" charset="0"/>
              </a:rPr>
              <a:t>обучение координации </a:t>
            </a:r>
            <a:r>
              <a:rPr lang="ru-RU" sz="2400" i="1" dirty="0">
                <a:latin typeface="Book Antiqua" panose="02040602050305030304" pitchFamily="18" charset="0"/>
              </a:rPr>
              <a:t>совместных действий</a:t>
            </a:r>
            <a:r>
              <a:rPr lang="ru-RU" sz="2400" i="1" dirty="0" smtClean="0">
                <a:latin typeface="Book Antiqua" panose="02040602050305030304" pitchFamily="18" charset="0"/>
              </a:rPr>
              <a:t>;</a:t>
            </a:r>
          </a:p>
          <a:p>
            <a:pPr lvl="0">
              <a:buFont typeface="Wingdings" pitchFamily="2" charset="2"/>
              <a:buChar char="ü"/>
            </a:pPr>
            <a:r>
              <a:rPr lang="ru-RU" sz="2400" i="1" dirty="0">
                <a:latin typeface="Book Antiqua" panose="02040602050305030304" pitchFamily="18" charset="0"/>
              </a:rPr>
              <a:t>о</a:t>
            </a:r>
            <a:r>
              <a:rPr lang="ru-RU" sz="2400" i="1" dirty="0" smtClean="0">
                <a:latin typeface="Book Antiqua" panose="02040602050305030304" pitchFamily="18" charset="0"/>
              </a:rPr>
              <a:t>бучение взаимовыручке и поддержке в сложных ситуациях;</a:t>
            </a:r>
            <a:endParaRPr lang="ru-RU" sz="2400" i="1" dirty="0">
              <a:latin typeface="Book Antiqua" panose="02040602050305030304" pitchFamily="18" charset="0"/>
            </a:endParaRPr>
          </a:p>
          <a:p>
            <a:pPr lvl="0">
              <a:buFont typeface="Wingdings" pitchFamily="2" charset="2"/>
              <a:buChar char="ü"/>
            </a:pPr>
            <a:r>
              <a:rPr lang="ru-RU" sz="2400" i="1" dirty="0">
                <a:latin typeface="Book Antiqua" panose="02040602050305030304" pitchFamily="18" charset="0"/>
              </a:rPr>
              <a:t> </a:t>
            </a:r>
            <a:r>
              <a:rPr lang="ru-RU" sz="2400" i="1" dirty="0" smtClean="0">
                <a:latin typeface="Book Antiqua" panose="02040602050305030304" pitchFamily="18" charset="0"/>
              </a:rPr>
              <a:t>повышение уровня сплоченности группы.</a:t>
            </a:r>
            <a:endParaRPr lang="ru-RU" sz="2400" i="1" dirty="0">
              <a:latin typeface="Book Antiqua" panose="02040602050305030304" pitchFamily="18" charset="0"/>
            </a:endParaRPr>
          </a:p>
          <a:p>
            <a:endPar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p:txBody>
      </p:sp>
    </p:spTree>
    <p:extLst>
      <p:ext uri="{BB962C8B-B14F-4D97-AF65-F5344CB8AC3E}">
        <p14:creationId xmlns:p14="http://schemas.microsoft.com/office/powerpoint/2010/main" val="38406709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60648"/>
            <a:ext cx="8784976" cy="5632311"/>
          </a:xfrm>
          <a:prstGeom prst="rect">
            <a:avLst/>
          </a:prstGeom>
          <a:noFill/>
        </p:spPr>
        <p:txBody>
          <a:bodyPr wrap="square" rtlCol="0">
            <a:spAutoFit/>
          </a:bodyPr>
          <a:lstStyle/>
          <a:p>
            <a:pPr algn="ctr"/>
            <a:r>
              <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rPr>
              <a:t>Узелок</a:t>
            </a:r>
          </a:p>
          <a:p>
            <a:pPr algn="ctr"/>
            <a:endPar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a:p>
            <a:pPr indent="361950"/>
            <a:r>
              <a:rPr lang="ru-RU" sz="2400" i="1" dirty="0" smtClean="0">
                <a:latin typeface="Book Antiqua" panose="02040602050305030304" pitchFamily="18" charset="0"/>
              </a:rPr>
              <a:t>Группа </a:t>
            </a:r>
            <a:r>
              <a:rPr lang="ru-RU" sz="2400" i="1" dirty="0">
                <a:latin typeface="Book Antiqua" panose="02040602050305030304" pitchFamily="18" charset="0"/>
              </a:rPr>
              <a:t>делится на две команды, равные по числу участников. Каждая из команд выстраивается в колонну таким образом, чтобы направляющие стояли лицом друг к другу на расстоянии около 1,5 м. На роль направляющих, «капитанов» команд, лучше пригласить самых активных и </a:t>
            </a:r>
            <a:r>
              <a:rPr lang="ru-RU" sz="2400" i="1" dirty="0" smtClean="0">
                <a:latin typeface="Book Antiqua" panose="02040602050305030304" pitchFamily="18" charset="0"/>
              </a:rPr>
              <a:t>коммуникабельных. </a:t>
            </a:r>
            <a:r>
              <a:rPr lang="ru-RU" sz="2400" i="1" dirty="0">
                <a:latin typeface="Book Antiqua" panose="02040602050305030304" pitchFamily="18" charset="0"/>
              </a:rPr>
              <a:t>Каждый участник держит в руке канат (подойдет и прочная бельевая веревка), протянутый вдоль обеих колонн. </a:t>
            </a:r>
          </a:p>
          <a:p>
            <a:pPr indent="361950"/>
            <a:r>
              <a:rPr lang="ru-RU" sz="2400" i="1" dirty="0">
                <a:latin typeface="Book Antiqua" panose="02040602050305030304" pitchFamily="18" charset="0"/>
              </a:rPr>
              <a:t>Дается задание — не отрывая рук от каната, завязать узел на его промежутке между двумя направляющими колонн. Техника выполнения задания участникам не объясняется, они сами должны найти способ завязывания узла. В среднем, группе </a:t>
            </a:r>
            <a:r>
              <a:rPr lang="ru-RU" sz="2400" i="1" dirty="0" smtClean="0">
                <a:latin typeface="Book Antiqua" panose="02040602050305030304" pitchFamily="18" charset="0"/>
              </a:rPr>
              <a:t>на </a:t>
            </a:r>
            <a:r>
              <a:rPr lang="ru-RU" sz="2400" i="1" dirty="0">
                <a:latin typeface="Book Antiqua" panose="02040602050305030304" pitchFamily="18" charset="0"/>
              </a:rPr>
              <a:t>это требуется 5–7 минут. </a:t>
            </a:r>
          </a:p>
          <a:p>
            <a:endPar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p:txBody>
      </p:sp>
    </p:spTree>
    <p:extLst>
      <p:ext uri="{BB962C8B-B14F-4D97-AF65-F5344CB8AC3E}">
        <p14:creationId xmlns:p14="http://schemas.microsoft.com/office/powerpoint/2010/main" val="195117647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188640"/>
            <a:ext cx="8856984" cy="6617196"/>
          </a:xfrm>
          <a:prstGeom prst="rect">
            <a:avLst/>
          </a:prstGeom>
          <a:noFill/>
        </p:spPr>
        <p:txBody>
          <a:bodyPr wrap="square" rtlCol="0">
            <a:spAutoFit/>
          </a:bodyPr>
          <a:lstStyle/>
          <a:p>
            <a:pPr algn="ctr"/>
            <a:r>
              <a:rPr lang="ru-RU" sz="2400" b="1" i="1" dirty="0" smtClean="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rPr>
              <a:t>Путаница</a:t>
            </a:r>
          </a:p>
          <a:p>
            <a:pPr algn="ctr"/>
            <a:endPar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a:p>
            <a:r>
              <a:rPr lang="ru-RU" sz="2400" i="1" dirty="0">
                <a:latin typeface="Book Antiqua" panose="02040602050305030304" pitchFamily="18" charset="0"/>
              </a:rPr>
              <a:t>Участники стоят в тесном кругу, и по команде ведущего каждый из них берется левой рукой за левую руку соседа справа, а правой рукой – за правую руку человека, стоящего напротив (</a:t>
            </a:r>
            <a:r>
              <a:rPr lang="ru-RU" sz="2400" i="1" dirty="0" err="1">
                <a:latin typeface="Book Antiqua" panose="02040602050305030304" pitchFamily="18" charset="0"/>
              </a:rPr>
              <a:t>см.рис</a:t>
            </a:r>
            <a:r>
              <a:rPr lang="ru-RU" sz="2400" i="1" dirty="0">
                <a:latin typeface="Book Antiqua" panose="02040602050305030304" pitchFamily="18" charset="0"/>
              </a:rPr>
              <a:t>.). После этого им дается задание распутаться, не отпуская руки; разрешается только проворачивать кисти относительно друг друга. Оптимальное число участников в кругу от 6 до </a:t>
            </a:r>
            <a:r>
              <a:rPr lang="ru-RU" sz="2400" i="1" dirty="0" smtClean="0">
                <a:latin typeface="Book Antiqua" panose="02040602050305030304" pitchFamily="18" charset="0"/>
              </a:rPr>
              <a:t>8*; </a:t>
            </a:r>
          </a:p>
          <a:p>
            <a:endParaRPr lang="ru-RU" sz="2400" i="1" dirty="0">
              <a:latin typeface="Book Antiqua" panose="02040602050305030304" pitchFamily="18" charset="0"/>
            </a:endParaRPr>
          </a:p>
          <a:p>
            <a:endParaRPr lang="ru-RU" sz="2400" i="1" dirty="0" smtClean="0">
              <a:latin typeface="Book Antiqua" panose="02040602050305030304" pitchFamily="18" charset="0"/>
            </a:endParaRPr>
          </a:p>
          <a:p>
            <a:endParaRPr lang="ru-RU" sz="2400" i="1" dirty="0" smtClean="0">
              <a:solidFill>
                <a:schemeClr val="tx2"/>
              </a:solidFill>
              <a:latin typeface="Book Antiqua" panose="02040602050305030304" pitchFamily="18" charset="0"/>
            </a:endParaRPr>
          </a:p>
          <a:p>
            <a:endParaRPr lang="ru-RU" sz="2400" i="1" dirty="0">
              <a:solidFill>
                <a:schemeClr val="tx2"/>
              </a:solidFill>
              <a:latin typeface="Book Antiqua" panose="02040602050305030304" pitchFamily="18" charset="0"/>
            </a:endParaRPr>
          </a:p>
          <a:p>
            <a:endParaRPr lang="ru-RU" sz="2400" i="1" dirty="0" smtClean="0">
              <a:solidFill>
                <a:schemeClr val="tx2"/>
              </a:solidFill>
              <a:latin typeface="Book Antiqua" panose="02040602050305030304" pitchFamily="18" charset="0"/>
            </a:endParaRPr>
          </a:p>
          <a:p>
            <a:r>
              <a:rPr lang="ru-RU" sz="2000" i="1" dirty="0">
                <a:latin typeface="Book Antiqua" panose="02040602050305030304" pitchFamily="18" charset="0"/>
              </a:rPr>
              <a:t>*</a:t>
            </a:r>
            <a:r>
              <a:rPr lang="ru-RU" sz="2000" i="1" dirty="0" smtClean="0">
                <a:latin typeface="Book Antiqua" panose="02040602050305030304" pitchFamily="18" charset="0"/>
              </a:rPr>
              <a:t>при </a:t>
            </a:r>
            <a:r>
              <a:rPr lang="ru-RU" sz="2000" i="1" dirty="0">
                <a:latin typeface="Book Antiqua" panose="02040602050305030304" pitchFamily="18" charset="0"/>
              </a:rPr>
              <a:t>большем их количестве целесообразно выполнять упражнение в нескольких кругах, организовав между ними соревнование на скорость.</a:t>
            </a:r>
          </a:p>
          <a:p>
            <a:endParaRPr lang="ru-RU" sz="2400" dirty="0">
              <a:latin typeface="Boyarsky" pitchFamily="33" charset="0"/>
            </a:endParaRPr>
          </a:p>
          <a:p>
            <a:endParaRPr lang="ru-RU" sz="2400" b="1" i="1" dirty="0">
              <a:solidFill>
                <a:schemeClr val="accent1">
                  <a:lumMod val="50000"/>
                </a:schemeClr>
              </a:solidFill>
              <a:effectLst>
                <a:outerShdw blurRad="38100" dist="38100" dir="2700000" algn="tl">
                  <a:srgbClr val="000000">
                    <a:alpha val="43137"/>
                  </a:srgbClr>
                </a:outerShdw>
              </a:effectLst>
              <a:latin typeface="Book Antiqua" panose="02040602050305030304" pitchFamily="18" charset="0"/>
            </a:endParaRPr>
          </a:p>
        </p:txBody>
      </p:sp>
      <p:pic>
        <p:nvPicPr>
          <p:cNvPr id="3" name="Рисунок 2"/>
          <p:cNvPicPr>
            <a:picLocks noChangeAspect="1"/>
          </p:cNvPicPr>
          <p:nvPr/>
        </p:nvPicPr>
        <p:blipFill>
          <a:blip r:embed="rId2"/>
          <a:stretch>
            <a:fillRect/>
          </a:stretch>
        </p:blipFill>
        <p:spPr>
          <a:xfrm>
            <a:off x="6804248" y="3222907"/>
            <a:ext cx="1798476" cy="1944793"/>
          </a:xfrm>
          <a:prstGeom prst="rect">
            <a:avLst/>
          </a:prstGeom>
        </p:spPr>
      </p:pic>
    </p:spTree>
    <p:extLst>
      <p:ext uri="{BB962C8B-B14F-4D97-AF65-F5344CB8AC3E}">
        <p14:creationId xmlns:p14="http://schemas.microsoft.com/office/powerpoint/2010/main" val="754898992"/>
      </p:ext>
    </p:extLst>
  </p:cSld>
  <p:clrMapOvr>
    <a:masterClrMapping/>
  </p:clrMapOvr>
  <p:transition>
    <p:fade/>
  </p:transition>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294</TotalTime>
  <Words>1264</Words>
  <Application>Microsoft Office PowerPoint</Application>
  <PresentationFormat>Экран (4:3)</PresentationFormat>
  <Paragraphs>120</Paragraphs>
  <Slides>19</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19</vt:i4>
      </vt:variant>
    </vt:vector>
  </HeadingPairs>
  <TitlesOfParts>
    <vt:vector size="27" baseType="lpstr">
      <vt:lpstr>Book Antiqua</vt:lpstr>
      <vt:lpstr>Boyarsky</vt:lpstr>
      <vt:lpstr>Calibri</vt:lpstr>
      <vt:lpstr>Century Gothic</vt:lpstr>
      <vt:lpstr>Times New Roman</vt:lpstr>
      <vt:lpstr>Wingdings</vt:lpstr>
      <vt:lpstr>Wingdings 3</vt:lpstr>
      <vt:lpstr>Сектор</vt:lpstr>
      <vt:lpstr>Игры и упражнения для сплочения коллектива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Активные формы работы по  сплочению ученического коллектива.</dc:title>
  <dc:creator>Админ</dc:creator>
  <cp:lastModifiedBy>Оксана</cp:lastModifiedBy>
  <cp:revision>37</cp:revision>
  <dcterms:created xsi:type="dcterms:W3CDTF">2017-12-24T23:57:02Z</dcterms:created>
  <dcterms:modified xsi:type="dcterms:W3CDTF">2023-02-08T21:15:30Z</dcterms:modified>
</cp:coreProperties>
</file>