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90" r:id="rId9"/>
    <p:sldId id="263" r:id="rId10"/>
    <p:sldId id="267" r:id="rId11"/>
    <p:sldId id="268" r:id="rId12"/>
    <p:sldId id="269" r:id="rId13"/>
    <p:sldId id="271" r:id="rId14"/>
    <p:sldId id="275" r:id="rId15"/>
    <p:sldId id="292" r:id="rId16"/>
    <p:sldId id="274" r:id="rId17"/>
    <p:sldId id="276" r:id="rId18"/>
    <p:sldId id="277" r:id="rId19"/>
    <p:sldId id="279" r:id="rId20"/>
    <p:sldId id="281" r:id="rId21"/>
    <p:sldId id="280" r:id="rId22"/>
    <p:sldId id="282" r:id="rId23"/>
    <p:sldId id="283" r:id="rId24"/>
    <p:sldId id="293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5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12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67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38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9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69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9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4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6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05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6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98723" y="-957264"/>
            <a:ext cx="6546553" cy="88109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787" y="1"/>
            <a:ext cx="1366787" cy="7892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574" y="1"/>
            <a:ext cx="1366787" cy="7892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361" y="1"/>
            <a:ext cx="1366787" cy="7892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148" y="1"/>
            <a:ext cx="1366787" cy="7892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935" y="1"/>
            <a:ext cx="1366787" cy="7892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100" y="0"/>
            <a:ext cx="963128" cy="789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366787" cy="7892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926" y="5375749"/>
            <a:ext cx="1421437" cy="14806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" y="5350243"/>
            <a:ext cx="1420307" cy="150775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188D8-7B89-4EC7-B8A7-572B4A8FD85E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D3FCD-46E9-434B-B705-9C7B0C45FF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9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186"/>
            <a:ext cx="7969685" cy="1315233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 </a:t>
            </a:r>
            <a:b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 И МЕТОДИКИ</a:t>
            </a:r>
            <a:b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МУЗЫКАЛЬНЫХ ЗАНЯТИЯХ</a:t>
            </a:r>
            <a:endParaRPr lang="ru-RU" sz="2800" b="1" u="sng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7552" y="2677374"/>
            <a:ext cx="6663845" cy="38612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Государственное бюджетное </a:t>
            </a:r>
            <a:endParaRPr lang="ru-RU" sz="2000" b="1" dirty="0" smtClean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defRPr/>
            </a:pPr>
            <a:r>
              <a:rPr lang="ru-RU" sz="2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образовательное </a:t>
            </a:r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учреждение города Москвы </a:t>
            </a:r>
          </a:p>
          <a:p>
            <a:pPr>
              <a:defRPr/>
            </a:pPr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Школа </a:t>
            </a:r>
            <a:r>
              <a:rPr lang="ru-RU" sz="2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№ 460</a:t>
            </a:r>
            <a:endParaRPr 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algn="r">
              <a:defRPr/>
            </a:pPr>
            <a:endParaRPr lang="ru-RU" sz="1800" b="1" i="1" dirty="0" smtClean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algn="r">
              <a:defRPr/>
            </a:pPr>
            <a:r>
              <a:rPr lang="ru-RU" sz="1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Презентацию </a:t>
            </a:r>
            <a:r>
              <a:rPr lang="ru-RU" sz="1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подготовила:</a:t>
            </a:r>
          </a:p>
          <a:p>
            <a:pPr algn="r">
              <a:defRPr/>
            </a:pPr>
            <a:r>
              <a:rPr lang="ru-RU" sz="1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музыкальный руководитель </a:t>
            </a:r>
          </a:p>
          <a:p>
            <a:pPr algn="r">
              <a:defRPr/>
            </a:pPr>
            <a:r>
              <a:rPr lang="ru-RU" sz="1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ГБОУ Школа </a:t>
            </a:r>
            <a:r>
              <a:rPr lang="ru-RU" sz="1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№</a:t>
            </a:r>
            <a:r>
              <a:rPr lang="ru-RU" sz="1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</a:t>
            </a:r>
            <a:r>
              <a:rPr lang="ru-RU" sz="1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460 </a:t>
            </a:r>
            <a:endParaRPr lang="ru-RU" sz="1800" b="1" i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algn="r">
              <a:defRPr/>
            </a:pPr>
            <a:r>
              <a:rPr lang="ru-RU" sz="1800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Якубовская Елена Александровна</a:t>
            </a:r>
          </a:p>
          <a:p>
            <a:pPr>
              <a:defRPr/>
            </a:pPr>
            <a:r>
              <a:rPr lang="ru-RU" sz="1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29 марта 2022 г.</a:t>
            </a:r>
            <a:endParaRPr lang="ru-RU" sz="1800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67423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175" y="603121"/>
            <a:ext cx="7886700" cy="1325563"/>
          </a:xfrm>
        </p:spPr>
        <p:txBody>
          <a:bodyPr>
            <a:normAutofit/>
          </a:bodyPr>
          <a:lstStyle/>
          <a:p>
            <a:r>
              <a:rPr lang="ru-RU" sz="32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Артикуляционная гимнастика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02082" y="1825625"/>
            <a:ext cx="3512768" cy="4224446"/>
          </a:xfrm>
        </p:spPr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sz="2400" b="1" dirty="0" smtClean="0"/>
              <a:t>   </a:t>
            </a:r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Основная часть артикуляционной гимнастики – это: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выработка качественных, полноценных движений органов артикуляции;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подготовка к правильному произнесению фонем.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 </a:t>
            </a:r>
            <a:r>
              <a:rPr lang="ru-RU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Упражнения </a:t>
            </a:r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способствуют: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тренировке мышц речевого аппарата;</a:t>
            </a:r>
            <a:endParaRPr lang="en-US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отработке определенных положений губ, неба, языка;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ориентированию в пространстве.</a:t>
            </a:r>
            <a:endParaRPr lang="en-US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275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48" y="826719"/>
            <a:ext cx="7893746" cy="1527850"/>
          </a:xfrm>
        </p:spPr>
        <p:txBody>
          <a:bodyPr>
            <a:noAutofit/>
          </a:bodyPr>
          <a:lstStyle/>
          <a:p>
            <a:r>
              <a:rPr lang="ru-RU" sz="20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/>
            </a:r>
            <a:br>
              <a:rPr lang="ru-RU" sz="20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</a:br>
            <a:r>
              <a:rPr lang="ru-RU" sz="20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 результате этой работы:</a:t>
            </a:r>
            <a:r>
              <a:rPr lang="en-US" sz="20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/>
            </a:r>
            <a:br>
              <a:rPr lang="en-US" sz="20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</a:br>
            <a:r>
              <a:rPr lang="en-US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- </a:t>
            </a:r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повышаются показатели уровня развития речи детей;</a:t>
            </a:r>
            <a:b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</a:br>
            <a:r>
              <a:rPr lang="en-US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- </a:t>
            </a:r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улучшаются певческие навыки, музыкальная память, </a:t>
            </a:r>
            <a:r>
              <a:rPr lang="ru-RU" sz="2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внимание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/>
            </a:r>
            <a:b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</a:br>
            <a:endParaRPr lang="ru-RU" sz="2400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897677" y="2668044"/>
            <a:ext cx="3908120" cy="309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i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latin typeface="Comic Sans MS" panose="030F0702030302020204" pitchFamily="66" charset="0"/>
              </a:rPr>
              <a:t>.</a:t>
            </a:r>
            <a:endParaRPr lang="ru-RU" sz="2000" i="1" dirty="0">
              <a:ln>
                <a:solidFill>
                  <a:schemeClr val="bg2">
                    <a:lumMod val="50000"/>
                  </a:schemeClr>
                </a:solidFill>
              </a:ln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188" y="2310891"/>
            <a:ext cx="5970468" cy="335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9824317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140" y="926926"/>
            <a:ext cx="7726210" cy="898699"/>
          </a:xfrm>
        </p:spPr>
        <p:txBody>
          <a:bodyPr>
            <a:noAutofit/>
          </a:bodyPr>
          <a:lstStyle/>
          <a:p>
            <a:pPr algn="ctr"/>
            <a:r>
              <a:rPr lang="ru-RU" sz="28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Оздоровительные и фонопедические упражнения</a:t>
            </a:r>
            <a:endParaRPr lang="ru-RU" sz="2800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Укрепляют хрупкие голосовые связки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детей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Подготавливают связки к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пению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Являются частью профилактики заболеваний верхних дыхательных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путей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Способствуют развитию носового, диафрагмального, брюшного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дыхания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Стимулируют развитие гортанно-глоточного аппарата и деятельность головного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мозга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Укрепляют хрупкие голосовые связки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детей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Подготавливают связки к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пению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Являются частью профилактики заболеваний верхних дыхательных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путей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Способствуют развитию носового, диафрагмального, брюшного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дыхания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Стимулируют развитие гортанно-глоточного аппарата и деятельность головного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мозга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610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2914" y="1089764"/>
            <a:ext cx="6626269" cy="6009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Игровой массаж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29150" y="1825625"/>
            <a:ext cx="3587853" cy="386873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   </a:t>
            </a:r>
            <a:r>
              <a:rPr lang="ru-RU" sz="3200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Благодаря </a:t>
            </a:r>
            <a:r>
              <a:rPr lang="ru-RU" sz="32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массажным манипуляциям: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3200" b="1" u="sng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расширяются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капилляры кожи, улучшая циркуляцию крови и 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лимфы;</a:t>
            </a: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улучшаются 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обменные процессы 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организма;</a:t>
            </a: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тонизируется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центральная нервная 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система.</a:t>
            </a: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42" y="2037197"/>
            <a:ext cx="3848099" cy="288607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60015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628650" y="1212561"/>
            <a:ext cx="3886200" cy="43513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80000"/>
              </a:lnSpc>
              <a:buNone/>
              <a:defRPr/>
            </a:pPr>
            <a:r>
              <a:rPr lang="ru-RU" sz="1800" b="1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    </a:t>
            </a:r>
            <a:r>
              <a:rPr lang="ru-RU" sz="1800" b="1" u="sng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Использование </a:t>
            </a:r>
            <a:r>
              <a:rPr lang="ru-RU" sz="1800" b="1" u="sng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игрового массажа:</a:t>
            </a:r>
          </a:p>
          <a:p>
            <a:pPr lvl="0">
              <a:lnSpc>
                <a:spcPct val="80000"/>
              </a:lnSpc>
              <a:buNone/>
              <a:defRPr/>
            </a:pPr>
            <a:endParaRPr lang="ru-RU" sz="1800" b="1" u="sng" dirty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повышает защитные свойства верхних дыхательных путей и всего организма;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ru-RU" sz="1800" b="1" dirty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помогает нормализовать вегетососудистый тонус;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ru-RU" sz="1800" b="1" dirty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улучшает деятельность вестибулярного аппарата и эндокринных желез;</a:t>
            </a: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ru-RU" sz="1800" b="1" dirty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снижает частоту заболеваний верхних дыхательных путей. </a:t>
            </a:r>
          </a:p>
          <a:p>
            <a:pPr lvl="0"/>
            <a:endParaRPr lang="ru-RU" sz="15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50" y="2169969"/>
            <a:ext cx="3886200" cy="291465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847003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4279" y="1868585"/>
            <a:ext cx="4352925" cy="3264693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9629" y="1572023"/>
            <a:ext cx="4352925" cy="3264693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04779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77655"/>
            <a:ext cx="7772400" cy="789140"/>
          </a:xfrm>
        </p:spPr>
        <p:txBody>
          <a:bodyPr>
            <a:normAutofit/>
          </a:bodyPr>
          <a:lstStyle/>
          <a:p>
            <a:r>
              <a:rPr lang="ru-RU" sz="40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Пальчиковые игры</a:t>
            </a:r>
            <a:endParaRPr lang="ru-RU" sz="4000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267211"/>
            <a:ext cx="6858000" cy="3582444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Разминают, массируют пальцы и ладони, благоприятно воздействуя на все внутренние органы.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Развивают речь ребенка.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Совершенствуют двигательные качества.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Повышают координационные способности пальцев рук </a:t>
            </a:r>
            <a:r>
              <a:rPr lang="ru-RU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(подготавливают руку к рисованию, письму).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Соединяют пальцевую пластинку с выразительным мелодическим и речевым интонированием.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Формируют образно-ассоциативное мышление.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6723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1092332"/>
            <a:ext cx="4064575" cy="3048432"/>
          </a:xfrm>
          <a:prstGeom prst="rect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526" y="2125568"/>
            <a:ext cx="3786060" cy="2841287"/>
          </a:xfrm>
          <a:ln>
            <a:solidFill>
              <a:schemeClr val="bg2">
                <a:lumMod val="40000"/>
                <a:lumOff val="6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025194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9244" y="1122363"/>
            <a:ext cx="7618956" cy="706437"/>
          </a:xfrm>
        </p:spPr>
        <p:txBody>
          <a:bodyPr>
            <a:normAutofit/>
          </a:bodyPr>
          <a:lstStyle/>
          <a:p>
            <a:r>
              <a:rPr lang="ru-RU" sz="40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Речевое музицирование</a:t>
            </a:r>
            <a:endParaRPr lang="ru-RU" sz="4000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0388" y="2004163"/>
            <a:ext cx="6263015" cy="4434215"/>
          </a:xfrm>
        </p:spPr>
        <p:txBody>
          <a:bodyPr>
            <a:normAutofit fontScale="62500" lnSpcReduction="20000"/>
          </a:bodyPr>
          <a:lstStyle/>
          <a:p>
            <a:pPr algn="just">
              <a:buSzPct val="100000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Укрепляет голосовой аппарат ребенка.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just">
              <a:buSzPct val="100000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Позволяет овладеть всеми выразительными средствами музыки.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     Речевое музицирование необходимо, так как музыкальный слух развивается в тесной связи со слухом речевым. 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>
              <a:tabLst>
                <a:tab pos="457200" algn="l"/>
              </a:tabLst>
            </a:pPr>
            <a:r>
              <a:rPr lang="ru-RU" alt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К звучанию добавляются: </a:t>
            </a:r>
            <a:endParaRPr lang="ru-RU" altLang="ru-RU" sz="2000" b="1" u="sng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музыкальные инструменты,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звучащие жесты, 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движения,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сонорные и колористические средства. 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tabLst>
                <a:tab pos="457200" algn="l"/>
              </a:tabLst>
            </a:pPr>
            <a:r>
              <a:rPr lang="ru-RU" alt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anose="02040602050305030304" pitchFamily="18" charset="0"/>
                <a:cs typeface="Times New Roman" panose="02020603050405020304" pitchFamily="18" charset="0"/>
              </a:rPr>
              <a:t>          Кроме того, формирование речи у человека идет при участии жестов, которые могут сопровождать, украшать и даже заменять слова. Пластика вносит в речевое музицирование пантомимические и театральные возможности. Использование речевых игр в музыкально-образовательной деятельности эффективно влияет на развитие эмоциональной выразительности речи детей, двигательной активности. </a:t>
            </a:r>
            <a:endParaRPr lang="ru-RU" altLang="ru-RU" sz="20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850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0" y="1054100"/>
            <a:ext cx="7575550" cy="63658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Мимическая гимнастика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   Мимическая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гимнастика – это  упражнения, благодаря которым взаимодействуют важные мышцы лица. Главным условием проведения этих упражнений является мысленное воспроизведение и переживание тех или иных состояний, которые  необходимо изобразить мимикой и жестами.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258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5025" y="1427967"/>
            <a:ext cx="67264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«Забота о здоровье детей – 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это важнейший труд воспитателя. 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От жизнерадостности, бодрости детей зависит их духовная жизнь, 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мировоззрение, 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умственное развитие,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прочность знаний, 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вера в свои силы». </a:t>
            </a:r>
            <a:b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800" b="1" i="1" dirty="0" err="1">
                <a:ln>
                  <a:solidFill>
                    <a:schemeClr val="accent1">
                      <a:lumMod val="75000"/>
                    </a:schemeClr>
                  </a:solidFill>
                </a:ln>
                <a:latin typeface="Book Antiqua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sz="2800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6080899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899" y="1396538"/>
            <a:ext cx="8462356" cy="776289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  <a:t>«ИМИТАЦИЯ ЗЕВКА»</a:t>
            </a:r>
            <a:b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</a:br>
            <a: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  <a:t>«УЛЫБКА»</a:t>
            </a:r>
            <a:b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</a:br>
            <a: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  <a:t>«ЭМОЦИИ ЧЕЛОВЕКА»</a:t>
            </a:r>
            <a:b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</a:br>
            <a:r>
              <a:rPr lang="ru-RU" sz="2000" b="1" u="sng" dirty="0">
                <a:solidFill>
                  <a:srgbClr val="CC0099"/>
                </a:solidFill>
                <a:latin typeface="Book Antiqua" panose="02040602050305030304" pitchFamily="18" charset="0"/>
              </a:rPr>
              <a:t>«ЭМОЦИОНАЛЬНАЯ ОТЗЫВЧИВОСТЬ НА ЛИТЕРАТУРНОЕ ПРОИЗВЕДЕНИЕ ИЛИ УСТНЫЙ РАССКАЗ»</a:t>
            </a:r>
            <a:r>
              <a:rPr lang="ru-RU" sz="2000" b="1" u="sng" dirty="0">
                <a:solidFill>
                  <a:srgbClr val="CC0099"/>
                </a:solidFill>
                <a:latin typeface="Comic Sans MS" pitchFamily="66" charset="0"/>
              </a:rPr>
              <a:t/>
            </a:r>
            <a:br>
              <a:rPr lang="ru-RU" sz="2000" b="1" u="sng" dirty="0">
                <a:solidFill>
                  <a:srgbClr val="CC0099"/>
                </a:solidFill>
                <a:latin typeface="Comic Sans MS" pitchFamily="66" charset="0"/>
              </a:rPr>
            </a:br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71" y="2584260"/>
            <a:ext cx="3667125" cy="2754116"/>
          </a:xfrm>
          <a:ln>
            <a:solidFill>
              <a:schemeClr val="bg2">
                <a:lumMod val="40000"/>
                <a:lumOff val="6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071" y="2908604"/>
            <a:ext cx="3676650" cy="2753705"/>
          </a:xfrm>
          <a:ln>
            <a:solidFill>
              <a:schemeClr val="bg2">
                <a:lumMod val="40000"/>
                <a:lumOff val="6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925039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7863" y="781395"/>
            <a:ext cx="6535730" cy="876993"/>
          </a:xfrm>
        </p:spPr>
        <p:txBody>
          <a:bodyPr/>
          <a:lstStyle/>
          <a:p>
            <a:pPr algn="ctr"/>
            <a:r>
              <a:rPr lang="ru-RU" sz="40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Музыкотерапия</a:t>
            </a:r>
            <a:endParaRPr lang="ru-RU" sz="4000" dirty="0">
              <a:latin typeface="Book Antiqua" panose="0204060205030503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5514" y="1883411"/>
            <a:ext cx="3462250" cy="3412373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dirty="0"/>
              <a:t> </a:t>
            </a:r>
            <a:r>
              <a:rPr lang="ru-RU" sz="24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Слушание правильно подобранной музыки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повышает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иммунитет детей,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снимает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напряжение и раздражительность,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ослабляет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головную и мышечную боль,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восстанавливает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спокойное дыхание.</a:t>
            </a:r>
          </a:p>
          <a:p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6174" y="2193809"/>
            <a:ext cx="4227513" cy="3101975"/>
          </a:xfrm>
          <a:ln>
            <a:solidFill>
              <a:schemeClr val="bg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530663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46" y="1444016"/>
            <a:ext cx="3932678" cy="2951339"/>
          </a:xfrm>
          <a:ln>
            <a:solidFill>
              <a:schemeClr val="bg2">
                <a:lumMod val="40000"/>
                <a:lumOff val="6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164" y="2505076"/>
            <a:ext cx="3685151" cy="2764948"/>
          </a:xfrm>
          <a:prstGeom prst="rect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33861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47652" y="705896"/>
            <a:ext cx="7886700" cy="1325563"/>
          </a:xfrm>
        </p:spPr>
        <p:txBody>
          <a:bodyPr>
            <a:noAutofit/>
          </a:bodyPr>
          <a:lstStyle/>
          <a:p>
            <a:r>
              <a:rPr lang="ru-RU" sz="32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Координационно-подвижные игры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idx="1"/>
          </p:nvPr>
        </p:nvSpPr>
        <p:spPr>
          <a:xfrm>
            <a:off x="633845" y="1776846"/>
            <a:ext cx="7805652" cy="115339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i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Координационно-подвижные игры – это игры, соединяющие речь и движение. Главное значение в них имеет ритм. Ритмизованная речь здесь является органической частью развития музыкального слуха детей. </a:t>
            </a:r>
            <a:endParaRPr lang="ru-RU" i="1" dirty="0" smtClean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8573" y="2930236"/>
            <a:ext cx="4485756" cy="336431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1785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748145" y="1018309"/>
            <a:ext cx="7699664" cy="4351338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2600" i="1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sz="2600" i="1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Ценность координационно-подвижных </a:t>
            </a:r>
            <a:r>
              <a:rPr lang="ru-RU" sz="2600" i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игр </a:t>
            </a:r>
            <a:endParaRPr lang="ru-RU" sz="2600" i="1" dirty="0" smtClean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marL="0" lvl="0" indent="0" algn="ctr">
              <a:buNone/>
            </a:pPr>
            <a:r>
              <a:rPr lang="ru-RU" sz="2600" i="1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в </a:t>
            </a:r>
            <a:r>
              <a:rPr lang="ru-RU" sz="2600" i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том, что </a:t>
            </a:r>
            <a:r>
              <a:rPr lang="ru-RU" sz="2600" i="1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они:</a:t>
            </a:r>
            <a:endParaRPr lang="ru-RU" sz="2000" dirty="0" smtClean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ru-RU" sz="2000" dirty="0">
              <a:ln>
                <a:solidFill>
                  <a:srgbClr val="4E67C8">
                    <a:lumMod val="50000"/>
                  </a:srgbClr>
                </a:solidFill>
              </a:ln>
              <a:solidFill>
                <a:prstClr val="black"/>
              </a:solidFill>
              <a:latin typeface="Book Antiqua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являются одной </a:t>
            </a: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из эффективных </a:t>
            </a:r>
            <a:r>
              <a:rPr lang="ru-RU" sz="2000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форм психологического переключения </a:t>
            </a: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во время занятий;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дают возможность детям «играть» своим телом как первым </a:t>
            </a:r>
            <a:r>
              <a:rPr lang="ru-RU" sz="2000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инструментом, передающим творческую </a:t>
            </a: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активность;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развивают двигательные способности, память, чувство ритма, речевое интонирование;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</a:rPr>
              <a:t>учат ребенка ощущать свое тело и управлять им, бережно относиться к партнеру во время занятий, угадывать намерения друг друга, сотрудничать.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15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778" y="947651"/>
            <a:ext cx="7484572" cy="743038"/>
          </a:xfrm>
        </p:spPr>
        <p:txBody>
          <a:bodyPr>
            <a:normAutofit/>
          </a:bodyPr>
          <a:lstStyle/>
          <a:p>
            <a:pPr algn="ctr"/>
            <a:r>
              <a:rPr lang="ru-RU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Эвритмия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0778" y="1825625"/>
            <a:ext cx="7484572" cy="410966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dirty="0" smtClean="0">
                <a:latin typeface="Book Antiqua" pitchFamily="18" charset="0"/>
              </a:rPr>
              <a:t>   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Эвритмия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– это звук, выраженный в движении. Тело исполнителя становится как бы звучащим инструментом: оно поёт или говорит, пытаясь передать все художественные и смысловые оттенки речи или музыки. 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  </a:t>
            </a:r>
            <a:r>
              <a:rPr lang="ru-RU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Эвритмические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упражнения представляют собой  своеобразную пантомиму, некий язык жестов, отражающий те или иные звуки и ритмы. Для детей такой способ познания языка имеет глубокое терапевтическое воздействие.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340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1" y="862445"/>
            <a:ext cx="7643552" cy="1132610"/>
          </a:xfrm>
        </p:spPr>
        <p:txBody>
          <a:bodyPr>
            <a:noAutofit/>
          </a:bodyPr>
          <a:lstStyle/>
          <a:p>
            <a:r>
              <a:rPr lang="ru-RU" sz="24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И</a:t>
            </a:r>
            <a:r>
              <a:rPr lang="ru-RU" sz="2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СПОЛЬЗОВАНИЕ ДАННЫХ </a:t>
            </a:r>
            <a:r>
              <a:rPr lang="ru-RU" sz="2000" b="1" cap="all" dirty="0" err="1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здоровьесберегающих</a:t>
            </a:r>
            <a:r>
              <a:rPr lang="ru-RU" sz="2000" b="1" cap="all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 технологий и методик </a:t>
            </a:r>
            <a:r>
              <a:rPr lang="ru-RU" sz="2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НА</a:t>
            </a:r>
            <a:r>
              <a:rPr lang="en-US" sz="2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 </a:t>
            </a:r>
            <a:r>
              <a:rPr lang="ru-RU" sz="2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  <a:latin typeface="Book Antiqua" panose="02040602050305030304" pitchFamily="18" charset="0"/>
              </a:rPr>
              <a:t>МУЗЫКАЛЬНЫХ ЗАНЯТИЯХ ПОЗВОЛЯЕТ ДОБИТЬСЯ СЛЕДУЮЩИХ РЕЗУЛЬТАТОВ</a:t>
            </a:r>
            <a:r>
              <a:rPr lang="ru-RU" sz="20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hlink"/>
                </a:solidFill>
              </a:rPr>
              <a:t>:</a:t>
            </a:r>
            <a:endParaRPr lang="ru-RU" sz="20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5716" y="1995055"/>
            <a:ext cx="7439891" cy="3688772"/>
          </a:xfrm>
        </p:spPr>
        <p:txBody>
          <a:bodyPr>
            <a:normAutofit fontScale="62500" lnSpcReduction="20000"/>
          </a:bodyPr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удаётся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создать в музыкально-образовательной деятельности атмосферу радостного общения, приподнятого настроения и гармоничного 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самоощущения;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 действиях детей постепенно исчезают страх и неуверенность, они становятся более активными и раскрепощенными;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дается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попасть в «тональность» актуального интереса детей, не приходится прибегать к 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принуждению;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дети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усваивают элементарные музыкальные знания, развивают музыкально-творческие способности, познают себя и окружающий мир в процессе игрового, радостного и естественного общения с музыкой, без лишних «натаскиваний» и утомительных заучиваний; </a:t>
            </a:r>
            <a:endParaRPr lang="ru-RU" dirty="0" smtClean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обучающие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задачи осуществляются попутно, преобладающими выступают задачи воспитания и 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развития;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процесс </a:t>
            </a: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создания новых вариантов моделей и радостный детский отклик приносят удовольствие и ощущение «отдачи».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33790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1283" y="2243803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>Спасибо за внимание!</a:t>
            </a:r>
            <a:endParaRPr lang="ru-RU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1004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0077" y="1108491"/>
            <a:ext cx="66888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Согласно ФГОС одной из современных задач образования является </a:t>
            </a:r>
            <a:b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сохранение и укрепление </a:t>
            </a:r>
            <a:endParaRPr lang="ru-RU" altLang="ru-RU" sz="2800" b="1" dirty="0" smtClean="0">
              <a:solidFill>
                <a:srgbClr val="002060"/>
              </a:solidFill>
              <a:latin typeface="Book Antiqua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детей. </a:t>
            </a:r>
            <a:b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 Болезненный, отстающий в физическом развитии ребенок быстрее утомляется, у него неустойчивое внимание, слабая память, низкая </a:t>
            </a:r>
            <a:r>
              <a:rPr lang="ru-RU" altLang="ru-RU" sz="2800" b="1" dirty="0" smtClean="0">
                <a:solidFill>
                  <a:srgbClr val="002060"/>
                </a:solidFill>
                <a:latin typeface="Book Antiqua" pitchFamily="18" charset="0"/>
                <a:cs typeface="Times New Roman" panose="02020603050405020304" pitchFamily="18" charset="0"/>
              </a:rPr>
              <a:t>работоспособность.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288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1874" y="1047206"/>
            <a:ext cx="7678455" cy="1345265"/>
          </a:xfrm>
        </p:spPr>
        <p:txBody>
          <a:bodyPr>
            <a:normAutofit fontScale="90000"/>
          </a:bodyPr>
          <a:lstStyle/>
          <a:p>
            <a: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Здоровый </a:t>
            </a:r>
            <a:r>
              <a:rPr lang="ru-RU" sz="3600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ребенок - какой он?</a:t>
            </a:r>
            <a:br>
              <a:rPr lang="ru-RU" sz="3600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741117"/>
            <a:ext cx="6858000" cy="4171167"/>
          </a:xfrm>
        </p:spPr>
        <p:txBody>
          <a:bodyPr>
            <a:normAutofit fontScale="62500" lnSpcReduction="2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endParaRPr lang="ru-RU" b="1" i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 smtClean="0">
                <a:solidFill>
                  <a:srgbClr val="FF0000"/>
                </a:solidFill>
                <a:latin typeface="Book Antiqua" pitchFamily="18" charset="0"/>
              </a:rPr>
              <a:t>Жизнерадостный</a:t>
            </a: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  <a:t>Активный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  <a:t>Любознательный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  <a:t>Устойчивый к неблагоприятным факторам внешней среды</a:t>
            </a:r>
            <a:b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</a:b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  <a:t>Выносливый и сильный</a:t>
            </a:r>
            <a:b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</a:br>
            <a:endParaRPr lang="ru-RU" sz="3500" b="1" kern="0" dirty="0">
              <a:solidFill>
                <a:srgbClr val="FF0000"/>
              </a:solidFill>
              <a:latin typeface="Book Antiqua" pitchFamily="18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500" b="1" kern="0" dirty="0">
                <a:solidFill>
                  <a:srgbClr val="FF0000"/>
                </a:solidFill>
                <a:latin typeface="Book Antiqua" pitchFamily="18" charset="0"/>
              </a:rPr>
              <a:t>С высоким уровнем физического и умственного развития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8351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7967" y="1387387"/>
            <a:ext cx="67765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образовательные технологии наиболее значимы среди всех известных технологий по степени влияния на здоровье детей. 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их признак – использование 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психолого-педагогических приемов, методов, подходов к решению возникающих проблем.</a:t>
            </a:r>
          </a:p>
        </p:txBody>
      </p:sp>
    </p:spTree>
    <p:extLst>
      <p:ext uri="{BB962C8B-B14F-4D97-AF65-F5344CB8AC3E}">
        <p14:creationId xmlns:p14="http://schemas.microsoft.com/office/powerpoint/2010/main" val="4509516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696" y="1151454"/>
            <a:ext cx="5619631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Их можно выделить в три подгруппы:</a:t>
            </a:r>
          </a:p>
          <a:p>
            <a:pPr marL="514350" indent="-514350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i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1. Организационно-педагогические технологии</a:t>
            </a:r>
            <a:endParaRPr lang="ru-RU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pPr marL="514350" indent="-51435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определяют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структуру </a:t>
            </a:r>
            <a:r>
              <a:rPr lang="ru-RU" b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воспитательно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-образовательного процесса, способствуют предотвращению состояний переутомления, гиподинамии и других </a:t>
            </a:r>
            <a:r>
              <a:rPr lang="ru-RU" b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дезадаптационных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состояний.</a:t>
            </a:r>
          </a:p>
          <a:p>
            <a:pPr marL="514350" indent="-514350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i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2. Психолого-педагогические технологии</a:t>
            </a:r>
            <a:endParaRPr lang="ru-RU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pPr marL="514350" indent="-51435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 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связаны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 непосредственной работой педагога с детьми.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(сюда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же относится и психолого-педагогическое сопровождение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3. Учебно-воспитательные технологии</a:t>
            </a:r>
            <a:endParaRPr lang="ru-RU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включают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программы по обучению заботе о своем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здоровье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.</a:t>
            </a:r>
            <a:endParaRPr lang="ru-RU" sz="7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7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2082" y="1122363"/>
            <a:ext cx="7456118" cy="872692"/>
          </a:xfrm>
        </p:spPr>
        <p:txBody>
          <a:bodyPr>
            <a:normAutofit fontScale="90000"/>
          </a:bodyPr>
          <a:lstStyle/>
          <a:p>
            <a:r>
              <a:rPr lang="ru-RU" sz="3600" b="1" u="sng" kern="0" dirty="0" err="1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Валеологические</a:t>
            </a:r>
            <a: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 </a:t>
            </a:r>
            <a:b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r>
              <a:rPr lang="ru-RU" sz="3600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песенки-распевки</a:t>
            </a:r>
            <a:endParaRPr lang="ru-RU" sz="3600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6519" y="1995054"/>
            <a:ext cx="6702136" cy="154824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defRPr/>
            </a:pPr>
            <a:endParaRPr lang="ru-RU" b="1" dirty="0" smtClean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них может начинаться 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музыкально-образовательная деятельность. 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Это несложные добрые тексты с мелодией из звуков мажорной гаммы.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381" y="3683577"/>
            <a:ext cx="4287520" cy="241173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02794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61110" y="1122363"/>
            <a:ext cx="7616536" cy="1257155"/>
          </a:xfrm>
        </p:spPr>
        <p:txBody>
          <a:bodyPr>
            <a:normAutofit fontScale="90000"/>
          </a:bodyPr>
          <a:lstStyle/>
          <a:p>
            <a:pPr lvl="0">
              <a:lnSpc>
                <a:spcPct val="80000"/>
              </a:lnSpc>
              <a:spcBef>
                <a:spcPts val="1000"/>
              </a:spcBef>
              <a:defRPr/>
            </a:pPr>
            <a:r>
              <a:rPr lang="ru-RU" sz="2400" b="1" dirty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  <a:ea typeface="+mn-ea"/>
                <a:cs typeface="+mn-cs"/>
              </a:rPr>
              <a:t>Они поднимают настроение, задают позитивный тон к восприятию окружающего мира, улучшают эмоциональный настрой на занятии, подготавливают голос к пению</a:t>
            </a:r>
            <a:r>
              <a:rPr lang="ru-RU" sz="2400" b="1" dirty="0" smtClean="0">
                <a:ln>
                  <a:solidFill>
                    <a:srgbClr val="4E67C8">
                      <a:lumMod val="50000"/>
                    </a:srgbClr>
                  </a:solidFill>
                </a:ln>
                <a:solidFill>
                  <a:prstClr val="black"/>
                </a:solidFill>
                <a:latin typeface="Book Antiqua" pitchFamily="18" charset="0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3000" y="2524991"/>
            <a:ext cx="6858000" cy="27328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6" y="3311583"/>
            <a:ext cx="3718560" cy="209169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254" y="2540577"/>
            <a:ext cx="3917374" cy="220352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8722140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964504"/>
            <a:ext cx="8050696" cy="977030"/>
          </a:xfrm>
        </p:spPr>
        <p:txBody>
          <a:bodyPr>
            <a:normAutofit/>
          </a:bodyPr>
          <a:lstStyle/>
          <a:p>
            <a:pPr algn="ctr"/>
            <a:r>
              <a:rPr lang="ru-RU" b="1" u="sng" kern="0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Дыхательная гимнастика</a:t>
            </a:r>
            <a:r>
              <a:rPr lang="ru-RU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/>
            </a:r>
            <a:br>
              <a:rPr lang="ru-RU" b="1" u="sng" kern="0" dirty="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309" y="1693717"/>
            <a:ext cx="7294418" cy="362642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endParaRPr lang="en-US" sz="500" b="1" dirty="0">
              <a:solidFill>
                <a:srgbClr val="003366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Положительно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влияет на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обменные 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процессы, играющие важную роль в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кровоснабжении</a:t>
            </a:r>
            <a:endParaRPr lang="en-US" sz="24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Способствует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восстановлению центральной нервной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системы</a:t>
            </a:r>
            <a:r>
              <a:rPr lang="en-US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Улучшает дренажную функцию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бронхов</a:t>
            </a:r>
            <a:endParaRPr lang="ru-RU" sz="24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Восстанавливает 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нарушенное носовое дыхание </a:t>
            </a:r>
            <a:endParaRPr lang="en-US" sz="24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Исправляет </a:t>
            </a:r>
            <a:r>
              <a:rPr lang="ru-RU" sz="2400" b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развившиеся</a:t>
            </a:r>
            <a:r>
              <a:rPr lang="ru-RU" sz="24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 в процессе заболеваний различные деформации грудной клетки и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Book Antiqua" pitchFamily="18" charset="0"/>
              </a:rPr>
              <a:t>позвоночника</a:t>
            </a:r>
            <a:endParaRPr lang="ru-RU" sz="2400" b="1" dirty="0">
              <a:ln>
                <a:solidFill>
                  <a:schemeClr val="accent1">
                    <a:lumMod val="50000"/>
                  </a:schemeClr>
                </a:solidFill>
              </a:ln>
              <a:latin typeface="Book Antiqua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18963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202F6A"/>
      </a:hlink>
      <a:folHlink>
        <a:srgbClr val="821908"/>
      </a:folHlink>
    </a:clrScheme>
    <a:fontScheme name="Garamond-Trebuchet MS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877</Words>
  <Application>Microsoft Office PowerPoint</Application>
  <PresentationFormat>Экран (4:3)</PresentationFormat>
  <Paragraphs>131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Arial</vt:lpstr>
      <vt:lpstr>Book Antiqua</vt:lpstr>
      <vt:lpstr>Bookman Old Style</vt:lpstr>
      <vt:lpstr>Comic Sans MS</vt:lpstr>
      <vt:lpstr>Garamond</vt:lpstr>
      <vt:lpstr>Tahoma</vt:lpstr>
      <vt:lpstr>Times New Roman</vt:lpstr>
      <vt:lpstr>Trebuchet MS</vt:lpstr>
      <vt:lpstr>Wingdings</vt:lpstr>
      <vt:lpstr>Тема Office</vt:lpstr>
      <vt:lpstr>ЗДОРОВЬЕСБЕРЕГАЮЩИЕ  ТЕХНОЛОГИИ И МЕТОДИКИ  НА МУЗЫКАЛЬНЫХ ЗАНЯТИЯХ</vt:lpstr>
      <vt:lpstr>Презентация PowerPoint</vt:lpstr>
      <vt:lpstr>Презентация PowerPoint</vt:lpstr>
      <vt:lpstr>   Здоровый ребенок - какой он? </vt:lpstr>
      <vt:lpstr>Презентация PowerPoint</vt:lpstr>
      <vt:lpstr>Презентация PowerPoint</vt:lpstr>
      <vt:lpstr>Валеологические  песенки-распевки</vt:lpstr>
      <vt:lpstr>Они поднимают настроение, задают позитивный тон к восприятию окружающего мира, улучшают эмоциональный настрой на занятии, подготавливают голос к пению.</vt:lpstr>
      <vt:lpstr>Дыхательная гимнастика </vt:lpstr>
      <vt:lpstr>Артикуляционная гимнастика</vt:lpstr>
      <vt:lpstr> В результате этой работы: - повышаются показатели уровня развития речи детей; - улучшаются певческие навыки, музыкальная память, внимание </vt:lpstr>
      <vt:lpstr>Оздоровительные и фонопедические упражнения</vt:lpstr>
      <vt:lpstr>Игровой массаж</vt:lpstr>
      <vt:lpstr>Презентация PowerPoint</vt:lpstr>
      <vt:lpstr>Презентация PowerPoint</vt:lpstr>
      <vt:lpstr>Пальчиковые игры</vt:lpstr>
      <vt:lpstr>Презентация PowerPoint</vt:lpstr>
      <vt:lpstr>Речевое музицирование</vt:lpstr>
      <vt:lpstr>Мимическая гимнастика</vt:lpstr>
      <vt:lpstr>«ИМИТАЦИЯ ЗЕВКА» «УЛЫБКА» «ЭМОЦИИ ЧЕЛОВЕКА» «ЭМОЦИОНАЛЬНАЯ ОТЗЫВЧИВОСТЬ НА ЛИТЕРАТУРНОЕ ПРОИЗВЕДЕНИЕ ИЛИ УСТНЫЙ РАССКАЗ» </vt:lpstr>
      <vt:lpstr>Музыкотерапия</vt:lpstr>
      <vt:lpstr>Презентация PowerPoint</vt:lpstr>
      <vt:lpstr>Координационно-подвижные игры</vt:lpstr>
      <vt:lpstr>Презентация PowerPoint</vt:lpstr>
      <vt:lpstr>Эвритмия</vt:lpstr>
      <vt:lpstr>ИСПОЛЬЗОВАНИЕ ДАННЫХ здоровьесберегающих технологий и методик НА МУЗЫКАЛЬНЫХ ЗАНЯТИЯХ ПОЗВОЛЯЕТ ДОБИТЬСЯ СЛЕДУЮЩИХ РЕЗУЛЬТАТОВ: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User</cp:lastModifiedBy>
  <cp:revision>56</cp:revision>
  <dcterms:created xsi:type="dcterms:W3CDTF">2014-07-11T15:33:57Z</dcterms:created>
  <dcterms:modified xsi:type="dcterms:W3CDTF">2023-02-09T15:33:49Z</dcterms:modified>
</cp:coreProperties>
</file>