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18E-8084-4D27-8DE4-B841A073964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2823-A1DD-48D4-9EDD-84B47CF0E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742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18E-8084-4D27-8DE4-B841A073964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2823-A1DD-48D4-9EDD-84B47CF0E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932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18E-8084-4D27-8DE4-B841A073964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2823-A1DD-48D4-9EDD-84B47CF0E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180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18E-8084-4D27-8DE4-B841A073964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2823-A1DD-48D4-9EDD-84B47CF0E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43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18E-8084-4D27-8DE4-B841A073964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2823-A1DD-48D4-9EDD-84B47CF0E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474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18E-8084-4D27-8DE4-B841A073964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2823-A1DD-48D4-9EDD-84B47CF0E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707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18E-8084-4D27-8DE4-B841A073964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2823-A1DD-48D4-9EDD-84B47CF0E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328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18E-8084-4D27-8DE4-B841A073964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2823-A1DD-48D4-9EDD-84B47CF0E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810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18E-8084-4D27-8DE4-B841A073964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2823-A1DD-48D4-9EDD-84B47CF0E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607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18E-8084-4D27-8DE4-B841A073964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2823-A1DD-48D4-9EDD-84B47CF0E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16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18E-8084-4D27-8DE4-B841A073964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2823-A1DD-48D4-9EDD-84B47CF0E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15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7D18E-8084-4D27-8DE4-B841A0739644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F2823-A1DD-48D4-9EDD-84B47CF0E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227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Способы выражения будущего времени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09481" y="4666339"/>
            <a:ext cx="3067987" cy="168949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Паршина К.В.,</a:t>
            </a:r>
          </a:p>
          <a:p>
            <a:r>
              <a:rPr lang="ru-RU" dirty="0" smtClean="0"/>
              <a:t>учитель англ. языка </a:t>
            </a:r>
          </a:p>
          <a:p>
            <a:r>
              <a:rPr lang="ru-RU" dirty="0" smtClean="0"/>
              <a:t>МБОУ СОШ №64</a:t>
            </a:r>
          </a:p>
          <a:p>
            <a:r>
              <a:rPr lang="ru-RU" dirty="0" smtClean="0"/>
              <a:t>г. Н. Новгорода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3260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9850" y="240804"/>
            <a:ext cx="1164236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Время </a:t>
            </a:r>
            <a:r>
              <a:rPr lang="ru-RU" sz="3600" b="1" dirty="0" err="1" smtClean="0"/>
              <a:t>Future</a:t>
            </a:r>
            <a:r>
              <a:rPr lang="ru-RU" sz="3600" b="1" dirty="0" smtClean="0"/>
              <a:t> Simple</a:t>
            </a:r>
          </a:p>
          <a:p>
            <a:endParaRPr lang="ru-RU" dirty="0" smtClean="0"/>
          </a:p>
          <a:p>
            <a:r>
              <a:rPr lang="ru-RU" sz="2200" b="1" i="1" dirty="0" err="1" smtClean="0"/>
              <a:t>Future</a:t>
            </a:r>
            <a:r>
              <a:rPr lang="ru-RU" sz="2200" b="1" i="1" dirty="0" smtClean="0"/>
              <a:t> Simple </a:t>
            </a:r>
            <a:r>
              <a:rPr lang="ru-RU" sz="2200" b="1" i="1" dirty="0" err="1" smtClean="0"/>
              <a:t>Tense</a:t>
            </a:r>
            <a:r>
              <a:rPr lang="ru-RU" sz="2200" b="1" i="1" dirty="0" smtClean="0"/>
              <a:t> </a:t>
            </a:r>
            <a:r>
              <a:rPr lang="ru-RU" sz="2200" dirty="0" smtClean="0"/>
              <a:t>(простое будущее время в английском языке) — это время указывает на действие, которое, вероятно, произойдет в ближайшем или неопределенном будущем.</a:t>
            </a:r>
          </a:p>
          <a:p>
            <a:endParaRPr lang="ru-RU" sz="2200" dirty="0"/>
          </a:p>
          <a:p>
            <a:r>
              <a:rPr lang="ru-RU" sz="2200" u="sng" dirty="0" smtClean="0"/>
              <a:t>Употребление </a:t>
            </a:r>
            <a:r>
              <a:rPr lang="ru-RU" sz="2200" u="sng" dirty="0" err="1" smtClean="0"/>
              <a:t>Future</a:t>
            </a:r>
            <a:r>
              <a:rPr lang="ru-RU" sz="2200" u="sng" dirty="0" smtClean="0"/>
              <a:t> Simple:</a:t>
            </a:r>
          </a:p>
          <a:p>
            <a:endParaRPr lang="ru-RU" sz="2200" dirty="0" smtClean="0"/>
          </a:p>
          <a:p>
            <a:r>
              <a:rPr lang="ru-RU" sz="2200" b="1" i="1" dirty="0" smtClean="0"/>
              <a:t>1) Спонтанные решения, принятые в момент речи.</a:t>
            </a:r>
          </a:p>
          <a:p>
            <a:r>
              <a:rPr lang="ru-RU" sz="2200" b="1" i="1" dirty="0" smtClean="0"/>
              <a:t>2) Обещания.</a:t>
            </a:r>
          </a:p>
          <a:p>
            <a:r>
              <a:rPr lang="ru-RU" sz="2200" dirty="0" smtClean="0"/>
              <a:t>Часто в таких предложениях употребляется глагол </a:t>
            </a:r>
            <a:r>
              <a:rPr lang="ru-RU" sz="2200" dirty="0" err="1" smtClean="0"/>
              <a:t>to</a:t>
            </a:r>
            <a:r>
              <a:rPr lang="ru-RU" sz="2200" dirty="0" smtClean="0"/>
              <a:t> </a:t>
            </a:r>
            <a:r>
              <a:rPr lang="ru-RU" sz="2200" dirty="0" err="1" smtClean="0"/>
              <a:t>promise</a:t>
            </a:r>
            <a:r>
              <a:rPr lang="ru-RU" sz="2200" dirty="0" smtClean="0"/>
              <a:t> (обещать).</a:t>
            </a:r>
          </a:p>
          <a:p>
            <a:r>
              <a:rPr lang="ru-RU" sz="2200" b="1" dirty="0" smtClean="0"/>
              <a:t>3) </a:t>
            </a:r>
            <a:r>
              <a:rPr lang="ru-RU" sz="2200" b="1" i="1" dirty="0" smtClean="0"/>
              <a:t>Предложения</a:t>
            </a:r>
            <a:r>
              <a:rPr lang="ru-RU" sz="2200" b="1" dirty="0" smtClean="0"/>
              <a:t>.</a:t>
            </a:r>
          </a:p>
          <a:p>
            <a:r>
              <a:rPr lang="ru-RU" sz="2200" b="1" i="1" dirty="0" smtClean="0"/>
              <a:t>4) Угрозы.</a:t>
            </a:r>
          </a:p>
          <a:p>
            <a:r>
              <a:rPr lang="ru-RU" sz="2200" b="1" i="1" dirty="0" smtClean="0"/>
              <a:t>5) Предсказания, основанные на мнении говорящего.</a:t>
            </a:r>
          </a:p>
          <a:p>
            <a:r>
              <a:rPr lang="ru-RU" sz="2200" dirty="0" smtClean="0"/>
              <a:t>В этой функции часто используются такие маркеры </a:t>
            </a:r>
            <a:r>
              <a:rPr lang="en-US" sz="2200" dirty="0" smtClean="0"/>
              <a:t>Future Simple, </a:t>
            </a:r>
            <a:r>
              <a:rPr lang="ru-RU" sz="2200" dirty="0" smtClean="0"/>
              <a:t>как </a:t>
            </a:r>
            <a:r>
              <a:rPr lang="en-US" sz="2200" dirty="0" smtClean="0"/>
              <a:t>I think (</a:t>
            </a:r>
            <a:r>
              <a:rPr lang="ru-RU" sz="2200" dirty="0" smtClean="0"/>
              <a:t>я думаю), </a:t>
            </a:r>
            <a:r>
              <a:rPr lang="en-US" sz="2200" dirty="0" smtClean="0"/>
              <a:t>I reckon (</a:t>
            </a:r>
            <a:r>
              <a:rPr lang="ru-RU" sz="2200" dirty="0" smtClean="0"/>
              <a:t>я думаю), </a:t>
            </a:r>
            <a:r>
              <a:rPr lang="en-US" sz="2200" dirty="0" smtClean="0"/>
              <a:t>I guess (</a:t>
            </a:r>
            <a:r>
              <a:rPr lang="ru-RU" sz="2200" dirty="0" smtClean="0"/>
              <a:t>я догадываюсь), </a:t>
            </a:r>
            <a:r>
              <a:rPr lang="en-US" sz="2200" dirty="0" smtClean="0"/>
              <a:t>I believe (</a:t>
            </a:r>
            <a:r>
              <a:rPr lang="ru-RU" sz="2200" dirty="0" smtClean="0"/>
              <a:t>я верю/считаю), </a:t>
            </a:r>
            <a:r>
              <a:rPr lang="en-US" sz="2200" dirty="0" smtClean="0"/>
              <a:t>I suppose (</a:t>
            </a:r>
            <a:r>
              <a:rPr lang="ru-RU" sz="2200" dirty="0" smtClean="0"/>
              <a:t>я предполагаю), </a:t>
            </a:r>
            <a:r>
              <a:rPr lang="en-US" sz="2200" dirty="0" smtClean="0"/>
              <a:t>I assume (</a:t>
            </a:r>
            <a:r>
              <a:rPr lang="ru-RU" sz="2200" dirty="0" smtClean="0"/>
              <a:t>я предполагаю), </a:t>
            </a:r>
            <a:r>
              <a:rPr lang="en-US" sz="2200" dirty="0" smtClean="0"/>
              <a:t>I’m sure (</a:t>
            </a:r>
            <a:r>
              <a:rPr lang="ru-RU" sz="2200" dirty="0" smtClean="0"/>
              <a:t>я уверен), </a:t>
            </a:r>
            <a:r>
              <a:rPr lang="en-US" sz="2200" dirty="0" smtClean="0"/>
              <a:t>I hope (</a:t>
            </a:r>
            <a:r>
              <a:rPr lang="ru-RU" sz="2200" dirty="0" smtClean="0"/>
              <a:t>я надеюсь), </a:t>
            </a:r>
            <a:r>
              <a:rPr lang="en-US" sz="2200" dirty="0" smtClean="0"/>
              <a:t>I’m afraid (</a:t>
            </a:r>
            <a:r>
              <a:rPr lang="ru-RU" sz="2200" dirty="0" smtClean="0"/>
              <a:t>я боюсь) и другие, а также слова </a:t>
            </a:r>
            <a:r>
              <a:rPr lang="en-US" sz="2200" dirty="0" smtClean="0"/>
              <a:t>perhaps/maybe (</a:t>
            </a:r>
            <a:r>
              <a:rPr lang="ru-RU" sz="2200" dirty="0" smtClean="0"/>
              <a:t>возможно), </a:t>
            </a:r>
            <a:r>
              <a:rPr lang="en-US" sz="2200" dirty="0" smtClean="0"/>
              <a:t>probably (</a:t>
            </a:r>
            <a:r>
              <a:rPr lang="ru-RU" sz="2200" dirty="0" smtClean="0"/>
              <a:t>вероятно), </a:t>
            </a:r>
            <a:r>
              <a:rPr lang="en-US" sz="2200" dirty="0" smtClean="0"/>
              <a:t>certainly (</a:t>
            </a:r>
            <a:r>
              <a:rPr lang="ru-RU" sz="2200" dirty="0" smtClean="0"/>
              <a:t>конечно).</a:t>
            </a:r>
          </a:p>
          <a:p>
            <a:r>
              <a:rPr lang="ru-RU" sz="2200" b="1" i="1" dirty="0" smtClean="0"/>
              <a:t>6) Будущие события, которые нельзя изменить</a:t>
            </a:r>
          </a:p>
          <a:p>
            <a:endParaRPr lang="ru-RU" b="1" i="1" dirty="0" smtClean="0"/>
          </a:p>
        </p:txBody>
      </p:sp>
    </p:spTree>
    <p:extLst>
      <p:ext uri="{BB962C8B-B14F-4D97-AF65-F5344CB8AC3E}">
        <p14:creationId xmlns:p14="http://schemas.microsoft.com/office/powerpoint/2010/main" val="2503110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049993"/>
              </p:ext>
            </p:extLst>
          </p:nvPr>
        </p:nvGraphicFramePr>
        <p:xfrm>
          <a:off x="832787" y="1244322"/>
          <a:ext cx="11039423" cy="3943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5757"/>
                <a:gridCol w="5156617"/>
                <a:gridCol w="4497049"/>
              </a:tblGrid>
              <a:tr h="783202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Структура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Пример</a:t>
                      </a:r>
                      <a:endParaRPr lang="ru-RU" sz="3600" dirty="0"/>
                    </a:p>
                  </a:txBody>
                  <a:tcPr anchor="ctr"/>
                </a:tc>
              </a:tr>
              <a:tr h="78320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+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__________</a:t>
                      </a:r>
                      <a:r>
                        <a:rPr lang="ru-RU" sz="3600" baseline="0" dirty="0" smtClean="0"/>
                        <a:t> + </a:t>
                      </a:r>
                      <a:r>
                        <a:rPr lang="en-US" sz="3600" baseline="0" dirty="0" smtClean="0"/>
                        <a:t>will + V</a:t>
                      </a:r>
                      <a:r>
                        <a:rPr lang="en-US" sz="3600" baseline="-25000" dirty="0" smtClean="0"/>
                        <a:t>1</a:t>
                      </a:r>
                      <a:endParaRPr lang="ru-RU" sz="36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I will open</a:t>
                      </a:r>
                      <a:r>
                        <a:rPr lang="en-US" sz="3600" baseline="0" dirty="0" smtClean="0"/>
                        <a:t> the door.</a:t>
                      </a:r>
                      <a:endParaRPr lang="ru-RU" sz="3600" dirty="0"/>
                    </a:p>
                  </a:txBody>
                  <a:tcPr anchor="ctr"/>
                </a:tc>
              </a:tr>
              <a:tr h="78320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-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___________</a:t>
                      </a:r>
                      <a:r>
                        <a:rPr lang="en-US" sz="3600" baseline="0" dirty="0" smtClean="0"/>
                        <a:t> + won’t +V</a:t>
                      </a:r>
                      <a:r>
                        <a:rPr lang="en-US" sz="3600" baseline="-25000" dirty="0" smtClean="0"/>
                        <a:t>1</a:t>
                      </a:r>
                      <a:endParaRPr lang="ru-RU" sz="36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She won’t open the door.</a:t>
                      </a:r>
                      <a:endParaRPr lang="ru-RU" sz="3600" dirty="0"/>
                    </a:p>
                  </a:txBody>
                  <a:tcPr anchor="ctr"/>
                </a:tc>
              </a:tr>
              <a:tr h="78320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?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Will +</a:t>
                      </a:r>
                      <a:r>
                        <a:rPr lang="en-US" sz="3600" baseline="0" dirty="0" smtClean="0"/>
                        <a:t> ___________ + V</a:t>
                      </a:r>
                      <a:r>
                        <a:rPr lang="en-US" sz="3600" baseline="-25000" dirty="0" smtClean="0"/>
                        <a:t>1</a:t>
                      </a:r>
                      <a:r>
                        <a:rPr lang="en-US" sz="3600" baseline="0" dirty="0" smtClean="0"/>
                        <a:t>?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Will they open the door?</a:t>
                      </a:r>
                      <a:endParaRPr lang="ru-RU" sz="36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1236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9625" y="0"/>
            <a:ext cx="10912839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Конструкция </a:t>
            </a:r>
            <a:r>
              <a:rPr lang="ru-RU" sz="3200" b="1" dirty="0" err="1" smtClean="0"/>
              <a:t>to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be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going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to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do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smth</a:t>
            </a:r>
            <a:endParaRPr lang="en-US" sz="3200" b="1" dirty="0" smtClean="0"/>
          </a:p>
          <a:p>
            <a:endParaRPr lang="ru-RU" sz="2400" dirty="0" smtClean="0"/>
          </a:p>
          <a:p>
            <a:r>
              <a:rPr lang="ru-RU" sz="2000" dirty="0" smtClean="0"/>
              <a:t>Конструкция </a:t>
            </a:r>
            <a:r>
              <a:rPr lang="ru-RU" sz="2000" b="1" dirty="0" err="1" smtClean="0"/>
              <a:t>to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be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going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to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do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smth</a:t>
            </a:r>
            <a:r>
              <a:rPr lang="ru-RU" sz="2000" b="1" dirty="0" smtClean="0"/>
              <a:t> </a:t>
            </a:r>
            <a:r>
              <a:rPr lang="ru-RU" sz="2000" dirty="0" smtClean="0"/>
              <a:t>в английском языке используется, чтобы сообщить о своих планах или намерениях что-то сделать в будущем.</a:t>
            </a:r>
            <a:endParaRPr lang="en-US" sz="2000" dirty="0" smtClean="0"/>
          </a:p>
          <a:p>
            <a:endParaRPr lang="en-US" sz="2000" dirty="0"/>
          </a:p>
          <a:p>
            <a:r>
              <a:rPr lang="ru-RU" sz="2000" u="sng" dirty="0" smtClean="0"/>
              <a:t>Употребление </a:t>
            </a:r>
            <a:r>
              <a:rPr lang="ru-RU" sz="2000" u="sng" dirty="0" err="1" smtClean="0"/>
              <a:t>to</a:t>
            </a:r>
            <a:r>
              <a:rPr lang="ru-RU" sz="2000" u="sng" dirty="0" smtClean="0"/>
              <a:t> </a:t>
            </a:r>
            <a:r>
              <a:rPr lang="ru-RU" sz="2000" u="sng" dirty="0" err="1" smtClean="0"/>
              <a:t>be</a:t>
            </a:r>
            <a:r>
              <a:rPr lang="ru-RU" sz="2000" u="sng" dirty="0" smtClean="0"/>
              <a:t> </a:t>
            </a:r>
            <a:r>
              <a:rPr lang="ru-RU" sz="2000" u="sng" dirty="0" err="1" smtClean="0"/>
              <a:t>going</a:t>
            </a:r>
            <a:r>
              <a:rPr lang="ru-RU" sz="2000" u="sng" dirty="0" smtClean="0"/>
              <a:t> </a:t>
            </a:r>
            <a:r>
              <a:rPr lang="ru-RU" sz="2000" u="sng" dirty="0" err="1" smtClean="0"/>
              <a:t>to</a:t>
            </a:r>
            <a:r>
              <a:rPr lang="ru-RU" sz="2000" u="sng" dirty="0" smtClean="0"/>
              <a:t> </a:t>
            </a:r>
            <a:r>
              <a:rPr lang="ru-RU" sz="2000" u="sng" dirty="0" err="1" smtClean="0"/>
              <a:t>do</a:t>
            </a:r>
            <a:r>
              <a:rPr lang="ru-RU" sz="2000" u="sng" dirty="0" smtClean="0"/>
              <a:t> </a:t>
            </a:r>
            <a:r>
              <a:rPr lang="ru-RU" sz="2000" u="sng" dirty="0" err="1" smtClean="0"/>
              <a:t>smth</a:t>
            </a:r>
            <a:r>
              <a:rPr lang="ru-RU" sz="2000" u="sng" dirty="0" smtClean="0"/>
              <a:t> :</a:t>
            </a:r>
            <a:endParaRPr lang="en-US" sz="2000" dirty="0" smtClean="0"/>
          </a:p>
          <a:p>
            <a:r>
              <a:rPr lang="en-US" sz="2000" b="1" i="1" dirty="0" smtClean="0"/>
              <a:t>1) </a:t>
            </a:r>
            <a:r>
              <a:rPr lang="ru-RU" sz="2000" b="1" i="1" dirty="0" smtClean="0"/>
              <a:t>Планы и намерения</a:t>
            </a:r>
          </a:p>
          <a:p>
            <a:r>
              <a:rPr lang="en-US" sz="2000" b="1" i="1" dirty="0" smtClean="0"/>
              <a:t>2) </a:t>
            </a:r>
            <a:r>
              <a:rPr lang="ru-RU" sz="2000" b="1" i="1" dirty="0" smtClean="0"/>
              <a:t>Предсказания будущего, основанные на очевидных фактах</a:t>
            </a:r>
          </a:p>
          <a:p>
            <a:endParaRPr lang="ru-RU" sz="16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803646"/>
              </p:ext>
            </p:extLst>
          </p:nvPr>
        </p:nvGraphicFramePr>
        <p:xfrm>
          <a:off x="398073" y="2893240"/>
          <a:ext cx="11474138" cy="38007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9878"/>
                <a:gridCol w="4977760"/>
                <a:gridCol w="5336500"/>
              </a:tblGrid>
              <a:tr h="783202"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Структура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Пример</a:t>
                      </a:r>
                      <a:endParaRPr lang="ru-RU" sz="2800" dirty="0"/>
                    </a:p>
                  </a:txBody>
                  <a:tcPr anchor="ctr"/>
                </a:tc>
              </a:tr>
              <a:tr h="78320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+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__________</a:t>
                      </a:r>
                      <a:r>
                        <a:rPr lang="ru-RU" sz="2000" baseline="0" dirty="0" smtClean="0"/>
                        <a:t> + </a:t>
                      </a:r>
                      <a:r>
                        <a:rPr lang="en-US" sz="2000" baseline="0" dirty="0" smtClean="0"/>
                        <a:t>am/is/are + going to + V</a:t>
                      </a:r>
                      <a:r>
                        <a:rPr lang="en-US" sz="2000" baseline="-25000" dirty="0" smtClean="0"/>
                        <a:t>1</a:t>
                      </a:r>
                      <a:endParaRPr lang="ru-RU" sz="20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I’m going to take an IELTS exam. </a:t>
                      </a:r>
                    </a:p>
                    <a:p>
                      <a:pPr algn="ctr"/>
                      <a:r>
                        <a:rPr lang="en-US" sz="2000" dirty="0" smtClean="0"/>
                        <a:t>We are going to throw a party.</a:t>
                      </a:r>
                    </a:p>
                    <a:p>
                      <a:pPr algn="ctr"/>
                      <a:r>
                        <a:rPr lang="en-US" sz="2000" dirty="0" smtClean="0"/>
                        <a:t>He is going to ask her on a date.</a:t>
                      </a:r>
                      <a:endParaRPr lang="ru-RU" sz="2000" dirty="0"/>
                    </a:p>
                  </a:txBody>
                  <a:tcPr anchor="ctr"/>
                </a:tc>
              </a:tr>
              <a:tr h="78320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-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___________</a:t>
                      </a:r>
                      <a:r>
                        <a:rPr lang="en-US" sz="2000" baseline="0" dirty="0" smtClean="0"/>
                        <a:t> + </a:t>
                      </a:r>
                      <a:r>
                        <a:rPr lang="en-US" sz="2000" baseline="0" dirty="0" smtClean="0"/>
                        <a:t>am/is/are + not + going to</a:t>
                      </a:r>
                      <a:r>
                        <a:rPr lang="en-US" sz="2000" baseline="0" dirty="0" smtClean="0"/>
                        <a:t>+V</a:t>
                      </a:r>
                      <a:r>
                        <a:rPr lang="en-US" sz="2000" baseline="-25000" dirty="0" smtClean="0"/>
                        <a:t>1</a:t>
                      </a:r>
                      <a:endParaRPr lang="ru-RU" sz="20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 am not going to tell her about my plans.</a:t>
                      </a:r>
                    </a:p>
                    <a:p>
                      <a:pPr algn="ctr"/>
                      <a:r>
                        <a:rPr lang="en-US" sz="2000" dirty="0" smtClean="0"/>
                        <a:t>They are not going to invite any of my friends.</a:t>
                      </a:r>
                    </a:p>
                    <a:p>
                      <a:pPr algn="ctr"/>
                      <a:r>
                        <a:rPr lang="en-US" sz="2000" dirty="0" smtClean="0"/>
                        <a:t>She isn’t going to go abroad.</a:t>
                      </a:r>
                      <a:endParaRPr lang="ru-RU" sz="2000" dirty="0"/>
                    </a:p>
                  </a:txBody>
                  <a:tcPr anchor="ctr"/>
                </a:tc>
              </a:tr>
              <a:tr h="78320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?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Am/Is/Are +</a:t>
                      </a:r>
                      <a:r>
                        <a:rPr lang="en-US" sz="2000" baseline="0" dirty="0" smtClean="0"/>
                        <a:t> ___________ + going to + V</a:t>
                      </a:r>
                      <a:r>
                        <a:rPr lang="en-US" sz="2000" baseline="-25000" dirty="0" smtClean="0"/>
                        <a:t>1</a:t>
                      </a:r>
                      <a:r>
                        <a:rPr lang="en-US" sz="2000" baseline="0" dirty="0" smtClean="0"/>
                        <a:t>?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Are you going to have lunch with me? </a:t>
                      </a:r>
                    </a:p>
                    <a:p>
                      <a:pPr algn="ctr"/>
                      <a:r>
                        <a:rPr lang="en-US" sz="2000" dirty="0" smtClean="0"/>
                        <a:t>Is she going to get married? </a:t>
                      </a:r>
                    </a:p>
                    <a:p>
                      <a:pPr algn="ctr"/>
                      <a:r>
                        <a:rPr lang="en-US" sz="2000" dirty="0" smtClean="0"/>
                        <a:t>Are they going to ask him for help?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6200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379" y="246425"/>
            <a:ext cx="10343213" cy="623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761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646" y="0"/>
            <a:ext cx="1058305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Время </a:t>
            </a:r>
            <a:r>
              <a:rPr lang="ru-RU" sz="3200" b="1" dirty="0" err="1" smtClean="0"/>
              <a:t>Present</a:t>
            </a:r>
            <a:r>
              <a:rPr lang="ru-RU" sz="3200" b="1" dirty="0" smtClean="0"/>
              <a:t> Simple</a:t>
            </a:r>
          </a:p>
          <a:p>
            <a:r>
              <a:rPr lang="ru-RU" sz="2400" dirty="0" err="1" smtClean="0"/>
              <a:t>Present</a:t>
            </a:r>
            <a:r>
              <a:rPr lang="ru-RU" sz="2400" dirty="0" smtClean="0"/>
              <a:t> Simple — простое настоящее время, которое также используют для выражения будущего.</a:t>
            </a:r>
            <a:endParaRPr lang="en-US" sz="2400" dirty="0" smtClean="0"/>
          </a:p>
          <a:p>
            <a:endParaRPr lang="en-US" sz="2400" dirty="0"/>
          </a:p>
          <a:p>
            <a:r>
              <a:rPr lang="ru-RU" sz="2400" u="sng" dirty="0" smtClean="0"/>
              <a:t>Употребление </a:t>
            </a:r>
            <a:r>
              <a:rPr lang="ru-RU" sz="2400" u="sng" dirty="0" err="1" smtClean="0"/>
              <a:t>Present</a:t>
            </a:r>
            <a:r>
              <a:rPr lang="ru-RU" sz="2400" u="sng" dirty="0" smtClean="0"/>
              <a:t> Simple в будущем</a:t>
            </a:r>
            <a:r>
              <a:rPr lang="en-US" sz="2400" u="sng" dirty="0" smtClean="0"/>
              <a:t>:</a:t>
            </a:r>
          </a:p>
          <a:p>
            <a:r>
              <a:rPr lang="en-US" sz="2400" dirty="0" smtClean="0"/>
              <a:t>1) </a:t>
            </a:r>
            <a:r>
              <a:rPr lang="ru-RU" sz="2400" dirty="0" err="1" smtClean="0"/>
              <a:t>Present</a:t>
            </a:r>
            <a:r>
              <a:rPr lang="ru-RU" sz="2400" dirty="0" smtClean="0"/>
              <a:t> Simple используется для </a:t>
            </a:r>
            <a:r>
              <a:rPr lang="ru-RU" sz="2400" b="1" i="1" dirty="0" smtClean="0"/>
              <a:t>выражения будущего, когда говорим о расписании</a:t>
            </a:r>
            <a:r>
              <a:rPr lang="ru-RU" sz="2400" dirty="0" smtClean="0"/>
              <a:t> (транспорта, кино).</a:t>
            </a:r>
            <a:endParaRPr lang="en-US" sz="2400" dirty="0" smtClean="0"/>
          </a:p>
          <a:p>
            <a:r>
              <a:rPr lang="en-US" sz="2400" dirty="0" smtClean="0"/>
              <a:t>2) </a:t>
            </a:r>
            <a:r>
              <a:rPr lang="ru-RU" sz="2400" dirty="0" err="1" smtClean="0"/>
              <a:t>Present</a:t>
            </a:r>
            <a:r>
              <a:rPr lang="ru-RU" sz="2400" dirty="0" smtClean="0"/>
              <a:t> Simple можно употреблять, когда речь идет </a:t>
            </a:r>
            <a:r>
              <a:rPr lang="ru-RU" sz="2400" b="1" i="1" dirty="0" smtClean="0"/>
              <a:t>о событиях и планах, если они зафиксированы и мы не можем их изменить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729004"/>
              </p:ext>
            </p:extLst>
          </p:nvPr>
        </p:nvGraphicFramePr>
        <p:xfrm>
          <a:off x="389745" y="3571162"/>
          <a:ext cx="11242622" cy="3132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9311"/>
                <a:gridCol w="5126636"/>
                <a:gridCol w="5066675"/>
              </a:tblGrid>
              <a:tr h="783202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Структура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Пример</a:t>
                      </a:r>
                      <a:endParaRPr lang="ru-RU" sz="3200" dirty="0"/>
                    </a:p>
                  </a:txBody>
                  <a:tcPr anchor="ctr"/>
                </a:tc>
              </a:tr>
              <a:tr h="78320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+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__________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en-US" sz="2800" baseline="0" dirty="0" smtClean="0"/>
                        <a:t>+ V</a:t>
                      </a:r>
                      <a:r>
                        <a:rPr lang="en-US" sz="2800" baseline="-25000" dirty="0" smtClean="0"/>
                        <a:t>1/s</a:t>
                      </a:r>
                      <a:endParaRPr lang="ru-RU" sz="28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The train leaves in 5 minutes!</a:t>
                      </a:r>
                      <a:endParaRPr lang="ru-RU" sz="2800" dirty="0"/>
                    </a:p>
                  </a:txBody>
                  <a:tcPr anchor="ctr"/>
                </a:tc>
              </a:tr>
              <a:tr h="78320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-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___________</a:t>
                      </a:r>
                      <a:r>
                        <a:rPr lang="en-US" sz="2800" baseline="0" dirty="0" smtClean="0"/>
                        <a:t> + don’t/doesn’t +V</a:t>
                      </a:r>
                      <a:r>
                        <a:rPr lang="en-US" sz="2800" baseline="-25000" dirty="0" smtClean="0"/>
                        <a:t>1</a:t>
                      </a:r>
                      <a:endParaRPr lang="ru-RU" sz="28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The bus doesn’t stop in Venice. </a:t>
                      </a:r>
                      <a:endParaRPr lang="ru-RU" sz="2800" dirty="0"/>
                    </a:p>
                  </a:txBody>
                  <a:tcPr anchor="ctr"/>
                </a:tc>
              </a:tr>
              <a:tr h="78320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?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Do/Does +</a:t>
                      </a:r>
                      <a:r>
                        <a:rPr lang="en-US" sz="2800" baseline="0" dirty="0" smtClean="0"/>
                        <a:t> ___________ + V</a:t>
                      </a:r>
                      <a:r>
                        <a:rPr lang="en-US" sz="2800" baseline="-25000" dirty="0" smtClean="0"/>
                        <a:t>1</a:t>
                      </a:r>
                      <a:r>
                        <a:rPr lang="en-US" sz="2800" baseline="0" dirty="0" smtClean="0"/>
                        <a:t>?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Does the concert start at 9 p.m.?</a:t>
                      </a:r>
                      <a:endParaRPr lang="ru-RU" sz="28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6455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4774" y="553919"/>
            <a:ext cx="11647358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Время </a:t>
            </a:r>
            <a:r>
              <a:rPr lang="ru-RU" sz="3600" b="1" dirty="0" err="1" smtClean="0"/>
              <a:t>Present</a:t>
            </a:r>
            <a:r>
              <a:rPr lang="ru-RU" sz="3600" b="1" dirty="0" smtClean="0"/>
              <a:t> Continuous</a:t>
            </a:r>
          </a:p>
          <a:p>
            <a:endParaRPr lang="en-US" dirty="0" smtClean="0"/>
          </a:p>
          <a:p>
            <a:r>
              <a:rPr lang="ru-RU" sz="2200" dirty="0" smtClean="0"/>
              <a:t>С помощью времени </a:t>
            </a:r>
            <a:r>
              <a:rPr lang="ru-RU" sz="2200" dirty="0" err="1" smtClean="0"/>
              <a:t>Present</a:t>
            </a:r>
            <a:r>
              <a:rPr lang="ru-RU" sz="2200" dirty="0" smtClean="0"/>
              <a:t> Continuous также можно выразить планы и намерения.</a:t>
            </a:r>
            <a:endParaRPr lang="en-US" sz="2200" dirty="0" smtClean="0"/>
          </a:p>
          <a:p>
            <a:endParaRPr lang="en-US" sz="2200" dirty="0"/>
          </a:p>
          <a:p>
            <a:r>
              <a:rPr lang="ru-RU" sz="2200" u="sng" dirty="0" smtClean="0"/>
              <a:t>Употребление </a:t>
            </a:r>
            <a:r>
              <a:rPr lang="en-US" sz="2200" u="sng" dirty="0" smtClean="0"/>
              <a:t>Present Continuous:</a:t>
            </a:r>
          </a:p>
          <a:p>
            <a:endParaRPr lang="en-US" sz="2200" u="sng" dirty="0" smtClean="0"/>
          </a:p>
          <a:p>
            <a:r>
              <a:rPr lang="en-US" sz="2200" dirty="0" smtClean="0"/>
              <a:t>1) </a:t>
            </a:r>
            <a:r>
              <a:rPr lang="ru-RU" sz="2200" dirty="0" smtClean="0"/>
              <a:t>Время </a:t>
            </a:r>
            <a:r>
              <a:rPr lang="ru-RU" sz="2200" dirty="0" err="1" smtClean="0"/>
              <a:t>Present</a:t>
            </a:r>
            <a:r>
              <a:rPr lang="ru-RU" sz="2200" dirty="0" smtClean="0"/>
              <a:t> Continuous используется для обозначения </a:t>
            </a:r>
            <a:r>
              <a:rPr lang="ru-RU" sz="2200" b="1" i="1" dirty="0" smtClean="0"/>
              <a:t>запланированного действия, которое произойдет в ближайшем будущем</a:t>
            </a:r>
            <a:r>
              <a:rPr lang="ru-RU" sz="2200" dirty="0" smtClean="0"/>
              <a:t>. В таких предложениях, как правило, присутствуют слова </a:t>
            </a:r>
            <a:r>
              <a:rPr lang="ru-RU" sz="2200" dirty="0" err="1" smtClean="0"/>
              <a:t>today</a:t>
            </a:r>
            <a:r>
              <a:rPr lang="ru-RU" sz="2200" dirty="0" smtClean="0"/>
              <a:t> (сегодня), </a:t>
            </a:r>
            <a:r>
              <a:rPr lang="ru-RU" sz="2200" dirty="0" err="1" smtClean="0"/>
              <a:t>tonight</a:t>
            </a:r>
            <a:r>
              <a:rPr lang="ru-RU" sz="2200" dirty="0" smtClean="0"/>
              <a:t> (сегодня вечером), </a:t>
            </a:r>
            <a:r>
              <a:rPr lang="ru-RU" sz="2200" dirty="0" err="1" smtClean="0"/>
              <a:t>tomorrow</a:t>
            </a:r>
            <a:r>
              <a:rPr lang="ru-RU" sz="2200" dirty="0" smtClean="0"/>
              <a:t> (завтра), </a:t>
            </a:r>
            <a:r>
              <a:rPr lang="ru-RU" sz="2200" dirty="0" err="1" smtClean="0"/>
              <a:t>next</a:t>
            </a:r>
            <a:r>
              <a:rPr lang="ru-RU" sz="2200" dirty="0" smtClean="0"/>
              <a:t> </a:t>
            </a:r>
            <a:r>
              <a:rPr lang="ru-RU" sz="2200" dirty="0" err="1" smtClean="0"/>
              <a:t>week</a:t>
            </a:r>
            <a:r>
              <a:rPr lang="ru-RU" sz="2200" dirty="0" smtClean="0"/>
              <a:t> (на следующей неделе), </a:t>
            </a:r>
            <a:r>
              <a:rPr lang="ru-RU" sz="2200" dirty="0" err="1" smtClean="0"/>
              <a:t>in</a:t>
            </a:r>
            <a:r>
              <a:rPr lang="ru-RU" sz="2200" dirty="0" smtClean="0"/>
              <a:t> </a:t>
            </a:r>
            <a:r>
              <a:rPr lang="ru-RU" sz="2200" dirty="0" err="1" smtClean="0"/>
              <a:t>May</a:t>
            </a:r>
            <a:r>
              <a:rPr lang="ru-RU" sz="2200" dirty="0" smtClean="0"/>
              <a:t> (в мае) и т. д.</a:t>
            </a:r>
            <a:endParaRPr lang="en-US" sz="2200" dirty="0" smtClean="0"/>
          </a:p>
          <a:p>
            <a:r>
              <a:rPr lang="en-US" sz="2200" dirty="0" smtClean="0"/>
              <a:t>2) </a:t>
            </a:r>
            <a:r>
              <a:rPr lang="ru-RU" sz="2200" dirty="0" smtClean="0"/>
              <a:t>Время </a:t>
            </a:r>
            <a:r>
              <a:rPr lang="ru-RU" sz="2200" dirty="0" err="1" smtClean="0"/>
              <a:t>Present</a:t>
            </a:r>
            <a:r>
              <a:rPr lang="ru-RU" sz="2200" dirty="0" smtClean="0"/>
              <a:t> Continuous употребляется, когда говорим о </a:t>
            </a:r>
            <a:r>
              <a:rPr lang="ru-RU" sz="2200" b="1" i="1" dirty="0" smtClean="0"/>
              <a:t>действии, которое собираемся совершить сразу же после того, как упомянули о нем</a:t>
            </a:r>
            <a:r>
              <a:rPr lang="ru-RU" sz="2200" dirty="0" smtClean="0"/>
              <a:t>. В таких предложениях используем глаголы движения: </a:t>
            </a:r>
            <a:r>
              <a:rPr lang="ru-RU" sz="2200" dirty="0" err="1" smtClean="0"/>
              <a:t>go</a:t>
            </a:r>
            <a:r>
              <a:rPr lang="ru-RU" sz="2200" dirty="0" smtClean="0"/>
              <a:t> (идти), </a:t>
            </a:r>
            <a:r>
              <a:rPr lang="ru-RU" sz="2200" dirty="0" err="1" smtClean="0"/>
              <a:t>come</a:t>
            </a:r>
            <a:r>
              <a:rPr lang="ru-RU" sz="2200" dirty="0" smtClean="0"/>
              <a:t> (приходить), </a:t>
            </a:r>
            <a:r>
              <a:rPr lang="ru-RU" sz="2200" dirty="0" err="1" smtClean="0"/>
              <a:t>arrive</a:t>
            </a:r>
            <a:r>
              <a:rPr lang="ru-RU" sz="2200" dirty="0" smtClean="0"/>
              <a:t> ( приезжать), </a:t>
            </a:r>
            <a:r>
              <a:rPr lang="ru-RU" sz="2200" dirty="0" err="1" smtClean="0"/>
              <a:t>leave</a:t>
            </a:r>
            <a:r>
              <a:rPr lang="ru-RU" sz="2200" dirty="0" smtClean="0"/>
              <a:t> (уходить) и др.</a:t>
            </a:r>
            <a:endParaRPr lang="en-US" sz="2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6822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696093"/>
              </p:ext>
            </p:extLst>
          </p:nvPr>
        </p:nvGraphicFramePr>
        <p:xfrm>
          <a:off x="338112" y="959509"/>
          <a:ext cx="11474138" cy="4349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1022"/>
                <a:gridCol w="4841823"/>
                <a:gridCol w="5651293"/>
              </a:tblGrid>
              <a:tr h="783202"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Структура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Пример</a:t>
                      </a:r>
                      <a:endParaRPr lang="ru-RU" sz="2800" dirty="0"/>
                    </a:p>
                  </a:txBody>
                  <a:tcPr anchor="ctr"/>
                </a:tc>
              </a:tr>
              <a:tr h="78320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+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__________</a:t>
                      </a:r>
                      <a:r>
                        <a:rPr lang="ru-RU" sz="2400" baseline="0" dirty="0" smtClean="0"/>
                        <a:t> + </a:t>
                      </a:r>
                      <a:r>
                        <a:rPr lang="en-US" sz="2400" baseline="0" dirty="0" smtClean="0"/>
                        <a:t>am/is/are + </a:t>
                      </a:r>
                      <a:r>
                        <a:rPr lang="en-US" sz="2400" baseline="0" dirty="0" err="1" smtClean="0"/>
                        <a:t>V</a:t>
                      </a:r>
                      <a:r>
                        <a:rPr lang="en-US" sz="2400" baseline="-25000" dirty="0" err="1" smtClean="0"/>
                        <a:t>ing</a:t>
                      </a:r>
                      <a:endParaRPr lang="ru-RU" sz="2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He is running his first marathon tomorrow. </a:t>
                      </a:r>
                    </a:p>
                    <a:p>
                      <a:pPr algn="ctr"/>
                      <a:r>
                        <a:rPr lang="en-US" sz="2400" dirty="0" smtClean="0"/>
                        <a:t>We are celebrating Katy’s 21st birthday next weekend.</a:t>
                      </a:r>
                      <a:endParaRPr lang="ru-RU" sz="2400" dirty="0"/>
                    </a:p>
                  </a:txBody>
                  <a:tcPr anchor="ctr"/>
                </a:tc>
              </a:tr>
              <a:tr h="78320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-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___________</a:t>
                      </a:r>
                      <a:r>
                        <a:rPr lang="en-US" sz="2400" baseline="0" dirty="0" smtClean="0"/>
                        <a:t> + </a:t>
                      </a:r>
                      <a:r>
                        <a:rPr lang="en-US" sz="2400" baseline="0" dirty="0" smtClean="0"/>
                        <a:t>am/is/are + not + </a:t>
                      </a:r>
                      <a:r>
                        <a:rPr lang="en-US" sz="2400" baseline="0" dirty="0" err="1" smtClean="0"/>
                        <a:t>V</a:t>
                      </a:r>
                      <a:r>
                        <a:rPr lang="en-US" sz="2400" baseline="-25000" dirty="0" err="1" smtClean="0"/>
                        <a:t>ing</a:t>
                      </a:r>
                      <a:endParaRPr lang="ru-RU" sz="2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 am not working tomorrow. It’s my first day off this month! </a:t>
                      </a:r>
                    </a:p>
                    <a:p>
                      <a:pPr algn="ctr"/>
                      <a:r>
                        <a:rPr lang="en-US" sz="2400" dirty="0" smtClean="0"/>
                        <a:t>Their trip got cancelled, so I am not taking them to the station. </a:t>
                      </a:r>
                      <a:endParaRPr lang="ru-RU" sz="2400" dirty="0"/>
                    </a:p>
                  </a:txBody>
                  <a:tcPr anchor="ctr"/>
                </a:tc>
              </a:tr>
              <a:tr h="78320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?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Am/Is/Are +</a:t>
                      </a:r>
                      <a:r>
                        <a:rPr lang="en-US" sz="2400" baseline="0" dirty="0" smtClean="0"/>
                        <a:t> ___________ + </a:t>
                      </a:r>
                      <a:r>
                        <a:rPr lang="en-US" sz="2400" baseline="0" dirty="0" err="1" smtClean="0"/>
                        <a:t>V</a:t>
                      </a:r>
                      <a:r>
                        <a:rPr lang="en-US" sz="2400" baseline="-25000" dirty="0" err="1" smtClean="0"/>
                        <a:t>ing</a:t>
                      </a:r>
                      <a:r>
                        <a:rPr lang="en-US" sz="2400" baseline="0" dirty="0" smtClean="0"/>
                        <a:t>?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What time are you leaving? </a:t>
                      </a:r>
                    </a:p>
                    <a:p>
                      <a:pPr algn="ctr"/>
                      <a:r>
                        <a:rPr lang="en-US" sz="2400" dirty="0" smtClean="0"/>
                        <a:t>Are you working late again next week? </a:t>
                      </a:r>
                      <a:endParaRPr lang="ru-RU" sz="2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48515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708</Words>
  <Application>Microsoft Office PowerPoint</Application>
  <PresentationFormat>Широкоэкранный</PresentationFormat>
  <Paragraphs>93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Способы выражения будущего времени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Способы выражения будущего времени</dc:title>
  <dc:creator>Экзамен</dc:creator>
  <cp:lastModifiedBy>Экзамен</cp:lastModifiedBy>
  <cp:revision>5</cp:revision>
  <dcterms:created xsi:type="dcterms:W3CDTF">2023-02-09T06:39:35Z</dcterms:created>
  <dcterms:modified xsi:type="dcterms:W3CDTF">2023-02-09T07:23:42Z</dcterms:modified>
</cp:coreProperties>
</file>