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2" r:id="rId4"/>
    <p:sldId id="268" r:id="rId5"/>
    <p:sldId id="265" r:id="rId6"/>
    <p:sldId id="272" r:id="rId7"/>
    <p:sldId id="276" r:id="rId8"/>
    <p:sldId id="274" r:id="rId9"/>
    <p:sldId id="269" r:id="rId10"/>
    <p:sldId id="275" r:id="rId11"/>
    <p:sldId id="270" r:id="rId12"/>
    <p:sldId id="273" r:id="rId13"/>
    <p:sldId id="271" r:id="rId14"/>
  </p:sldIdLst>
  <p:sldSz cx="9144000" cy="6858000" type="screen4x3"/>
  <p:notesSz cx="6858000" cy="9144000"/>
  <p:embeddedFontLst>
    <p:embeddedFont>
      <p:font typeface="SkazkaForSerge" panose="02027200000000000000"/>
      <p:regular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820041"/>
    <a:srgbClr val="B05408"/>
    <a:srgbClr val="993300"/>
    <a:srgbClr val="8D1E1B"/>
    <a:srgbClr val="BE2824"/>
    <a:srgbClr val="F90B05"/>
    <a:srgbClr val="740000"/>
    <a:srgbClr val="BC08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27219-72B4-4143-8920-E514C2D91709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0D0A2-4A71-4491-91F7-91D1922416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982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20D0A2-4A71-4491-91F7-91D19224161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976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692696"/>
            <a:ext cx="5472608" cy="342210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«Использование </a:t>
            </a:r>
            <a:r>
              <a:rPr lang="ru-RU" sz="4000" dirty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технологии ТРИЗ- в речевом развитии дошкольников 5 года жизни»</a:t>
            </a:r>
            <a:endParaRPr lang="ru-RU" sz="40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kazkaForSerg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365104"/>
            <a:ext cx="4608512" cy="17281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  <a:latin typeface="SkazkaForSerge" pitchFamily="18" charset="0"/>
              </a:rPr>
              <a:t>воспитатель</a:t>
            </a:r>
          </a:p>
          <a:p>
            <a:pPr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  <a:latin typeface="SkazkaForSerge" pitchFamily="18" charset="0"/>
              </a:rPr>
              <a:t>МАДОУ №29 "Золушка« города Губкина </a:t>
            </a:r>
          </a:p>
          <a:p>
            <a:pPr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  <a:latin typeface="SkazkaForSerge" pitchFamily="18" charset="0"/>
              </a:rPr>
              <a:t>Прасолова О.А.</a:t>
            </a:r>
          </a:p>
          <a:p>
            <a:pPr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  <a:latin typeface="SkazkaForSerge" pitchFamily="18" charset="0"/>
              </a:rPr>
              <a:t>2021год</a:t>
            </a:r>
          </a:p>
          <a:p>
            <a:pPr>
              <a:spcBef>
                <a:spcPts val="0"/>
              </a:spcBef>
            </a:pPr>
            <a:endParaRPr lang="ru-RU" sz="2200" dirty="0">
              <a:solidFill>
                <a:schemeClr val="tx1"/>
              </a:solidFill>
              <a:latin typeface="SkazkaForSerg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Обучение дошкольников составлению логических рассказов по серии картинок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447800"/>
            <a:ext cx="6629400" cy="4972050"/>
          </a:xfrm>
        </p:spPr>
      </p:pic>
    </p:spTree>
    <p:extLst>
      <p:ext uri="{BB962C8B-B14F-4D97-AF65-F5344CB8AC3E}">
        <p14:creationId xmlns:p14="http://schemas.microsoft.com/office/powerpoint/2010/main" val="3745256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6888162"/>
          </a:xfrm>
        </p:spPr>
        <p:txBody>
          <a:bodyPr>
            <a:normAutofit/>
          </a:bodyPr>
          <a:lstStyle/>
          <a:p>
            <a:r>
              <a:rPr lang="ru-RU" sz="2000" b="1" dirty="0"/>
              <a:t>Обучение детей составлению текстов сказочного содержания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для этого метода я  использую </a:t>
            </a:r>
            <a:r>
              <a:rPr lang="ru-RU" sz="2000" dirty="0"/>
              <a:t>следующий алгоритм построения тренинга:</a:t>
            </a:r>
            <a:br>
              <a:rPr lang="ru-RU" sz="2000" dirty="0"/>
            </a:br>
            <a:r>
              <a:rPr lang="ru-RU" sz="2000" dirty="0"/>
              <a:t>* Небольшой группе детей предлагается сочинить сказку (историю) с помощью какой-либо картинки или игрушки.</a:t>
            </a:r>
            <a:br>
              <a:rPr lang="ru-RU" sz="2000" dirty="0"/>
            </a:br>
            <a:r>
              <a:rPr lang="ru-RU" sz="2000" dirty="0"/>
              <a:t>* Задается вопрос детям, ответ на который ребенок находит в «В шкатулке со сказками» (достает картинку или игрушку).</a:t>
            </a:r>
            <a:br>
              <a:rPr lang="ru-RU" sz="2000" dirty="0"/>
            </a:br>
            <a:r>
              <a:rPr lang="ru-RU" sz="2000" dirty="0"/>
              <a:t>* Ответы детей постепенно собираются в единую сюжетную линию.</a:t>
            </a:r>
            <a:br>
              <a:rPr lang="ru-RU" sz="2000" dirty="0"/>
            </a:br>
            <a:r>
              <a:rPr lang="ru-RU" sz="2000" dirty="0"/>
              <a:t>* Когда сказка составлена, дети придумывают ей название и пересказывают.</a:t>
            </a:r>
            <a:br>
              <a:rPr lang="ru-RU" sz="2000" dirty="0"/>
            </a:br>
            <a:r>
              <a:rPr lang="ru-RU" sz="2000" dirty="0"/>
              <a:t>Прошу детей вспомнить, на какие вопросы они отвечали (выведение алгоритма вопросов).</a:t>
            </a:r>
            <a:br>
              <a:rPr lang="ru-RU" sz="2000" dirty="0"/>
            </a:br>
            <a:r>
              <a:rPr lang="ru-RU" sz="2000" dirty="0"/>
              <a:t>*Продуктивная деятельность детей по придуманному сюжету: рисование, </a:t>
            </a:r>
            <a:r>
              <a:rPr lang="ru-RU" sz="2000" dirty="0" smtClean="0"/>
              <a:t>	лепка</a:t>
            </a:r>
            <a:r>
              <a:rPr lang="ru-RU" sz="2000" dirty="0"/>
              <a:t>, аппликация, конструирование или схематизация (запись действий сказки с помощью схем).</a:t>
            </a:r>
            <a:br>
              <a:rPr lang="ru-RU" sz="2000" dirty="0"/>
            </a:br>
            <a:r>
              <a:rPr lang="ru-RU" sz="2000" dirty="0" smtClean="0"/>
              <a:t>	* </a:t>
            </a:r>
            <a:r>
              <a:rPr lang="ru-RU" sz="2000" dirty="0"/>
              <a:t>Попросить детей вечером рассказать дома придуманную сказку.</a:t>
            </a:r>
            <a:br>
              <a:rPr lang="ru-RU" sz="2000" dirty="0"/>
            </a:br>
            <a:r>
              <a:rPr lang="ru-RU" sz="2000" dirty="0" smtClean="0"/>
              <a:t>	Работа </a:t>
            </a:r>
            <a:r>
              <a:rPr lang="ru-RU" sz="2000" dirty="0"/>
              <a:t>с детьми по сочинению сказок должна носить сначала </a:t>
            </a:r>
            <a:r>
              <a:rPr lang="ru-RU" sz="2000" dirty="0" smtClean="0"/>
              <a:t>	коллективный </a:t>
            </a:r>
            <a:r>
              <a:rPr lang="ru-RU" sz="2000" dirty="0"/>
              <a:t>характер, потом подгрупповой, затем дети </a:t>
            </a:r>
            <a:r>
              <a:rPr lang="ru-RU" sz="2000" dirty="0" smtClean="0"/>
              <a:t>	составляют </a:t>
            </a:r>
            <a:r>
              <a:rPr lang="ru-RU" sz="2000" dirty="0"/>
              <a:t>текст вдвоем или втроем. Далее ребенок сам сочиняет сказку по определенной модели.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4750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2600" y="533400"/>
            <a:ext cx="7010400" cy="58674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5200" b="1" dirty="0">
                <a:solidFill>
                  <a:srgbClr val="CC0066"/>
                </a:solidFill>
                <a:latin typeface="SkazkaForSerge" panose="02027200000000000000"/>
              </a:rPr>
              <a:t>В результате занятий с применением технологии ТРИЗ у детей</a:t>
            </a:r>
          </a:p>
          <a:p>
            <a:endParaRPr lang="ru-RU" sz="3600" b="1" dirty="0">
              <a:solidFill>
                <a:srgbClr val="FF0000"/>
              </a:solidFill>
            </a:endParaRPr>
          </a:p>
          <a:p>
            <a:r>
              <a:rPr lang="ru-RU" dirty="0"/>
              <a:t>  Снимается чувство скованности</a:t>
            </a:r>
          </a:p>
          <a:p>
            <a:r>
              <a:rPr lang="ru-RU" dirty="0"/>
              <a:t>  Преодолевается застенчивость</a:t>
            </a:r>
          </a:p>
          <a:p>
            <a:r>
              <a:rPr lang="ru-RU" dirty="0"/>
              <a:t>  Развивается воображение, речевая и общая   инициатива</a:t>
            </a:r>
          </a:p>
          <a:p>
            <a:r>
              <a:rPr lang="ru-RU" dirty="0"/>
              <a:t>  Повышается уровень познавательных способностей, что помогает детям освободиться от инерции мышления</a:t>
            </a:r>
          </a:p>
          <a:p>
            <a:r>
              <a:rPr lang="ru-RU" dirty="0"/>
              <a:t>  ТРИЗ для дошкольников – это система коллективных игр, занятий призванная не заменять основную программу, а максимально увеличить её эффективность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617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95600" y="152400"/>
            <a:ext cx="6019800" cy="5410199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CC0066"/>
                </a:solidFill>
                <a:latin typeface="SkazkaForSerge" panose="02027200000000000000"/>
              </a:rPr>
              <a:t>СПАСИБО </a:t>
            </a:r>
            <a:br>
              <a:rPr lang="ru-RU" sz="7200" dirty="0" smtClean="0">
                <a:solidFill>
                  <a:srgbClr val="CC0066"/>
                </a:solidFill>
                <a:latin typeface="SkazkaForSerge" panose="02027200000000000000"/>
              </a:rPr>
            </a:br>
            <a:r>
              <a:rPr lang="ru-RU" sz="7200" dirty="0" smtClean="0">
                <a:solidFill>
                  <a:srgbClr val="CC0066"/>
                </a:solidFill>
                <a:latin typeface="SkazkaForSerge" panose="02027200000000000000"/>
              </a:rPr>
              <a:t>ЗА</a:t>
            </a:r>
            <a:br>
              <a:rPr lang="ru-RU" sz="7200" dirty="0" smtClean="0">
                <a:solidFill>
                  <a:srgbClr val="CC0066"/>
                </a:solidFill>
                <a:latin typeface="SkazkaForSerge" panose="02027200000000000000"/>
              </a:rPr>
            </a:br>
            <a:r>
              <a:rPr lang="ru-RU" sz="7200" dirty="0" smtClean="0">
                <a:solidFill>
                  <a:srgbClr val="CC0066"/>
                </a:solidFill>
                <a:latin typeface="SkazkaForSerge" panose="02027200000000000000"/>
              </a:rPr>
              <a:t>ВНИМАНИЕ</a:t>
            </a:r>
            <a:endParaRPr lang="ru-RU" sz="7200" dirty="0">
              <a:solidFill>
                <a:srgbClr val="CC0066"/>
              </a:solidFill>
              <a:latin typeface="SkazkaForSerge" panose="020272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964089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8077200" cy="4267200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prstClr val="black"/>
                </a:solidFill>
                <a:ea typeface="+mn-ea"/>
                <a:cs typeface="+mn-cs"/>
              </a:rPr>
              <a:t>Одним </a:t>
            </a:r>
            <a:r>
              <a:rPr lang="ru-RU" sz="2000" dirty="0">
                <a:solidFill>
                  <a:prstClr val="black"/>
                </a:solidFill>
                <a:ea typeface="+mn-ea"/>
                <a:cs typeface="+mn-cs"/>
              </a:rPr>
              <a:t>из основных показателей уровня развития умственных способностей ребенка можно считать богатство его речи. Способность общаться, познавать мир, планировать свои действия формируются у ребенка по мере развития его мышления. Современными психолого-педагогическими исследованиями установлено, что мышление и речь взаимосвязаны и взаимозависимы.</a:t>
            </a:r>
            <a:br>
              <a:rPr lang="ru-RU" sz="20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000" dirty="0">
                <a:solidFill>
                  <a:prstClr val="black"/>
                </a:solidFill>
                <a:ea typeface="+mn-ea"/>
                <a:cs typeface="+mn-cs"/>
              </a:rPr>
              <a:t>       	</a:t>
            </a:r>
            <a:r>
              <a:rPr lang="ru-RU" sz="2000" dirty="0" smtClean="0">
                <a:solidFill>
                  <a:prstClr val="black"/>
                </a:solidFill>
                <a:ea typeface="+mn-ea"/>
                <a:cs typeface="+mn-cs"/>
              </a:rPr>
              <a:t>В своей педагогической деятельности я столкнулась с такой        проблемой, что у современных дошкольников:</a:t>
            </a:r>
            <a:br>
              <a:rPr lang="ru-RU" sz="20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000" dirty="0" smtClean="0">
                <a:solidFill>
                  <a:prstClr val="black"/>
                </a:solidFill>
                <a:ea typeface="+mn-ea"/>
                <a:cs typeface="+mn-cs"/>
              </a:rPr>
              <a:t>                       • монологическая речь плохо развита;</a:t>
            </a:r>
            <a:br>
              <a:rPr lang="ru-RU" sz="20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000" dirty="0" smtClean="0">
                <a:solidFill>
                  <a:prstClr val="black"/>
                </a:solidFill>
                <a:ea typeface="+mn-ea"/>
                <a:cs typeface="+mn-cs"/>
              </a:rPr>
              <a:t>                       • небольшой опыт рассказывания текстов;</a:t>
            </a:r>
            <a:br>
              <a:rPr lang="ru-RU" sz="2000" dirty="0" smtClean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7400" y="3505200"/>
            <a:ext cx="6705600" cy="4038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• недостаточный активный словарь;</a:t>
            </a:r>
            <a:br>
              <a:rPr lang="ru-RU" sz="2000" dirty="0"/>
            </a:br>
            <a:r>
              <a:rPr lang="ru-RU" sz="2000" dirty="0"/>
              <a:t>• дети не владеют алгоритмом составления связного рассказа. </a:t>
            </a:r>
            <a:r>
              <a:rPr lang="ru-RU" sz="2000" dirty="0" smtClean="0"/>
              <a:t>Общение </a:t>
            </a:r>
            <a:r>
              <a:rPr lang="ru-RU" sz="2000" dirty="0"/>
              <a:t>носит формальный характер, лишенного личностного смысла, многие высказывания взрослого не вызывают ответной реакции ребенка, что препятствует успешному развитию диалогической речи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dirty="0"/>
              <a:t>В связи с этим, для развития речи детей я остановила свой выбор на использовании в образовательном процессе приемов ТРИЗ – педагогики Генриха </a:t>
            </a:r>
            <a:r>
              <a:rPr lang="ru-RU" sz="2000" dirty="0" err="1"/>
              <a:t>Сауловича</a:t>
            </a:r>
            <a:r>
              <a:rPr lang="ru-RU" sz="2000" dirty="0"/>
              <a:t> </a:t>
            </a:r>
            <a:r>
              <a:rPr lang="ru-RU" sz="2000" dirty="0" err="1" smtClean="0"/>
              <a:t>Альтшуллера</a:t>
            </a:r>
            <a:r>
              <a:rPr lang="ru-RU" sz="2000" dirty="0"/>
              <a:t>.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1200" y="457200"/>
            <a:ext cx="7086600" cy="6172199"/>
          </a:xfrm>
        </p:spPr>
        <p:txBody>
          <a:bodyPr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CC0066"/>
                </a:solidFill>
                <a:latin typeface="SkazkaForSerge" panose="02027200000000000000"/>
              </a:rPr>
              <a:t>ТРИЗ – это технология творчества, цель которой – стимулировать воображение, научить мылить системно и вместе с тем нестандартно. ТРИЗ располагает конкретными приёмами, правилами, инструментами творчества.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000" dirty="0"/>
              <a:t>В работе с детьми, по данной технологии </a:t>
            </a:r>
            <a:r>
              <a:rPr lang="ru-RU" sz="2000" dirty="0" smtClean="0"/>
              <a:t>педагогам нужно придерживаться </a:t>
            </a:r>
            <a:r>
              <a:rPr lang="ru-RU" sz="2000" dirty="0"/>
              <a:t>следующего:</a:t>
            </a:r>
          </a:p>
          <a:p>
            <a:pPr marL="0" lvl="0" indent="0">
              <a:spcBef>
                <a:spcPts val="0"/>
              </a:spcBef>
              <a:buFont typeface="Arial"/>
              <a:buChar char="•"/>
            </a:pPr>
            <a:r>
              <a:rPr lang="en-US" sz="2000" dirty="0"/>
              <a:t>  </a:t>
            </a:r>
            <a:r>
              <a:rPr lang="ru-RU" sz="2000" dirty="0"/>
              <a:t>Выслушивать каждого желающего.</a:t>
            </a:r>
          </a:p>
          <a:p>
            <a:pPr marL="0" lvl="0" indent="0">
              <a:spcBef>
                <a:spcPts val="0"/>
              </a:spcBef>
              <a:buFont typeface="Arial"/>
              <a:buChar char="•"/>
            </a:pPr>
            <a:r>
              <a:rPr lang="en-US" sz="2000" dirty="0"/>
              <a:t>  </a:t>
            </a:r>
            <a:r>
              <a:rPr lang="ru-RU" sz="2000" dirty="0"/>
              <a:t>Давать только положительные оценки, они раскрепощают!</a:t>
            </a:r>
          </a:p>
          <a:p>
            <a:pPr marL="0" lvl="0" indent="0">
              <a:spcBef>
                <a:spcPts val="0"/>
              </a:spcBef>
              <a:buFont typeface="Arial"/>
              <a:buChar char="•"/>
            </a:pPr>
            <a:r>
              <a:rPr lang="en-US" sz="2000" dirty="0"/>
              <a:t>  </a:t>
            </a:r>
            <a:r>
              <a:rPr lang="ru-RU" sz="2000" dirty="0"/>
              <a:t>Говорить: интересно, необычно, хорошо, любопытно!</a:t>
            </a:r>
          </a:p>
          <a:p>
            <a:pPr marL="0" lvl="0" indent="0">
              <a:spcBef>
                <a:spcPts val="0"/>
              </a:spcBef>
              <a:buFont typeface="Arial"/>
              <a:buChar char="•"/>
            </a:pPr>
            <a:r>
              <a:rPr lang="en-US" sz="2000" dirty="0"/>
              <a:t>  </a:t>
            </a:r>
            <a:r>
              <a:rPr lang="ru-RU" sz="2000" dirty="0"/>
              <a:t>Импровизировать в беседах на занятиях и идти за логикой ребёнка, подчиняясь ей, не навязывая своего мнения.</a:t>
            </a:r>
          </a:p>
          <a:p>
            <a:pPr marL="0" lvl="0" indent="0">
              <a:spcBef>
                <a:spcPts val="0"/>
              </a:spcBef>
              <a:buFont typeface="Arial"/>
              <a:buChar char="•"/>
            </a:pPr>
            <a:r>
              <a:rPr lang="en-US" sz="2000" dirty="0"/>
              <a:t>  </a:t>
            </a:r>
            <a:r>
              <a:rPr lang="ru-RU" sz="2000" dirty="0"/>
              <a:t>Учить детей возражать взрослым и друг другу, но возражать аргументировано, предлагая что–то взамен или доказывая.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87149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609600"/>
            <a:ext cx="8229600" cy="5943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400" dirty="0" smtClean="0"/>
              <a:t>Занятия я провожу таким </a:t>
            </a:r>
            <a:r>
              <a:rPr lang="ru-RU" sz="3400" dirty="0"/>
              <a:t>образом, чтобы они органично вписывались в естественную  жизнь детей, а   не носили  «академический» характер;</a:t>
            </a:r>
          </a:p>
          <a:p>
            <a:pPr marL="0" indent="0">
              <a:buNone/>
            </a:pPr>
            <a:r>
              <a:rPr lang="ru-RU" sz="3400" dirty="0" smtClean="0"/>
              <a:t>Использую </a:t>
            </a:r>
            <a:r>
              <a:rPr lang="ru-RU" sz="3400" dirty="0"/>
              <a:t>специальную Игрушку – героя занятия – щенка </a:t>
            </a:r>
            <a:r>
              <a:rPr lang="ru-RU" sz="3400" dirty="0" err="1"/>
              <a:t>ТРИЗора</a:t>
            </a:r>
            <a:r>
              <a:rPr lang="ru-RU" sz="3400" dirty="0"/>
              <a:t>, который «помогает</a:t>
            </a:r>
            <a:r>
              <a:rPr lang="ru-RU" sz="3400" dirty="0" smtClean="0"/>
              <a:t>» мне. </a:t>
            </a:r>
            <a:r>
              <a:rPr lang="ru-RU" sz="3400" dirty="0"/>
              <a:t>От лица </a:t>
            </a:r>
            <a:r>
              <a:rPr lang="ru-RU" sz="3400" dirty="0" err="1"/>
              <a:t>ТРИЗора</a:t>
            </a:r>
            <a:r>
              <a:rPr lang="ru-RU" sz="3400" dirty="0"/>
              <a:t> </a:t>
            </a:r>
            <a:r>
              <a:rPr lang="ru-RU" sz="3400" dirty="0" smtClean="0"/>
              <a:t>задаю </a:t>
            </a:r>
            <a:r>
              <a:rPr lang="ru-RU" sz="3400" dirty="0"/>
              <a:t>проблемные </a:t>
            </a:r>
            <a:r>
              <a:rPr lang="ru-RU" sz="3400" dirty="0" smtClean="0"/>
              <a:t>вопросы</a:t>
            </a:r>
            <a:r>
              <a:rPr lang="ru-RU" sz="3400" dirty="0"/>
              <a:t> </a:t>
            </a:r>
            <a:r>
              <a:rPr lang="ru-RU" sz="3400" dirty="0" smtClean="0"/>
              <a:t>и провожу </a:t>
            </a:r>
            <a:r>
              <a:rPr lang="ru-RU" sz="3400" dirty="0"/>
              <a:t>обучающие  диалоги по теме занятия. </a:t>
            </a:r>
          </a:p>
          <a:p>
            <a:pPr marL="0" indent="0">
              <a:buNone/>
            </a:pPr>
            <a:r>
              <a:rPr lang="ru-RU" sz="3400" dirty="0"/>
              <a:t>В конце занятия </a:t>
            </a:r>
            <a:r>
              <a:rPr lang="ru-RU" sz="3400" dirty="0" smtClean="0"/>
              <a:t>подвожу </a:t>
            </a:r>
            <a:r>
              <a:rPr lang="ru-RU" sz="3400" dirty="0"/>
              <a:t>итоги для того, чтобы обучить детей навыкам  рефлексивного </a:t>
            </a:r>
            <a:r>
              <a:rPr lang="ru-RU" sz="3400" dirty="0" smtClean="0"/>
              <a:t>анализа:</a:t>
            </a:r>
          </a:p>
          <a:p>
            <a:pPr marL="0" indent="0">
              <a:buNone/>
            </a:pPr>
            <a:r>
              <a:rPr lang="ru-RU" sz="3400" dirty="0" smtClean="0"/>
              <a:t>		Чем </a:t>
            </a:r>
            <a:r>
              <a:rPr lang="ru-RU" sz="3400" dirty="0"/>
              <a:t>занимались</a:t>
            </a:r>
            <a:r>
              <a:rPr lang="ru-RU" sz="3400" dirty="0" smtClean="0"/>
              <a:t>?</a:t>
            </a:r>
          </a:p>
          <a:p>
            <a:pPr marL="0" indent="0">
              <a:buNone/>
            </a:pPr>
            <a:r>
              <a:rPr lang="ru-RU" sz="3400" dirty="0" smtClean="0"/>
              <a:t>		Что </a:t>
            </a:r>
            <a:r>
              <a:rPr lang="ru-RU" sz="3400" dirty="0"/>
              <a:t>нового узнали? </a:t>
            </a:r>
            <a:endParaRPr lang="ru-RU" sz="3400" dirty="0" smtClean="0"/>
          </a:p>
          <a:p>
            <a:pPr marL="0" indent="0">
              <a:buNone/>
            </a:pPr>
            <a:r>
              <a:rPr lang="ru-RU" sz="3400" dirty="0" smtClean="0"/>
              <a:t>		Что </a:t>
            </a:r>
            <a:r>
              <a:rPr lang="ru-RU" sz="3400" dirty="0"/>
              <a:t>было </a:t>
            </a:r>
            <a:r>
              <a:rPr lang="ru-RU" sz="3400" dirty="0" smtClean="0"/>
              <a:t>самым </a:t>
            </a:r>
            <a:r>
              <a:rPr lang="ru-RU" sz="3400" dirty="0"/>
              <a:t>интересным? </a:t>
            </a:r>
            <a:endParaRPr lang="ru-RU" sz="3400" dirty="0" smtClean="0"/>
          </a:p>
          <a:p>
            <a:pPr marL="0" indent="0">
              <a:buNone/>
            </a:pPr>
            <a:r>
              <a:rPr lang="ru-RU" sz="3400" dirty="0"/>
              <a:t>	</a:t>
            </a:r>
            <a:r>
              <a:rPr lang="ru-RU" sz="3400" dirty="0" smtClean="0"/>
              <a:t>	Что </a:t>
            </a:r>
            <a:r>
              <a:rPr lang="ru-RU" sz="3400" dirty="0"/>
              <a:t>осталось непонятным?  </a:t>
            </a:r>
            <a:r>
              <a:rPr lang="ru-RU" sz="3400" dirty="0" smtClean="0"/>
              <a:t>и   </a:t>
            </a:r>
            <a:r>
              <a:rPr lang="ru-RU" sz="3400" dirty="0"/>
              <a:t>др.). </a:t>
            </a:r>
            <a:endParaRPr lang="ru-RU" sz="3400" dirty="0" smtClean="0"/>
          </a:p>
          <a:p>
            <a:pPr marL="0" indent="0">
              <a:buNone/>
            </a:pPr>
            <a:r>
              <a:rPr lang="ru-RU" sz="3400" dirty="0"/>
              <a:t>	</a:t>
            </a:r>
            <a:r>
              <a:rPr lang="ru-RU" sz="3400" dirty="0" smtClean="0"/>
              <a:t>	 </a:t>
            </a:r>
            <a:r>
              <a:rPr lang="ru-RU" sz="3400" dirty="0"/>
              <a:t>При этом стараться обеспечить </a:t>
            </a:r>
            <a:r>
              <a:rPr lang="ru-RU" sz="3400" dirty="0" smtClean="0"/>
              <a:t>естественный 		переход </a:t>
            </a:r>
            <a:r>
              <a:rPr lang="ru-RU" sz="3400" dirty="0"/>
              <a:t>детей от одного  </a:t>
            </a:r>
            <a:r>
              <a:rPr lang="ru-RU" sz="3400" dirty="0" smtClean="0"/>
              <a:t>вида деятельности </a:t>
            </a:r>
            <a:r>
              <a:rPr lang="ru-RU" sz="3400" dirty="0"/>
              <a:t>к </a:t>
            </a:r>
            <a:r>
              <a:rPr lang="ru-RU" sz="3400" dirty="0" smtClean="0"/>
              <a:t>		другим</a:t>
            </a:r>
            <a:r>
              <a:rPr lang="ru-RU" sz="3400" dirty="0"/>
              <a:t>, связав </a:t>
            </a:r>
            <a:r>
              <a:rPr lang="ru-RU" sz="3400" dirty="0" smtClean="0"/>
              <a:t>содержание занятия </a:t>
            </a:r>
            <a:r>
              <a:rPr lang="ru-RU" sz="3400" dirty="0"/>
              <a:t>с </a:t>
            </a:r>
            <a:r>
              <a:rPr lang="ru-RU" sz="3400" dirty="0" smtClean="0"/>
              <a:t>			последующими</a:t>
            </a:r>
            <a:r>
              <a:rPr lang="ru-RU" sz="3400" dirty="0"/>
              <a:t>, режимными </a:t>
            </a:r>
            <a:r>
              <a:rPr lang="ru-RU" sz="3400" dirty="0" smtClean="0"/>
              <a:t>моментами</a:t>
            </a:r>
            <a:r>
              <a:rPr lang="ru-RU" sz="3400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0652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219200"/>
            <a:ext cx="8229600" cy="4572000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В своей группе я использую следующие </a:t>
            </a:r>
            <a:r>
              <a:rPr lang="ru-RU" dirty="0">
                <a:solidFill>
                  <a:srgbClr val="CC0066"/>
                </a:solidFill>
                <a:latin typeface="SkazkaForSerge" panose="02027200000000000000"/>
              </a:rPr>
              <a:t>методы технологии ТРИЗ</a:t>
            </a:r>
            <a:r>
              <a:rPr lang="ru-RU" dirty="0" smtClean="0">
                <a:solidFill>
                  <a:srgbClr val="CC0066"/>
                </a:solidFill>
                <a:latin typeface="SkazkaForSerge" panose="02027200000000000000"/>
              </a:rPr>
              <a:t>: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200" dirty="0" smtClean="0"/>
              <a:t>•</a:t>
            </a:r>
            <a:r>
              <a:rPr lang="ru-RU" sz="2800" dirty="0" smtClean="0"/>
              <a:t> Использование многофункциональной дидактической игры </a:t>
            </a:r>
            <a:r>
              <a:rPr lang="ru-RU" sz="2800" dirty="0"/>
              <a:t>"Кольца </a:t>
            </a:r>
            <a:r>
              <a:rPr lang="ru-RU" sz="2800" dirty="0" err="1"/>
              <a:t>Луллия</a:t>
            </a:r>
            <a:r>
              <a:rPr lang="ru-RU" sz="2800" dirty="0"/>
              <a:t>"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700" dirty="0" smtClean="0"/>
              <a:t>• </a:t>
            </a:r>
            <a:r>
              <a:rPr lang="ru-RU" sz="2700" dirty="0"/>
              <a:t>Обучение детей творческому рассказыванию по картине</a:t>
            </a:r>
            <a:r>
              <a:rPr lang="ru-RU" sz="2700" dirty="0" smtClean="0"/>
              <a:t>.</a:t>
            </a:r>
            <a:br>
              <a:rPr lang="ru-RU" sz="2700" dirty="0" smtClean="0"/>
            </a:br>
            <a:r>
              <a:rPr lang="ru-RU" sz="2700" dirty="0" smtClean="0"/>
              <a:t>• </a:t>
            </a:r>
            <a:r>
              <a:rPr lang="ru-RU" sz="2700" dirty="0"/>
              <a:t>Работа с противоречием.</a:t>
            </a:r>
            <a:br>
              <a:rPr lang="ru-RU" sz="2700" dirty="0"/>
            </a:br>
            <a:r>
              <a:rPr lang="ru-RU" sz="2700" dirty="0"/>
              <a:t>• Обучение дошкольников составлению логических рассказов по серии картинок</a:t>
            </a:r>
            <a:r>
              <a:rPr lang="ru-RU" sz="2700" dirty="0" smtClean="0"/>
              <a:t>.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    • </a:t>
            </a:r>
            <a:r>
              <a:rPr lang="ru-RU" sz="2700" dirty="0"/>
              <a:t>Обучение детей сочинительству и словотворчеству.</a:t>
            </a:r>
            <a:br>
              <a:rPr lang="ru-RU" sz="2700" dirty="0"/>
            </a:br>
            <a:r>
              <a:rPr lang="ru-RU" sz="2700" dirty="0" smtClean="0"/>
              <a:t>    • </a:t>
            </a:r>
            <a:r>
              <a:rPr lang="ru-RU" sz="2700" dirty="0"/>
              <a:t>Обучение детей составлению текстов сказочного содержания.</a:t>
            </a:r>
            <a:br>
              <a:rPr lang="ru-RU" sz="2700" dirty="0"/>
            </a:br>
            <a:r>
              <a:rPr lang="ru-RU" sz="2700" dirty="0" smtClean="0"/>
              <a:t>	Хочу </a:t>
            </a:r>
            <a:r>
              <a:rPr lang="ru-RU" sz="2700" dirty="0"/>
              <a:t>В</a:t>
            </a:r>
            <a:r>
              <a:rPr lang="ru-RU" sz="2700" dirty="0" smtClean="0"/>
              <a:t>ам расскажу о некоторых из них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409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Autofit/>
          </a:bodyPr>
          <a:lstStyle/>
          <a:p>
            <a:r>
              <a:rPr lang="ru-RU" sz="2000" dirty="0"/>
              <a:t>Первый метод –</a:t>
            </a:r>
            <a:r>
              <a:rPr lang="ru-RU" sz="2000" dirty="0" smtClean="0"/>
              <a:t>это использование, </a:t>
            </a:r>
            <a:r>
              <a:rPr lang="ru-RU" sz="2000" dirty="0"/>
              <a:t>на мой взгляд, очень </a:t>
            </a:r>
            <a:r>
              <a:rPr lang="ru-RU" sz="2000" dirty="0" smtClean="0"/>
              <a:t>интересной  </a:t>
            </a:r>
            <a:r>
              <a:rPr lang="ru-RU" sz="2000" b="1" dirty="0" smtClean="0"/>
              <a:t>многофункциональной дидактической игры </a:t>
            </a:r>
            <a:r>
              <a:rPr lang="ru-RU" sz="2000" b="1" dirty="0"/>
              <a:t>"Кольца </a:t>
            </a:r>
            <a:r>
              <a:rPr lang="ru-RU" sz="2000" b="1" dirty="0" err="1"/>
              <a:t>Луллия</a:t>
            </a:r>
            <a:r>
              <a:rPr lang="ru-RU" sz="2000" b="1" dirty="0"/>
              <a:t>" </a:t>
            </a:r>
            <a:r>
              <a:rPr lang="ru-RU" sz="2000" dirty="0"/>
              <a:t>(её ещё называют "Волшебными кругами </a:t>
            </a:r>
            <a:r>
              <a:rPr lang="ru-RU" sz="2000" dirty="0" err="1"/>
              <a:t>Луллия</a:t>
            </a:r>
            <a:r>
              <a:rPr lang="ru-RU" sz="2000" dirty="0"/>
              <a:t>) мы с детьми с большим удовольствием играем в нее. Считаю, что кольца </a:t>
            </a:r>
            <a:r>
              <a:rPr lang="ru-RU" sz="2000" dirty="0" err="1"/>
              <a:t>Луллия</a:t>
            </a:r>
            <a:r>
              <a:rPr lang="ru-RU" sz="2000" dirty="0"/>
              <a:t> можно эффективно использовать как средство развития речевой деятельности у дошкольников. А именно как тренажёр для познания русского языка и окружающего мира в их взаимосвязи. Применение многофункциональной дидактической «Круги </a:t>
            </a:r>
            <a:r>
              <a:rPr lang="ru-RU" sz="2000" dirty="0" err="1"/>
              <a:t>Луллия</a:t>
            </a:r>
            <a:r>
              <a:rPr lang="ru-RU" sz="2000" dirty="0"/>
              <a:t>» помогает расширять и активизировать словарный запас за счет существительных, глаголов, прилагательных, числительных, учить составлять слоги, слова, а также вносит элемент игры в образовательную деятельность, помогает поддерживать интерес к изучаемому материалу</a:t>
            </a:r>
            <a:br>
              <a:rPr lang="ru-RU" sz="2000" dirty="0"/>
            </a:br>
            <a:r>
              <a:rPr lang="ru-RU" sz="2000" dirty="0" smtClean="0"/>
              <a:t>	Пособие </a:t>
            </a:r>
            <a:r>
              <a:rPr lang="ru-RU" sz="2000" dirty="0"/>
              <a:t>«Кольца </a:t>
            </a:r>
            <a:r>
              <a:rPr lang="ru-RU" sz="2000" dirty="0" err="1"/>
              <a:t>Луллия</a:t>
            </a:r>
            <a:r>
              <a:rPr lang="ru-RU" sz="2000" dirty="0"/>
              <a:t>» можно использовать не только в </a:t>
            </a:r>
            <a:r>
              <a:rPr lang="ru-RU" sz="2000" dirty="0" smtClean="0"/>
              <a:t>	речевом </a:t>
            </a:r>
            <a:r>
              <a:rPr lang="ru-RU" sz="2000" dirty="0"/>
              <a:t>развитии детей, но и на занятиях ознакомления с </a:t>
            </a:r>
            <a:r>
              <a:rPr lang="ru-RU" sz="2000" dirty="0" smtClean="0"/>
              <a:t>	окружающим </a:t>
            </a:r>
            <a:r>
              <a:rPr lang="ru-RU" sz="2000" dirty="0"/>
              <a:t>миром, математика и др., а также в режимных </a:t>
            </a:r>
            <a:r>
              <a:rPr lang="ru-RU" sz="2000" dirty="0" smtClean="0"/>
              <a:t>	моментах </a:t>
            </a:r>
            <a:r>
              <a:rPr lang="ru-RU" sz="2000" dirty="0"/>
              <a:t>(на индивидуальных и подгрупповых занятиях, </a:t>
            </a:r>
            <a:r>
              <a:rPr lang="ru-RU" sz="2000" dirty="0" smtClean="0"/>
              <a:t>			игровой </a:t>
            </a:r>
            <a:r>
              <a:rPr lang="ru-RU" sz="2000" dirty="0"/>
              <a:t>деятельности вне занятий, в самостоятельной игровой деятельности детей</a:t>
            </a:r>
            <a:r>
              <a:rPr lang="ru-RU" sz="2000" dirty="0" smtClean="0"/>
              <a:t>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68160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248400" y="152400"/>
            <a:ext cx="2514600" cy="32004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000" b="0" dirty="0" smtClean="0"/>
              <a:t>Д/и</a:t>
            </a:r>
          </a:p>
          <a:p>
            <a:pPr algn="ctr"/>
            <a:r>
              <a:rPr lang="ru-RU" sz="2000" b="0" dirty="0" smtClean="0"/>
              <a:t>«Угадай</a:t>
            </a:r>
            <a:r>
              <a:rPr lang="ru-RU" sz="2000" b="0" dirty="0"/>
              <a:t> чей хвост</a:t>
            </a:r>
            <a:r>
              <a:rPr lang="ru-RU" sz="2000" b="0" dirty="0" smtClean="0"/>
              <a:t>?»</a:t>
            </a:r>
          </a:p>
          <a:p>
            <a:pPr algn="ctr"/>
            <a:endParaRPr lang="ru-RU" sz="2000" b="0" dirty="0"/>
          </a:p>
          <a:p>
            <a:pPr algn="ctr"/>
            <a:endParaRPr lang="ru-RU" sz="2000" b="0" dirty="0" smtClean="0"/>
          </a:p>
          <a:p>
            <a:pPr algn="ctr"/>
            <a:endParaRPr lang="ru-RU" sz="2000" b="0" dirty="0"/>
          </a:p>
          <a:p>
            <a:pPr algn="ctr"/>
            <a:endParaRPr lang="ru-RU" sz="2000" b="0" dirty="0" smtClean="0"/>
          </a:p>
          <a:p>
            <a:pPr algn="ctr">
              <a:lnSpc>
                <a:spcPct val="110000"/>
              </a:lnSpc>
            </a:pPr>
            <a:r>
              <a:rPr lang="ru-RU" sz="2000" b="0" dirty="0" smtClean="0"/>
              <a:t>Д/и</a:t>
            </a:r>
          </a:p>
          <a:p>
            <a:pPr algn="ctr">
              <a:lnSpc>
                <a:spcPct val="110000"/>
              </a:lnSpc>
            </a:pPr>
            <a:r>
              <a:rPr lang="ru-RU" sz="2000" b="0" dirty="0" smtClean="0"/>
              <a:t>«Соотнесение</a:t>
            </a:r>
          </a:p>
          <a:p>
            <a:pPr algn="ctr">
              <a:lnSpc>
                <a:spcPct val="110000"/>
              </a:lnSpc>
            </a:pPr>
            <a:r>
              <a:rPr lang="ru-RU" sz="2000" b="0" dirty="0"/>
              <a:t> количества предметов с нужной цифрой»</a:t>
            </a:r>
            <a:endParaRPr lang="ru-RU" sz="2000" b="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4800"/>
            <a:ext cx="5791200" cy="400050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1600200" y="3962400"/>
            <a:ext cx="4876800" cy="23622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Многофункциональная дидактическая </a:t>
            </a:r>
            <a:r>
              <a:rPr lang="ru-RU" sz="3200" dirty="0"/>
              <a:t>игра «Круги </a:t>
            </a:r>
            <a:r>
              <a:rPr lang="ru-RU" sz="3200" dirty="0" err="1"/>
              <a:t>Луллия</a:t>
            </a:r>
            <a:r>
              <a:rPr lang="ru-RU" sz="3200" dirty="0"/>
              <a:t>»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3429000"/>
            <a:ext cx="2283421" cy="3044561"/>
          </a:xfrm>
        </p:spPr>
      </p:pic>
    </p:spTree>
    <p:extLst>
      <p:ext uri="{BB962C8B-B14F-4D97-AF65-F5344CB8AC3E}">
        <p14:creationId xmlns:p14="http://schemas.microsoft.com/office/powerpoint/2010/main" val="1388284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3505200"/>
            <a:ext cx="2938110" cy="2884488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486400" y="990600"/>
            <a:ext cx="3508375" cy="24384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Дидактическая </a:t>
            </a:r>
            <a:r>
              <a:rPr lang="ru-RU" sz="3600" dirty="0"/>
              <a:t>игра «Круги </a:t>
            </a:r>
            <a:r>
              <a:rPr lang="ru-RU" sz="3600" dirty="0" err="1"/>
              <a:t>Луллия</a:t>
            </a:r>
            <a:r>
              <a:rPr lang="ru-RU" sz="3600" dirty="0"/>
              <a:t>» </a:t>
            </a:r>
            <a:r>
              <a:rPr lang="ru-RU" sz="3600" dirty="0">
                <a:solidFill>
                  <a:srgbClr val="CC0066"/>
                </a:solidFill>
              </a:rPr>
              <a:t>«Угадай, чья тень?» 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04800"/>
            <a:ext cx="5105400" cy="3829050"/>
          </a:xfr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145863"/>
            <a:ext cx="3505199" cy="286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851763" y="4183316"/>
            <a:ext cx="36576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/>
              <a:t>Цель игры</a:t>
            </a:r>
            <a:r>
              <a:rPr lang="ru-RU" sz="1600" b="1" dirty="0"/>
              <a:t>:</a:t>
            </a:r>
            <a:endParaRPr lang="ru-RU" sz="1600" dirty="0"/>
          </a:p>
          <a:p>
            <a:r>
              <a:rPr lang="ru-RU" sz="1600" dirty="0"/>
              <a:t>• Учить зрительно анализировать силуэты и находить заданные силуэты методом наложения.</a:t>
            </a:r>
          </a:p>
          <a:p>
            <a:r>
              <a:rPr lang="ru-RU" sz="1600" dirty="0"/>
              <a:t>• Закреплять знания детей о </a:t>
            </a:r>
            <a:r>
              <a:rPr lang="ru-RU" sz="1600" b="1" dirty="0"/>
              <a:t>космосе</a:t>
            </a:r>
            <a:r>
              <a:rPr lang="ru-RU" sz="1600" dirty="0"/>
              <a:t>.</a:t>
            </a:r>
          </a:p>
          <a:p>
            <a:r>
              <a:rPr lang="ru-RU" sz="1600" dirty="0"/>
              <a:t>• Развитие зрительного восприятия детей, внимания, логического мышления, памяти, наблюдательности и усидчив</a:t>
            </a:r>
            <a:r>
              <a:rPr lang="ru-RU" dirty="0"/>
              <a:t>ости.</a:t>
            </a:r>
          </a:p>
        </p:txBody>
      </p:sp>
    </p:spTree>
    <p:extLst>
      <p:ext uri="{BB962C8B-B14F-4D97-AF65-F5344CB8AC3E}">
        <p14:creationId xmlns:p14="http://schemas.microsoft.com/office/powerpoint/2010/main" val="545196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077200" cy="6400800"/>
          </a:xfrm>
        </p:spPr>
        <p:txBody>
          <a:bodyPr>
            <a:normAutofit/>
          </a:bodyPr>
          <a:lstStyle/>
          <a:p>
            <a:r>
              <a:rPr lang="ru-RU" sz="2400" dirty="0"/>
              <a:t>Следующим методом </a:t>
            </a:r>
            <a:r>
              <a:rPr lang="ru-RU" sz="2400" dirty="0" smtClean="0"/>
              <a:t>является: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Обучение дошкольников составлению логических рассказов по серии </a:t>
            </a:r>
            <a:r>
              <a:rPr lang="ru-RU" sz="2400" b="1" dirty="0" smtClean="0"/>
              <a:t>картинок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dirty="0"/>
              <a:t>Работа с серией картинок не только учит раскладывать последовательно серии картинок, составлять по ним рассказы, сознательно определять этапы произведенных действий. Но эта работа формирует понимание того</a:t>
            </a:r>
            <a:r>
              <a:rPr lang="ru-RU" sz="2400" dirty="0" smtClean="0"/>
              <a:t>, что </a:t>
            </a:r>
            <a:r>
              <a:rPr lang="ru-RU" sz="2400" dirty="0"/>
              <a:t>любое событие в жизни имеет обязательное условие:</a:t>
            </a:r>
            <a:br>
              <a:rPr lang="ru-RU" sz="2400" dirty="0"/>
            </a:br>
            <a:r>
              <a:rPr lang="ru-RU" sz="2400" dirty="0"/>
              <a:t>• место действия;</a:t>
            </a:r>
            <a:br>
              <a:rPr lang="ru-RU" sz="2400" dirty="0"/>
            </a:br>
            <a:r>
              <a:rPr lang="ru-RU" sz="2400" dirty="0"/>
              <a:t>• время действия;</a:t>
            </a:r>
            <a:br>
              <a:rPr lang="ru-RU" sz="2400" dirty="0"/>
            </a:br>
            <a:r>
              <a:rPr lang="ru-RU" sz="2400" dirty="0"/>
              <a:t>• наличие действующих лиц;</a:t>
            </a:r>
            <a:br>
              <a:rPr lang="ru-RU" sz="2400" dirty="0"/>
            </a:br>
            <a:r>
              <a:rPr lang="ru-RU" sz="2400" dirty="0"/>
              <a:t>• наличие других лиц</a:t>
            </a:r>
            <a:r>
              <a:rPr lang="ru-RU" sz="2400" dirty="0" smtClean="0"/>
              <a:t>, предметов </a:t>
            </a:r>
            <a:r>
              <a:rPr lang="ru-RU" sz="2400" dirty="0"/>
              <a:t>обстановки:</a:t>
            </a:r>
            <a:br>
              <a:rPr lang="ru-RU" sz="2400" dirty="0"/>
            </a:br>
            <a:r>
              <a:rPr lang="ru-RU" sz="2400" dirty="0" smtClean="0"/>
              <a:t>	• </a:t>
            </a:r>
            <a:r>
              <a:rPr lang="ru-RU" sz="2400" dirty="0"/>
              <a:t>признаки действия или взаимодействия объектов с определенной целью;</a:t>
            </a:r>
            <a:br>
              <a:rPr lang="ru-RU" sz="2400" dirty="0"/>
            </a:br>
            <a:r>
              <a:rPr lang="ru-RU" sz="2400" dirty="0"/>
              <a:t>• наличие результата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090539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3159</TotalTime>
  <Words>496</Words>
  <Application>Microsoft Office PowerPoint</Application>
  <PresentationFormat>Экран (4:3)</PresentationFormat>
  <Paragraphs>53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SkazkaForSerge</vt:lpstr>
      <vt:lpstr>Times New Roman</vt:lpstr>
      <vt:lpstr>Calibri</vt:lpstr>
      <vt:lpstr>Тема Office</vt:lpstr>
      <vt:lpstr>«Использование технологии ТРИЗ- в речевом развитии дошкольников 5 года жизни»</vt:lpstr>
      <vt:lpstr>Одним из основных показателей уровня развития умственных способностей ребенка можно считать богатство его речи. Способность общаться, познавать мир, планировать свои действия формируются у ребенка по мере развития его мышления. Современными психолого-педагогическими исследованиями установлено, что мышление и речь взаимосвязаны и взаимозависимы.         В своей педагогической деятельности я столкнулась с такой        проблемой, что у современных дошкольников:                        • монологическая речь плохо развита;                        • небольшой опыт рассказывания текстов; </vt:lpstr>
      <vt:lpstr>Презентация PowerPoint</vt:lpstr>
      <vt:lpstr>Презентация PowerPoint</vt:lpstr>
      <vt:lpstr>В своей группе я использую следующие методы технологии ТРИЗ: • Использование многофункциональной дидактической игры "Кольца Луллия"  • Обучение детей творческому рассказыванию по картине. • Работа с противоречием. • Обучение дошкольников составлению логических рассказов по серии картинок.     • Обучение детей сочинительству и словотворчеству.     • Обучение детей составлению текстов сказочного содержания.  Хочу Вам расскажу о некоторых из них.</vt:lpstr>
      <vt:lpstr>Первый метод –это использование, на мой взгляд, очень интересной  многофункциональной дидактической игры "Кольца Луллия" (её ещё называют "Волшебными кругами Луллия) мы с детьми с большим удовольствием играем в нее. Считаю, что кольца Луллия можно эффективно использовать как средство развития речевой деятельности у дошкольников. А именно как тренажёр для познания русского языка и окружающего мира в их взаимосвязи. Применение многофункциональной дидактической «Круги Луллия» помогает расширять и активизировать словарный запас за счет существительных, глаголов, прилагательных, числительных, учить составлять слоги, слова, а также вносит элемент игры в образовательную деятельность, помогает поддерживать интерес к изучаемому материалу  Пособие «Кольца Луллия» можно использовать не только в  речевом развитии детей, но и на занятиях ознакомления с  окружающим миром, математика и др., а также в режимных  моментах (на индивидуальных и подгрупповых занятиях,    игровой деятельности вне занятий, в самостоятельной игровой деятельности детей).</vt:lpstr>
      <vt:lpstr>Презентация PowerPoint</vt:lpstr>
      <vt:lpstr>Презентация PowerPoint</vt:lpstr>
      <vt:lpstr>Следующим методом является: Обучение дошкольников составлению логических рассказов по серии картинок Работа с серией картинок не только учит раскладывать последовательно серии картинок, составлять по ним рассказы, сознательно определять этапы произведенных действий. Но эта работа формирует понимание того, что любое событие в жизни имеет обязательное условие: • место действия; • время действия; • наличие действующих лиц; • наличие других лиц, предметов обстановки:  • признаки действия или взаимодействия объектов с определенной целью; • наличие результата.</vt:lpstr>
      <vt:lpstr>Обучение дошкольников составлению логических рассказов по серии картинок</vt:lpstr>
      <vt:lpstr>Обучение детей составлению текстов сказочного содержания для этого метода я  использую следующий алгоритм построения тренинга: * Небольшой группе детей предлагается сочинить сказку (историю) с помощью какой-либо картинки или игрушки. * Задается вопрос детям, ответ на который ребенок находит в «В шкатулке со сказками» (достает картинку или игрушку). * Ответы детей постепенно собираются в единую сюжетную линию. * Когда сказка составлена, дети придумывают ей название и пересказывают. Прошу детей вспомнить, на какие вопросы они отвечали (выведение алгоритма вопросов). *Продуктивная деятельность детей по придуманному сюжету: рисование,  лепка, аппликация, конструирование или схематизация (запись действий сказки с помощью схем).  * Попросить детей вечером рассказать дома придуманную сказку.  Работа с детьми по сочинению сказок должна носить сначала  коллективный характер, потом подгрупповой, затем дети  составляют текст вдвоем или втроем. Далее ребенок сам сочиняет сказку по определенной модели. </vt:lpstr>
      <vt:lpstr>Презентация PowerPoint</vt:lpstr>
      <vt:lpstr>СПАСИБО  ЗА ВНИМАНИЕ</vt:lpstr>
    </vt:vector>
  </TitlesOfParts>
  <Company>МАОУ лицей №21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Прасолова О.А.</dc:creator>
  <cp:lastModifiedBy>Олеся</cp:lastModifiedBy>
  <cp:revision>55</cp:revision>
  <dcterms:created xsi:type="dcterms:W3CDTF">2015-04-19T15:51:03Z</dcterms:created>
  <dcterms:modified xsi:type="dcterms:W3CDTF">2021-11-04T18:59:12Z</dcterms:modified>
</cp:coreProperties>
</file>