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26" r:id="rId3"/>
    <p:sldId id="327" r:id="rId4"/>
    <p:sldId id="312" r:id="rId5"/>
    <p:sldId id="313" r:id="rId6"/>
    <p:sldId id="315" r:id="rId7"/>
    <p:sldId id="314" r:id="rId8"/>
    <p:sldId id="31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63688" y="692696"/>
            <a:ext cx="5973431" cy="830997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0070C0"/>
                </a:solidFill>
              </a:rPr>
              <a:t>Мастер - класс </a:t>
            </a:r>
            <a:r>
              <a:rPr b="1" dirty="0" lang="ru-RU" smtClean="0" sz="2400">
                <a:solidFill>
                  <a:srgbClr val="0070C0"/>
                </a:solidFill>
              </a:rPr>
              <a:t>по рисованию акварелью </a:t>
            </a:r>
          </a:p>
          <a:p>
            <a:pPr algn="ctr"/>
            <a:r>
              <a:rPr b="1" dirty="0" lang="ru-RU" smtClean="0" sz="2400">
                <a:solidFill>
                  <a:srgbClr val="0070C0"/>
                </a:solidFill>
              </a:rPr>
              <a:t>«Парусники в море»</a:t>
            </a:r>
            <a:endParaRPr b="1" dirty="0" lang="ru-RU" sz="240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52292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b="1" dirty="0" lang="ru-RU" smtClean="0" sz="2000">
                <a:solidFill>
                  <a:srgbClr val="0070C0"/>
                </a:solidFill>
              </a:rPr>
              <a:t>Терентьева Анна Андреевна </a:t>
            </a:r>
          </a:p>
          <a:p>
            <a:pPr algn="ctr"/>
            <a:r>
              <a:rPr b="1" dirty="0" lang="ru-RU" smtClean="0" sz="2000">
                <a:solidFill>
                  <a:srgbClr val="0070C0"/>
                </a:solidFill>
              </a:rPr>
              <a:t>педагог дополнительного образования МАДОУ № 51</a:t>
            </a:r>
          </a:p>
        </p:txBody>
      </p:sp>
      <p:pic>
        <p:nvPicPr>
          <p:cNvPr descr="C:\Users\User\Desktop\м-к корабль\IMG_20230209_134527.jpg" id="3" name="Picture 2"/>
          <p:cNvPicPr>
            <a:picLocks noChangeArrowheads="1" noChangeAspect="1"/>
          </p:cNvPicPr>
          <p:nvPr/>
        </p:nvPicPr>
        <p:blipFill>
          <a:blip cstate="print" r:embed="rId4"/>
          <a:srcRect b="122" l="84" r="23" t="51"/>
          <a:stretch>
            <a:fillRect/>
          </a:stretch>
        </p:blipFill>
        <p:spPr bwMode="auto">
          <a:xfrm>
            <a:off x="1043608" y="2276872"/>
            <a:ext cx="3657611" cy="259228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764704"/>
            <a:ext cx="8136904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b="1" dirty="0" lang="ru-RU" smtClean="0" sz="2400">
                <a:solidFill>
                  <a:srgbClr val="0070C0"/>
                </a:solidFill>
              </a:rPr>
              <a:t>Материалы и оборудование: </a:t>
            </a:r>
            <a:r>
              <a:rPr dirty="0" lang="ru-RU" smtClean="0" sz="2400">
                <a:solidFill>
                  <a:srgbClr val="0070C0"/>
                </a:solidFill>
              </a:rPr>
              <a:t>белая бумага для акварели, акварель, газета, ножницы, кисть, вода.</a:t>
            </a:r>
            <a:endParaRPr dirty="0" lang="ru-RU" sz="2400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3232.jpg" id="2050" name="Picture 2"/>
          <p:cNvPicPr>
            <a:picLocks noChangeArrowheads="1" noChangeAspect="1"/>
          </p:cNvPicPr>
          <p:nvPr/>
        </p:nvPicPr>
        <p:blipFill>
          <a:blip cstate="print" r:embed="rId3"/>
          <a:srcRect b="10" l="29" r="64" t="37"/>
          <a:stretch>
            <a:fillRect/>
          </a:stretch>
        </p:blipFill>
        <p:spPr bwMode="auto">
          <a:xfrm>
            <a:off x="1275634" y="2132856"/>
            <a:ext cx="616068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32656"/>
            <a:ext cx="8136904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b="1" dirty="0" lang="ru-RU" smtClean="0" sz="2400">
                <a:solidFill>
                  <a:srgbClr val="0070C0"/>
                </a:solidFill>
              </a:rPr>
              <a:t>В технике акварелью </a:t>
            </a:r>
            <a:r>
              <a:rPr b="1" dirty="0" err="1" lang="ru-RU" smtClean="0" sz="2400">
                <a:solidFill>
                  <a:srgbClr val="0070C0"/>
                </a:solidFill>
              </a:rPr>
              <a:t>по-сырому</a:t>
            </a:r>
            <a:r>
              <a:rPr b="1" dirty="0" lang="ru-RU" smtClean="0" sz="2400">
                <a:solidFill>
                  <a:srgbClr val="0070C0"/>
                </a:solidFill>
              </a:rPr>
              <a:t> бумагу хорошо смачивают водой  с двух сторон и </a:t>
            </a:r>
            <a:r>
              <a:rPr b="1" dirty="0" lang="ru-RU" smtClean="0" sz="2400">
                <a:solidFill>
                  <a:srgbClr val="0070C0"/>
                </a:solidFill>
              </a:rPr>
              <a:t>рисуют, пока она не просохла.</a:t>
            </a:r>
            <a:endParaRPr b="1" dirty="0" lang="ru-RU" sz="240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060848"/>
            <a:ext cx="662473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457200" marL="457200"/>
            <a:r>
              <a:rPr b="1" dirty="0" lang="ru-RU" smtClean="0" sz="2400">
                <a:solidFill>
                  <a:srgbClr val="0070C0"/>
                </a:solidFill>
              </a:rPr>
              <a:t>1. Этап</a:t>
            </a:r>
            <a:r>
              <a:rPr dirty="0" lang="ru-RU" smtClean="0" sz="2400">
                <a:solidFill>
                  <a:srgbClr val="0070C0"/>
                </a:solidFill>
              </a:rPr>
              <a:t>. </a:t>
            </a:r>
          </a:p>
          <a:p>
            <a:pPr indent="-457200" marL="457200"/>
            <a:r>
              <a:rPr dirty="0" lang="ru-RU" smtClean="0" sz="2400">
                <a:solidFill>
                  <a:srgbClr val="0070C0"/>
                </a:solidFill>
              </a:rPr>
              <a:t>Смочим лист водой с двух сторон.</a:t>
            </a:r>
            <a:endParaRPr dirty="0" lang="ru-RU" sz="2400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3442.jpg" id="3074" name="Picture 2"/>
          <p:cNvPicPr>
            <a:picLocks noChangeArrowheads="1" noChangeAspect="1"/>
          </p:cNvPicPr>
          <p:nvPr/>
        </p:nvPicPr>
        <p:blipFill>
          <a:blip cstate="print" r:embed="rId3"/>
          <a:srcRect b="111" t="36"/>
          <a:stretch>
            <a:fillRect/>
          </a:stretch>
        </p:blipFill>
        <p:spPr bwMode="auto">
          <a:xfrm>
            <a:off x="2051720" y="2971075"/>
            <a:ext cx="4320480" cy="3266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7272808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0070C0"/>
                </a:solidFill>
              </a:rPr>
              <a:t>2. Этап.</a:t>
            </a:r>
          </a:p>
          <a:p>
            <a:r>
              <a:rPr dirty="0" lang="ru-RU" smtClean="0" sz="2400">
                <a:solidFill>
                  <a:srgbClr val="0070C0"/>
                </a:solidFill>
              </a:rPr>
              <a:t>Вырезаем из газет треугольники разной величины , смочим одой и плотно прикладываем к листу. Большой ниже к краю листа, маленький – выше.</a:t>
            </a:r>
            <a:endParaRPr dirty="0" lang="ru-RU" sz="2400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3548.jpg" id="4098" name="Picture 2"/>
          <p:cNvPicPr>
            <a:picLocks noChangeArrowheads="1" noChangeAspect="1"/>
          </p:cNvPicPr>
          <p:nvPr/>
        </p:nvPicPr>
        <p:blipFill>
          <a:blip cstate="print" r:embed="rId3"/>
          <a:srcRect b="55" l="68" r="6" t="52"/>
          <a:stretch>
            <a:fillRect/>
          </a:stretch>
        </p:blipFill>
        <p:spPr bwMode="auto">
          <a:xfrm>
            <a:off x="1907704" y="2276871"/>
            <a:ext cx="5366076" cy="3956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23813" y="-19050"/>
            <a:ext cx="9167813" cy="6877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9" y="548680"/>
            <a:ext cx="770485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indent="-342900" marL="342900"/>
            <a:r>
              <a:rPr b="1" dirty="0" lang="ru-RU" smtClean="0" sz="2400">
                <a:solidFill>
                  <a:srgbClr val="0070C0"/>
                </a:solidFill>
              </a:rPr>
              <a:t>3. Этап.</a:t>
            </a:r>
          </a:p>
          <a:p>
            <a:pPr indent="-342900" marL="342900"/>
            <a:r>
              <a:rPr dirty="0" lang="ru-RU" smtClean="0" sz="2400">
                <a:solidFill>
                  <a:srgbClr val="0070C0"/>
                </a:solidFill>
              </a:rPr>
              <a:t>Проведем голубой краской линию горизонта, и нарисуем облака. Пространство вокруг закрашиваем.</a:t>
            </a:r>
            <a:endParaRPr dirty="0" lang="ru-RU" sz="2400"/>
          </a:p>
        </p:txBody>
      </p:sp>
      <p:pic>
        <p:nvPicPr>
          <p:cNvPr descr="C:\Users\User\Desktop\м-к корабль\IMG_20230209_133658.jpg" id="5122" name="Picture 2"/>
          <p:cNvPicPr>
            <a:picLocks noChangeArrowheads="1" noChangeAspect="1"/>
          </p:cNvPicPr>
          <p:nvPr/>
        </p:nvPicPr>
        <p:blipFill>
          <a:blip cstate="print" r:embed="rId3"/>
          <a:srcRect b="90" l="63" r="75" t="19"/>
          <a:stretch>
            <a:fillRect/>
          </a:stretch>
        </p:blipFill>
        <p:spPr bwMode="auto">
          <a:xfrm>
            <a:off x="539552" y="1916832"/>
            <a:ext cx="3960440" cy="2880320"/>
          </a:xfrm>
          <a:prstGeom prst="rect">
            <a:avLst/>
          </a:prstGeom>
          <a:ln>
            <a:noFill/>
          </a:ln>
          <a:effectLst>
            <a:glow rad="101600">
              <a:srgbClr val="002060">
                <a:alpha val="60000"/>
              </a:srgbClr>
            </a:glow>
            <a:softEdge rad="112500"/>
          </a:effectLst>
        </p:spPr>
      </p:pic>
      <p:pic>
        <p:nvPicPr>
          <p:cNvPr descr="C:\Users\User\Desktop\м-к корабль\IMG_20230209_133721.jpg" id="5123" name="Picture 3"/>
          <p:cNvPicPr>
            <a:picLocks noChangeArrowheads="1" noChangeAspect="1"/>
          </p:cNvPicPr>
          <p:nvPr/>
        </p:nvPicPr>
        <p:blipFill>
          <a:blip cstate="print" r:embed="rId4"/>
          <a:srcRect b="142" l="35" r="13" t="80"/>
          <a:stretch>
            <a:fillRect/>
          </a:stretch>
        </p:blipFill>
        <p:spPr bwMode="auto">
          <a:xfrm>
            <a:off x="4644008" y="3573016"/>
            <a:ext cx="3960440" cy="2866605"/>
          </a:xfrm>
          <a:prstGeom prst="rect">
            <a:avLst/>
          </a:prstGeom>
          <a:ln>
            <a:noFill/>
          </a:ln>
          <a:effectLst>
            <a:glow rad="101600">
              <a:srgbClr val="002060">
                <a:alpha val="60000"/>
              </a:srgbClr>
            </a:glow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7" y="620688"/>
            <a:ext cx="7488832" cy="166199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0070C0"/>
                </a:solidFill>
              </a:rPr>
              <a:t>4. Этап.</a:t>
            </a:r>
            <a:endParaRPr b="1" dirty="0" lang="ru-RU" smtClean="0" sz="2800">
              <a:solidFill>
                <a:srgbClr val="0070C0"/>
              </a:solidFill>
            </a:endParaRPr>
          </a:p>
          <a:p>
            <a:r>
              <a:rPr dirty="0" lang="ru-RU" smtClean="0" sz="2800">
                <a:solidFill>
                  <a:srgbClr val="0070C0"/>
                </a:solidFill>
              </a:rPr>
              <a:t>Нижний край листа песчаный берег, закрашиваем желтой красой.</a:t>
            </a:r>
            <a:endParaRPr dirty="0" lang="ru-RU" smtClean="0" sz="2800">
              <a:solidFill>
                <a:srgbClr val="0070C0"/>
              </a:solidFill>
            </a:endParaRPr>
          </a:p>
          <a:p>
            <a:endParaRPr dirty="0" lang="ru-RU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3828.jpg" id="6147" name="Picture 3"/>
          <p:cNvPicPr>
            <a:picLocks noChangeArrowheads="1" noChangeAspect="1"/>
          </p:cNvPicPr>
          <p:nvPr/>
        </p:nvPicPr>
        <p:blipFill>
          <a:blip cstate="print" r:embed="rId3"/>
          <a:srcRect b="25" l="9" r="79" t="41"/>
          <a:stretch>
            <a:fillRect/>
          </a:stretch>
        </p:blipFill>
        <p:spPr bwMode="auto">
          <a:xfrm rot="16200000">
            <a:off x="2150040" y="1386465"/>
            <a:ext cx="4051835" cy="5544616"/>
          </a:xfrm>
          <a:prstGeom prst="rect">
            <a:avLst/>
          </a:prstGeom>
          <a:ln>
            <a:noFill/>
          </a:ln>
          <a:effectLst>
            <a:glow rad="101600">
              <a:srgbClr val="00B0F0">
                <a:alpha val="60000"/>
              </a:srgbClr>
            </a:glow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332656"/>
            <a:ext cx="7848871" cy="181588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0070C0"/>
                </a:solidFill>
              </a:rPr>
              <a:t>5. Этап.</a:t>
            </a:r>
          </a:p>
          <a:p>
            <a:r>
              <a:rPr dirty="0" lang="ru-RU" smtClean="0" sz="2800">
                <a:solidFill>
                  <a:srgbClr val="0070C0"/>
                </a:solidFill>
              </a:rPr>
              <a:t>Раскрашиваем море синей краской. Пока бумага не высохла, снимаем газетные трафареты, если на них затекла вода, помокните сухой кистью.</a:t>
            </a:r>
            <a:endParaRPr dirty="0" lang="ru-RU" smtClean="0" sz="2800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4328.jpg" id="7170" name="Picture 2"/>
          <p:cNvPicPr>
            <a:picLocks noChangeArrowheads="1" noChangeAspect="1"/>
          </p:cNvPicPr>
          <p:nvPr/>
        </p:nvPicPr>
        <p:blipFill>
          <a:blip cstate="print" r:embed="rId3"/>
          <a:srcRect b="1" l="5" r="71" t="1"/>
          <a:stretch>
            <a:fillRect/>
          </a:stretch>
        </p:blipFill>
        <p:spPr bwMode="auto">
          <a:xfrm rot="16200000">
            <a:off x="2411760" y="1412776"/>
            <a:ext cx="4176464" cy="5760640"/>
          </a:xfrm>
          <a:prstGeom prst="rect">
            <a:avLst/>
          </a:prstGeom>
          <a:ln>
            <a:noFill/>
          </a:ln>
          <a:effectLst>
            <a:glow rad="101600">
              <a:srgbClr val="00B0F0">
                <a:alpha val="60000"/>
              </a:srgbClr>
            </a:glow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User\Desktop\1643040573_21-abrakadabra-fun-p-fon-dlya-prezentatsii-po-izobrazitelnomu-i-30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11113" y="-9525"/>
            <a:ext cx="9167813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064896" cy="181588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0070C0"/>
                </a:solidFill>
              </a:rPr>
              <a:t>6. Этап.</a:t>
            </a:r>
          </a:p>
          <a:p>
            <a:r>
              <a:rPr dirty="0" lang="ru-RU" smtClean="0" sz="2800">
                <a:solidFill>
                  <a:srgbClr val="0070C0"/>
                </a:solidFill>
              </a:rPr>
              <a:t>Тонкой кистью прорисовываем палубу коричневой краской и флажки – красной. Наш морской пейзаж готов!</a:t>
            </a:r>
            <a:endParaRPr dirty="0" lang="ru-RU" smtClean="0" sz="2800">
              <a:solidFill>
                <a:srgbClr val="0070C0"/>
              </a:solidFill>
            </a:endParaRPr>
          </a:p>
        </p:txBody>
      </p:sp>
      <p:pic>
        <p:nvPicPr>
          <p:cNvPr descr="C:\Users\User\Desktop\м-к корабль\IMG_20230209_134526.jpg" id="8194" name="Picture 2"/>
          <p:cNvPicPr>
            <a:picLocks noChangeArrowheads="1" noChangeAspect="1"/>
          </p:cNvPicPr>
          <p:nvPr/>
        </p:nvPicPr>
        <p:blipFill>
          <a:blip cstate="print" r:embed="rId3"/>
          <a:srcRect b="56" l="56" r="73" t="41"/>
          <a:stretch>
            <a:fillRect/>
          </a:stretch>
        </p:blipFill>
        <p:spPr bwMode="auto">
          <a:xfrm>
            <a:off x="1691680" y="2132855"/>
            <a:ext cx="5544616" cy="392967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1521</TotalTime>
  <Words>178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</cp:lastModifiedBy>
  <cp:revision>143</cp:revision>
  <dcterms:created xsi:type="dcterms:W3CDTF">2013-02-07T11:51:24Z</dcterms:created>
  <dcterms:modified xsi:type="dcterms:W3CDTF">2023-02-09T16:08:19Z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533027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