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76" y="-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61CE6-311C-4F56-93A5-A2E5474D4DA4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DF03A-3388-4B0C-A7F7-24C9A784B8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308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54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2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3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8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14" cstate="email">
            <a:lum bright="70000" contrast="-70000"/>
          </a:blip>
          <a:stretch>
            <a:fillRect/>
          </a:stretch>
        </p:blipFill>
        <p:spPr>
          <a:xfrm>
            <a:off x="2071725" y="771550"/>
            <a:ext cx="5491823" cy="38839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221"/>
            </a:avLst>
          </a:prstGeom>
          <a:blipFill dpi="0" rotWithShape="1">
            <a:blip r:embed="rId15" cstate="email">
              <a:lum bright="-10000"/>
            </a:blip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8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3435846"/>
            <a:ext cx="3456384" cy="1440161"/>
          </a:xfrm>
        </p:spPr>
        <p:txBody>
          <a:bodyPr>
            <a:normAutofit/>
          </a:bodyPr>
          <a:lstStyle/>
          <a:p>
            <a:pPr lvl="0"/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Выполнили: Васильева </a:t>
            </a:r>
            <a:r>
              <a:rPr lang="ru-RU" sz="16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Карина</a:t>
            </a:r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Трофимова Маша, 4г класс</a:t>
            </a:r>
            <a:b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Руководитель: Петрова М.Г.</a:t>
            </a:r>
            <a:endParaRPr lang="ru-RU" sz="1600" b="1" i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339502"/>
            <a:ext cx="7128792" cy="20882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исследовательского проекта: «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Наши учебные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кабинеты»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3"/>
              </a:clrFrom>
              <a:clrTo>
                <a:srgbClr val="FFFFF3">
                  <a:alpha val="0"/>
                </a:srgbClr>
              </a:clrTo>
            </a:clrChange>
            <a:lum contrast="10000"/>
          </a:blip>
          <a:stretch>
            <a:fillRect/>
          </a:stretch>
        </p:blipFill>
        <p:spPr>
          <a:xfrm flipH="1">
            <a:off x="262195" y="3003798"/>
            <a:ext cx="1866916" cy="1861672"/>
          </a:xfrm>
          <a:prstGeom prst="rect">
            <a:avLst/>
          </a:prstGeom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Кабинет английского языка №307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5122912" cy="33944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Внутренняя отделка стен выполнена в соответствии с гигиеническими требованиями. Верхняя часть стен и потолок окрашены побелкой. Цвет окраски стен белый.</a:t>
            </a:r>
          </a:p>
          <a:p>
            <a:r>
              <a:rPr lang="ru-RU" dirty="0" smtClean="0"/>
              <a:t>Пол имеет ДВП покрытие, цвет темно-коричневый. Покрытие пола не дает сильных бликов, позволяет легко производить влажную уборку помещения.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1419622"/>
            <a:ext cx="1710190" cy="228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Результаты замеров температуры в учебных кабинетах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275607"/>
          <a:ext cx="8136134" cy="1944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7875"/>
                <a:gridCol w="1260717"/>
                <a:gridCol w="1146108"/>
                <a:gridCol w="1157232"/>
                <a:gridCol w="1364202"/>
              </a:tblGrid>
              <a:tr h="458690">
                <a:tc>
                  <a:txBody>
                    <a:bodyPr/>
                    <a:lstStyle/>
                    <a:p>
                      <a:r>
                        <a:rPr lang="ru-RU" dirty="0" smtClean="0"/>
                        <a:t>Кабинеты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314</a:t>
                      </a:r>
                      <a:endParaRPr lang="ru-RU" dirty="0"/>
                    </a:p>
                  </a:txBody>
                  <a:tcPr/>
                </a:tc>
              </a:tr>
              <a:tr h="520033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Температура</a:t>
                      </a:r>
                      <a:r>
                        <a:rPr lang="ru-RU" baseline="0" dirty="0" smtClean="0"/>
                        <a:t> на подоконнике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+12</a:t>
                      </a:r>
                      <a:endParaRPr lang="ru-RU" dirty="0"/>
                    </a:p>
                  </a:txBody>
                  <a:tcPr/>
                </a:tc>
              </a:tr>
              <a:tr h="489159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Температура</a:t>
                      </a:r>
                      <a:r>
                        <a:rPr lang="ru-RU" baseline="0" dirty="0" smtClean="0"/>
                        <a:t> в помещении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+23</a:t>
                      </a:r>
                      <a:endParaRPr lang="ru-RU" dirty="0"/>
                    </a:p>
                  </a:txBody>
                  <a:tcPr/>
                </a:tc>
              </a:tr>
              <a:tr h="476335">
                <a:tc>
                  <a:txBody>
                    <a:bodyPr/>
                    <a:lstStyle/>
                    <a:p>
                      <a:r>
                        <a:rPr lang="ru-RU" dirty="0" smtClean="0"/>
                        <a:t>Ряд у стены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+27,5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+12,5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651870"/>
            <a:ext cx="8136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Замер температуры воздуха в помещении производился с помощью комнатного термометра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1 смене с 9ч00 м  до 14ч 00 м.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Выводы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00151"/>
            <a:ext cx="5770984" cy="237971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Оценка теплового режима выявила, что температура в кабинетах № 301, 307, 106 выше соответствующей норме, в кабинете №314 чуть ниже гигиенической нормы.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1275606"/>
            <a:ext cx="145816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Оценка воздушного режима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Оптимальные условия воздушной среды – важный фактор сохранения здоровья и работоспособности человека. Неблагоприятные изменения воздуха могут вызвать значительные нарушения в организме: возникновение инфекционных и других заболеваний, снижение работоспособности.</a:t>
            </a:r>
            <a:endParaRPr lang="ru-RU" dirty="0"/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9356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Изучение вентиляционного  режима помещения.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23528" y="754380"/>
          <a:ext cx="839958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917"/>
                <a:gridCol w="1679917"/>
                <a:gridCol w="1679917"/>
                <a:gridCol w="1679917"/>
                <a:gridCol w="1679917"/>
              </a:tblGrid>
              <a:tr h="1625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кабинеты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314</a:t>
                      </a:r>
                      <a:endParaRPr lang="ru-RU" sz="1400" dirty="0"/>
                    </a:p>
                  </a:txBody>
                  <a:tcPr/>
                </a:tc>
              </a:tr>
              <a:tr h="1625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Ширина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м</a:t>
                      </a:r>
                      <a:endParaRPr lang="ru-RU" sz="1400" dirty="0"/>
                    </a:p>
                  </a:txBody>
                  <a:tcPr/>
                </a:tc>
              </a:tr>
              <a:tr h="1625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Длина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 м</a:t>
                      </a:r>
                      <a:endParaRPr lang="ru-RU" sz="1400" dirty="0"/>
                    </a:p>
                  </a:txBody>
                  <a:tcPr/>
                </a:tc>
              </a:tr>
              <a:tr h="2845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Площадь кабинета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48 кв</a:t>
                      </a:r>
                      <a:r>
                        <a:rPr lang="ru-RU" sz="1400" baseline="0" dirty="0" smtClean="0"/>
                        <a:t>. см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45 кв. см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 кв.</a:t>
                      </a:r>
                      <a:r>
                        <a:rPr lang="ru-RU" sz="1400" baseline="0" dirty="0" smtClean="0"/>
                        <a:t> см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45 кв.</a:t>
                      </a:r>
                      <a:r>
                        <a:rPr lang="ru-RU" sz="1400" baseline="0" dirty="0" smtClean="0"/>
                        <a:t> см</a:t>
                      </a:r>
                      <a:endParaRPr lang="ru-RU" sz="1400" dirty="0"/>
                    </a:p>
                  </a:txBody>
                  <a:tcPr/>
                </a:tc>
              </a:tr>
              <a:tr h="1625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Высота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3м</a:t>
                      </a:r>
                      <a:endParaRPr lang="ru-RU" sz="1400" dirty="0"/>
                    </a:p>
                  </a:txBody>
                  <a:tcPr/>
                </a:tc>
              </a:tr>
              <a:tr h="1625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Объем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144 куб.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135 куб.м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60 куб.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135 куб.м</a:t>
                      </a:r>
                      <a:endParaRPr lang="ru-RU" sz="1400" dirty="0"/>
                    </a:p>
                  </a:txBody>
                  <a:tcPr/>
                </a:tc>
              </a:tr>
              <a:tr h="2845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Проветривание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через окно, дверь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через окно, дверь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через окно, дверь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через окно, дверь</a:t>
                      </a:r>
                    </a:p>
                  </a:txBody>
                  <a:tcPr/>
                </a:tc>
              </a:tr>
              <a:tr h="40647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Соответствие </a:t>
                      </a:r>
                      <a:r>
                        <a:rPr lang="ru-RU" sz="1400" dirty="0" err="1" smtClean="0"/>
                        <a:t>кв</a:t>
                      </a:r>
                      <a:r>
                        <a:rPr lang="ru-RU" sz="1400" dirty="0" smtClean="0"/>
                        <a:t> м (норма 2,5 кв.</a:t>
                      </a:r>
                      <a:r>
                        <a:rPr lang="ru-RU" sz="1400" baseline="0" dirty="0" smtClean="0"/>
                        <a:t> м)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2, 8 км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</a:t>
                      </a:r>
                      <a:r>
                        <a:rPr lang="ru-RU" sz="1400" baseline="0" dirty="0" smtClean="0"/>
                        <a:t> 4 </a:t>
                      </a:r>
                      <a:r>
                        <a:rPr lang="ru-RU" sz="1400" baseline="0" dirty="0" err="1" smtClean="0"/>
                        <a:t>кв</a:t>
                      </a:r>
                      <a:r>
                        <a:rPr lang="ru-RU" sz="1400" baseline="0" dirty="0" smtClean="0"/>
                        <a:t>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</a:t>
                      </a:r>
                      <a:r>
                        <a:rPr lang="ru-RU" sz="1400" baseline="0" dirty="0" smtClean="0"/>
                        <a:t> 3 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кв</a:t>
                      </a:r>
                      <a:r>
                        <a:rPr lang="ru-RU" sz="1400" dirty="0" smtClean="0"/>
                        <a:t> 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1, 4 </a:t>
                      </a:r>
                      <a:r>
                        <a:rPr lang="ru-RU" sz="1400" dirty="0" err="1" smtClean="0"/>
                        <a:t>кв</a:t>
                      </a:r>
                      <a:r>
                        <a:rPr lang="ru-RU" sz="1400" dirty="0" smtClean="0"/>
                        <a:t> м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Размеры мебели и ее маркировка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539552" y="1075499"/>
          <a:ext cx="8183560" cy="2926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712"/>
                <a:gridCol w="1636712"/>
                <a:gridCol w="1636712"/>
                <a:gridCol w="1636712"/>
                <a:gridCol w="163671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 роста</a:t>
                      </a:r>
                      <a:b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 мм)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Высота над полом крышки края стола, обращенного к ученику, по </a:t>
                      </a:r>
                      <a:r>
                        <a:rPr lang="ru-RU" sz="105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ГОСТу</a:t>
                      </a: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11015-93 (в мм)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Цвет маркировки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Высота над полом переднего края сиденья по </a:t>
                      </a:r>
                      <a:r>
                        <a:rPr lang="ru-RU" sz="105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ГОСТу</a:t>
                      </a: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11016-93 (в мм)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Кабинеты </a:t>
                      </a:r>
                      <a:endParaRPr lang="ru-RU" sz="105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1000-1150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Оранжевый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1150-1300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Фиолетовый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1300-1450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Желтый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301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1450-1600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Красный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301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1600-1750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Зеленый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Свыше 1750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Голубой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5"/>
                        </a:spcBef>
                        <a:spcAft>
                          <a:spcPts val="65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460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8255" marT="8255" marB="8255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401191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Имеющаяся в классе мебель соответствует росту учеников класса и имеет маркировку красного и жёлтого цвета. Маркировку имеет только №301 кабинет.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Заключение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Анализ изученных параметров среды учебных кабинетов свидетельствует о том, что в основном они соответствуют гигиеническим нормам. Нарушения выявлены со стороны теплового режима. Ученикам класса необходимо соблюдать рекомендации, выработанные нами при выполнении данной работы. </a:t>
            </a:r>
          </a:p>
          <a:p>
            <a:r>
              <a:rPr lang="ru-RU" dirty="0" smtClean="0"/>
              <a:t>При соблюдении всех норм факторы среды не будут оказывать неблагоприятного воздействия на здоровье учеников. Наша гипотеза подтвердилась.</a:t>
            </a:r>
          </a:p>
          <a:p>
            <a:r>
              <a:rPr lang="ru-RU" dirty="0" smtClean="0"/>
              <a:t>Примененные нами методики оценки факторов среды класса могут применяться в других классах и в других школах.</a:t>
            </a:r>
          </a:p>
          <a:p>
            <a:r>
              <a:rPr lang="ru-RU" dirty="0" smtClean="0"/>
              <a:t>Наше исследование ограничилось изучением только факторов, влияющих на здоровье учеников. В дальнейшем мы хотим проследить влияние цвета в интерьере учебных кабинетов на внимание школьников.</a:t>
            </a:r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Рекомендации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некоторые рекомендации по улучшению помещения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Часто проветривать помещение. 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Влажная уборка ежедневно-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после окончания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занятий. 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Желательно наличие в помещении растений. 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 помещении зимой влажность поддерживать за счёт разбрызгивания воды, наличия открытых сосудов с водой. 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этом году мы перешли в 4 класс и мы в течение рабочей недели посещаем несколько учебных кабинета, в которых проходят уроки. Большую часть времени мы проводим в стенах школы. Школьный кабинет становится для нас важным местом, а условия в нём влияют на растущий организм, определяют его дальнейшее здоровье.</a:t>
            </a:r>
            <a:endParaRPr lang="ru-RU" dirty="0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кто заботиться о нашем здоровье в школе?</a:t>
            </a:r>
          </a:p>
          <a:p>
            <a:endParaRPr lang="ru-RU" dirty="0"/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оценить соответствие параметров всех учебных кабинетов гигиеническим требованиям и нормам.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Изучить санитарно-эпидемиологические правила и нормативы.</a:t>
            </a:r>
          </a:p>
          <a:p>
            <a:pPr lvl="0"/>
            <a:r>
              <a:rPr lang="ru-RU" dirty="0" smtClean="0"/>
              <a:t>Пользуясь простейшими методиками, оценить показатели среды.</a:t>
            </a:r>
          </a:p>
          <a:p>
            <a:pPr lvl="0"/>
            <a:r>
              <a:rPr lang="ru-RU" dirty="0" smtClean="0"/>
              <a:t>Путем сравнения с нормами </a:t>
            </a:r>
            <a:r>
              <a:rPr lang="ru-RU" dirty="0" err="1" smtClean="0"/>
              <a:t>СанПиНа</a:t>
            </a:r>
            <a:r>
              <a:rPr lang="ru-RU" dirty="0" smtClean="0"/>
              <a:t> установить их соответствие гигиеническим требованиям и нормам.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Предмет исследования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кабинеты №106, 301, 307, 314 в здании  школы №27 г. Якутска 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Гигиена и санитария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Обеспечение гигиенически оптимальных условий проведения образовательного процесса основано на требованиях </a:t>
            </a:r>
            <a:r>
              <a:rPr lang="ru-RU" dirty="0" err="1" smtClean="0"/>
              <a:t>СанПиНов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Сюда относятся: </a:t>
            </a:r>
          </a:p>
          <a:p>
            <a:r>
              <a:rPr lang="ru-RU" dirty="0" smtClean="0"/>
              <a:t>поддержание благоприятной температуры и влажности воздуха в классе, </a:t>
            </a:r>
          </a:p>
          <a:p>
            <a:r>
              <a:rPr lang="ru-RU" dirty="0" smtClean="0"/>
              <a:t>правильное освещение рабочего места, парты, подобранные по росту школьников,</a:t>
            </a:r>
          </a:p>
          <a:p>
            <a:r>
              <a:rPr lang="ru-RU" dirty="0" smtClean="0"/>
              <a:t>необходимый режим вентиляции помещения и многое другое. 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Наш кабинет №301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5566"/>
            <a:ext cx="5266928" cy="39604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Верхняя часть стен и потолок окрашены побелкой, нижняя часть стен покрыто пластиком для внутренних работ, что позволяет мыть эту часть стены. Цвет окраски стен белый.</a:t>
            </a:r>
          </a:p>
          <a:p>
            <a:r>
              <a:rPr lang="ru-RU" dirty="0" smtClean="0"/>
              <a:t>Пол имеет линолеумное покрытие, цвет темно-коричневый и бежевый. Покрытие пола не дает сильных бликов, позволяет легко производить влажную уборку помещения. Также линолеум нескользкий, что тоже важно для сохранения здоровья.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275606"/>
            <a:ext cx="2775744" cy="208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Кабинет музыки №314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5338936" cy="33944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Внутренняя отделка стен выполнена в соответствии с гигиеническими требованиями. Верхняя часть стен и потолок окрашены побелкой, нижняя часть стен тоже окрашено белым цветом. Цвет окраски стен белый.</a:t>
            </a:r>
          </a:p>
          <a:p>
            <a:r>
              <a:rPr lang="ru-RU" dirty="0" smtClean="0"/>
              <a:t>Пол имеет линолеумное покрытие, цвет светло-бежевый. Покрытие пола не дает сильных бликов, позволяет легко производить влажную уборку помещения. Также линолеум нескользкий, что тоже важно для сохранения здоровья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1347614"/>
            <a:ext cx="1754920" cy="233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850</Words>
  <Application>Microsoft Office PowerPoint</Application>
  <PresentationFormat>Экран (16:9)</PresentationFormat>
  <Paragraphs>141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</vt:lpstr>
      <vt:lpstr>Актуальность</vt:lpstr>
      <vt:lpstr>Проблема</vt:lpstr>
      <vt:lpstr>Цель</vt:lpstr>
      <vt:lpstr>Задачи </vt:lpstr>
      <vt:lpstr>Предмет исследования</vt:lpstr>
      <vt:lpstr>Гигиена и санитария</vt:lpstr>
      <vt:lpstr>Наш кабинет №301</vt:lpstr>
      <vt:lpstr>Кабинет музыки №314</vt:lpstr>
      <vt:lpstr>Кабинет английского языка №307</vt:lpstr>
      <vt:lpstr>Результаты замеров температуры в учебных кабинетах</vt:lpstr>
      <vt:lpstr>Выводы </vt:lpstr>
      <vt:lpstr>Оценка воздушного режима</vt:lpstr>
      <vt:lpstr>Изучение вентиляционного  режима помещения.</vt:lpstr>
      <vt:lpstr>Размеры мебели и ее маркировка</vt:lpstr>
      <vt:lpstr>Заключение</vt:lpstr>
      <vt:lpstr>Рекомендации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acer</cp:lastModifiedBy>
  <cp:revision>215</cp:revision>
  <dcterms:created xsi:type="dcterms:W3CDTF">2018-01-15T20:25:45Z</dcterms:created>
  <dcterms:modified xsi:type="dcterms:W3CDTF">2023-02-10T11:39:14Z</dcterms:modified>
</cp:coreProperties>
</file>