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4A83"/>
    <a:srgbClr val="E0EDF5"/>
    <a:srgbClr val="7088E3"/>
    <a:srgbClr val="7C8197"/>
    <a:srgbClr val="A7C9E4"/>
    <a:srgbClr val="C8D8F6"/>
    <a:srgbClr val="F3F3F3"/>
    <a:srgbClr val="123B67"/>
    <a:srgbClr val="28578B"/>
    <a:srgbClr val="437D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0" d="100"/>
          <a:sy n="60" d="100"/>
        </p:scale>
        <p:origin x="-600" y="-3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EE0E13-B01F-4269-8E20-698A6C7092FF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BF51E7-1C95-4B38-BA68-016F63B57E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684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90" r="20825"/>
          <a:stretch/>
        </p:blipFill>
        <p:spPr>
          <a:xfrm>
            <a:off x="2" y="1"/>
            <a:ext cx="1909011" cy="6858001"/>
          </a:xfrm>
          <a:prstGeom prst="rect">
            <a:avLst/>
          </a:prstGeom>
        </p:spPr>
      </p:pic>
      <p:sp>
        <p:nvSpPr>
          <p:cNvPr id="28" name="Прямоугольник 27"/>
          <p:cNvSpPr/>
          <p:nvPr/>
        </p:nvSpPr>
        <p:spPr>
          <a:xfrm>
            <a:off x="1796716" y="1"/>
            <a:ext cx="7347282" cy="6858000"/>
          </a:xfrm>
          <a:prstGeom prst="rect">
            <a:avLst/>
          </a:prstGeom>
          <a:gradFill flip="none" rotWithShape="1">
            <a:gsLst>
              <a:gs pos="0">
                <a:srgbClr val="E0EDF5"/>
              </a:gs>
              <a:gs pos="46000">
                <a:srgbClr val="C8D8F6"/>
              </a:gs>
              <a:gs pos="100000">
                <a:srgbClr val="7088E3"/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Рисунок 3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9" y="0"/>
            <a:ext cx="9144000" cy="5152305"/>
          </a:xfrm>
          <a:prstGeom prst="rect">
            <a:avLst/>
          </a:prstGeom>
        </p:spPr>
      </p:pic>
      <p:sp>
        <p:nvSpPr>
          <p:cNvPr id="33" name="Прямоугольник 32"/>
          <p:cNvSpPr/>
          <p:nvPr/>
        </p:nvSpPr>
        <p:spPr>
          <a:xfrm>
            <a:off x="-2" y="5053263"/>
            <a:ext cx="9144000" cy="1804737"/>
          </a:xfrm>
          <a:prstGeom prst="rect">
            <a:avLst/>
          </a:prstGeom>
          <a:gradFill flip="none" rotWithShape="1">
            <a:gsLst>
              <a:gs pos="0">
                <a:srgbClr val="E0EDF5"/>
              </a:gs>
              <a:gs pos="46000">
                <a:srgbClr val="C8D8F6"/>
              </a:gs>
              <a:gs pos="100000">
                <a:srgbClr val="7088E3"/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>
            <a:off x="0" y="5053263"/>
            <a:ext cx="9144000" cy="0"/>
          </a:xfrm>
          <a:prstGeom prst="line">
            <a:avLst/>
          </a:prstGeom>
          <a:ln w="1016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Овал 25"/>
          <p:cNvSpPr/>
          <p:nvPr/>
        </p:nvSpPr>
        <p:spPr>
          <a:xfrm>
            <a:off x="3361898" y="3852530"/>
            <a:ext cx="2429302" cy="2429302"/>
          </a:xfrm>
          <a:prstGeom prst="ellipse">
            <a:avLst/>
          </a:prstGeom>
          <a:solidFill>
            <a:srgbClr val="3F4A83"/>
          </a:solidFill>
          <a:ln w="1016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19062" y="5371437"/>
            <a:ext cx="2882889" cy="485870"/>
          </a:xfrm>
        </p:spPr>
        <p:txBody>
          <a:bodyPr>
            <a:normAutofit fontScale="55000" lnSpcReduction="20000"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Подготовила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Толика Елена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45856" y="3612026"/>
            <a:ext cx="2477428" cy="1761842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BancoDi" panose="04000405000000000000" pitchFamily="82" charset="0"/>
              </a:rPr>
              <a:t>Психологические</a:t>
            </a:r>
            <a:br>
              <a:rPr lang="ru-RU" sz="2000" dirty="0" smtClean="0">
                <a:solidFill>
                  <a:schemeClr val="bg1"/>
                </a:solidFill>
                <a:latin typeface="BancoDi" panose="04000405000000000000" pitchFamily="82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BancoDi" panose="04000405000000000000" pitchFamily="82" charset="0"/>
              </a:rPr>
              <a:t>особенности</a:t>
            </a:r>
            <a:br>
              <a:rPr lang="ru-RU" sz="2000" dirty="0" smtClean="0">
                <a:solidFill>
                  <a:schemeClr val="bg1"/>
                </a:solidFill>
                <a:latin typeface="BancoDi" panose="04000405000000000000" pitchFamily="82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BancoDi" panose="04000405000000000000" pitchFamily="82" charset="0"/>
              </a:rPr>
              <a:t>работы с аудиторией</a:t>
            </a:r>
            <a:endParaRPr lang="ru-RU" sz="2000" dirty="0">
              <a:solidFill>
                <a:schemeClr val="bg1"/>
              </a:solidFill>
              <a:latin typeface="BancoDi" panose="04000405000000000000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7268" y="365126"/>
            <a:ext cx="6718081" cy="1325563"/>
          </a:xfrm>
        </p:spPr>
        <p:txBody>
          <a:bodyPr/>
          <a:lstStyle/>
          <a:p>
            <a:pPr algn="ctr"/>
            <a:r>
              <a:rPr lang="ru-RU" dirty="0" smtClean="0"/>
              <a:t>Характеристики </a:t>
            </a:r>
            <a:r>
              <a:rPr lang="ru-RU" dirty="0"/>
              <a:t>коммуникатора (преподавателя)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58360" y="1683735"/>
            <a:ext cx="728564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·  </a:t>
            </a:r>
            <a:r>
              <a:rPr lang="ru-RU" sz="2400" dirty="0"/>
              <a:t>открытая – коммуникатор открыто объявляет себя сторонником излагаемой точки зрения, оценивает различные факты в подтверждение этой точки зрения;</a:t>
            </a:r>
          </a:p>
          <a:p>
            <a:pPr marL="0" indent="0">
              <a:buNone/>
            </a:pPr>
            <a:r>
              <a:rPr lang="ru-RU" sz="2400" dirty="0"/>
              <a:t>·  отстраненная – коммуникатор держится, подчеркнуто нейтрально, сопоставляет противоречивые точки зрения, не исключая ориентации на одну из них, но не заявленную открыто;</a:t>
            </a:r>
          </a:p>
          <a:p>
            <a:pPr marL="0" indent="0">
              <a:buNone/>
            </a:pPr>
            <a:r>
              <a:rPr lang="ru-RU" sz="2400" dirty="0"/>
              <a:t>·  закрытая – коммуникатор умалчивает о своей точке зрения, даже прибегает иногда к специальным мерам, чтобы скрыть её.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0011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3034" y="365126"/>
            <a:ext cx="6702316" cy="1325563"/>
          </a:xfrm>
        </p:spPr>
        <p:txBody>
          <a:bodyPr/>
          <a:lstStyle/>
          <a:p>
            <a:r>
              <a:rPr lang="ru-RU" b="1" i="1" dirty="0"/>
              <a:t>Тест </a:t>
            </a:r>
            <a:r>
              <a:rPr lang="ru-RU" b="1" i="1" dirty="0" smtClean="0"/>
              <a:t>   «</a:t>
            </a:r>
            <a:r>
              <a:rPr lang="ru-RU" b="1" i="1" dirty="0"/>
              <a:t>Человек на трибуне»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49972" y="1825625"/>
            <a:ext cx="6765378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Цель</a:t>
            </a:r>
            <a:r>
              <a:rPr lang="ru-RU" dirty="0"/>
              <a:t>: Определение индивидуальных особенностей стиля публичного выступления участников тренинга</a:t>
            </a:r>
          </a:p>
          <a:p>
            <a:pPr marL="0" indent="0">
              <a:buNone/>
            </a:pPr>
            <a:r>
              <a:rPr lang="ru-RU" b="1" dirty="0"/>
              <a:t>Инструкция: </a:t>
            </a:r>
            <a:r>
              <a:rPr lang="ru-RU" dirty="0"/>
              <a:t>Вам предлагается тест «Человек на трибуне» на определение индивидуального стиля Ваших публичных </a:t>
            </a:r>
            <a:r>
              <a:rPr lang="ru-RU" dirty="0" smtClean="0"/>
              <a:t>выступлений.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В тесте 10 вопросов, в колонке «Ответ» необходимо поставить «Да» или «Нет», напротив вопроса. Ключ и интерпретация результатов приводится ниже</a:t>
            </a:r>
          </a:p>
          <a:p>
            <a:pPr marL="0" indent="0">
              <a:buNone/>
            </a:pPr>
            <a:r>
              <a:rPr lang="ru-RU" b="1" dirty="0"/>
              <a:t>Обсуждение:</a:t>
            </a:r>
          </a:p>
          <a:p>
            <a:pPr marL="0" indent="0">
              <a:buNone/>
            </a:pPr>
            <a:r>
              <a:rPr lang="ru-RU" dirty="0"/>
              <a:t>1.Насколько неожиданными для Вас стали результаты теста?</a:t>
            </a:r>
          </a:p>
          <a:p>
            <a:pPr marL="0" indent="0">
              <a:buNone/>
            </a:pPr>
            <a:r>
              <a:rPr lang="ru-RU" dirty="0"/>
              <a:t>2.На сколько полезны для Вас оказались результаты теста?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38378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5738" y="365126"/>
            <a:ext cx="6749612" cy="1325563"/>
          </a:xfrm>
        </p:spPr>
        <p:txBody>
          <a:bodyPr/>
          <a:lstStyle/>
          <a:p>
            <a:r>
              <a:rPr lang="ru-RU" sz="36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Интерпретация результатов</a:t>
            </a:r>
            <a:r>
              <a:rPr lang="ru-RU" sz="4000" dirty="0">
                <a:ea typeface="Calibri"/>
                <a:cs typeface="Times New Roman"/>
              </a:rPr>
              <a:t/>
            </a:r>
            <a:br>
              <a:rPr lang="ru-RU" sz="40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81502" y="1825625"/>
            <a:ext cx="6733847" cy="4351338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6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26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Авторитарный выступающий» </a:t>
            </a:r>
            <a:r>
              <a:rPr lang="ru-RU" sz="2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подчиняет аудиторию себе. Не допускает вольностей в поведении и речи.</a:t>
            </a:r>
            <a:endParaRPr lang="ru-RU" sz="26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6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Рекомендации</a:t>
            </a:r>
            <a:r>
              <a:rPr lang="ru-RU" sz="26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 </a:t>
            </a:r>
            <a:r>
              <a:rPr lang="ru-RU" sz="2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Предварительно проработайте тему выступления так, чтобы предвидеть все, что относится к композиции, содержанию и языку. Составьте подробный предварительный конспект выступления, даже если не собираетесь готовиться по бумажке.</a:t>
            </a:r>
            <a:endParaRPr lang="ru-RU" sz="26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6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«Демократический выступающий» </a:t>
            </a:r>
            <a:r>
              <a:rPr lang="ru-RU" sz="2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известной мере сам подчиняется аудитории. Располагает более разнообразными вариантами поведения на трибуне, общения, произнесения речи. Ориентируется на реакцию аудитории, имеет гибкую личностную манеру общения.</a:t>
            </a:r>
            <a:endParaRPr lang="ru-RU" sz="26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6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Рекомендации. </a:t>
            </a:r>
            <a:r>
              <a:rPr lang="ru-RU" sz="2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Постарайтесь быть в форме, прежде чем выйти на трибуну, максимально контролируйте свою мимику, жестикуляцию, поведение, чтобы выработать специфическую манеру общения с аудиторией.</a:t>
            </a:r>
            <a:endParaRPr lang="ru-RU" sz="26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44094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</a:t>
            </a:r>
            <a:r>
              <a:rPr lang="ru-RU" b="1" i="1" dirty="0" smtClean="0"/>
              <a:t>Проблемы </a:t>
            </a:r>
            <a:r>
              <a:rPr lang="ru-RU" b="1" i="1" dirty="0"/>
              <a:t>коммуникации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79533" y="1872922"/>
            <a:ext cx="7364467" cy="4351338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ru-RU" sz="2400" dirty="0">
                <a:latin typeface="+mj-lt"/>
              </a:rPr>
              <a:t>П</a:t>
            </a:r>
            <a:r>
              <a:rPr lang="ru-RU" sz="2400" dirty="0" smtClean="0">
                <a:latin typeface="+mj-lt"/>
              </a:rPr>
              <a:t>редставление </a:t>
            </a:r>
            <a:r>
              <a:rPr lang="ru-RU" sz="2400" dirty="0">
                <a:latin typeface="+mj-lt"/>
              </a:rPr>
              <a:t>коммуникатора об уровне подготовленности </a:t>
            </a:r>
            <a:r>
              <a:rPr lang="ru-RU" sz="2400" dirty="0" smtClean="0">
                <a:latin typeface="+mj-lt"/>
              </a:rPr>
              <a:t>аудитории.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181818"/>
                </a:solidFill>
                <a:latin typeface="+mj-lt"/>
                <a:ea typeface="Times New Roman"/>
              </a:rPr>
              <a:t>Форма </a:t>
            </a:r>
            <a:r>
              <a:rPr lang="ru-RU" sz="2400" dirty="0">
                <a:solidFill>
                  <a:srgbClr val="181818"/>
                </a:solidFill>
                <a:latin typeface="+mj-lt"/>
                <a:ea typeface="Times New Roman"/>
              </a:rPr>
              <a:t>передачи сообщения происходила </a:t>
            </a:r>
            <a:r>
              <a:rPr lang="ru-RU" sz="2400" dirty="0" smtClean="0">
                <a:solidFill>
                  <a:srgbClr val="181818"/>
                </a:solidFill>
                <a:latin typeface="+mj-lt"/>
                <a:ea typeface="Times New Roman"/>
              </a:rPr>
              <a:t>в </a:t>
            </a:r>
            <a:r>
              <a:rPr lang="ru-RU" sz="2400" dirty="0">
                <a:solidFill>
                  <a:srgbClr val="181818"/>
                </a:solidFill>
                <a:latin typeface="+mj-lt"/>
                <a:ea typeface="Times New Roman"/>
              </a:rPr>
              <a:t>той системе невербальных средств, </a:t>
            </a:r>
            <a:r>
              <a:rPr lang="ru-RU" sz="2400" dirty="0" smtClean="0">
                <a:solidFill>
                  <a:srgbClr val="181818"/>
                </a:solidFill>
                <a:latin typeface="+mj-lt"/>
                <a:ea typeface="Times New Roman"/>
              </a:rPr>
              <a:t>которая сопровождает </a:t>
            </a:r>
            <a:r>
              <a:rPr lang="ru-RU" sz="2400" dirty="0">
                <a:solidFill>
                  <a:srgbClr val="181818"/>
                </a:solidFill>
                <a:latin typeface="+mj-lt"/>
                <a:ea typeface="Times New Roman"/>
              </a:rPr>
              <a:t>вербально оформленное сообщение. </a:t>
            </a:r>
            <a:endParaRPr lang="ru-RU" sz="2400" dirty="0" smtClean="0">
              <a:solidFill>
                <a:srgbClr val="181818"/>
              </a:solidFill>
              <a:latin typeface="+mj-lt"/>
              <a:ea typeface="Times New Roman"/>
            </a:endParaRPr>
          </a:p>
          <a:p>
            <a:pPr marL="457200" indent="-457200">
              <a:buAutoNum type="arabicPeriod"/>
            </a:pPr>
            <a:r>
              <a:rPr lang="ru-RU" sz="2400" dirty="0">
                <a:solidFill>
                  <a:srgbClr val="181818"/>
                </a:solidFill>
                <a:latin typeface="+mj-lt"/>
                <a:ea typeface="Times New Roman"/>
              </a:rPr>
              <a:t>А</a:t>
            </a:r>
            <a:r>
              <a:rPr lang="ru-RU" sz="2400" dirty="0" smtClean="0">
                <a:solidFill>
                  <a:srgbClr val="181818"/>
                </a:solidFill>
                <a:latin typeface="+mj-lt"/>
                <a:ea typeface="Times New Roman"/>
              </a:rPr>
              <a:t>декватность </a:t>
            </a:r>
            <a:r>
              <a:rPr lang="ru-RU" sz="2400" dirty="0">
                <a:solidFill>
                  <a:srgbClr val="181818"/>
                </a:solidFill>
                <a:latin typeface="+mj-lt"/>
                <a:ea typeface="Times New Roman"/>
              </a:rPr>
              <a:t>восприятия и понимания обучающимися  сообщения.</a:t>
            </a:r>
            <a:endParaRPr lang="ru-RU" sz="2400" dirty="0" smtClean="0">
              <a:latin typeface="+mj-lt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9042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365126"/>
            <a:ext cx="6686550" cy="1325563"/>
          </a:xfrm>
        </p:spPr>
        <p:txBody>
          <a:bodyPr>
            <a:noAutofit/>
          </a:bodyPr>
          <a:lstStyle/>
          <a:p>
            <a:pPr lvl="0" algn="ctr" defTabSz="914400">
              <a:lnSpc>
                <a:spcPct val="100000"/>
              </a:lnSpc>
              <a:spcBef>
                <a:spcPts val="0"/>
              </a:spcBef>
            </a:pPr>
            <a:r>
              <a:rPr lang="ru-RU" sz="3200" i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Приемы привлечения и удержания</a:t>
            </a:r>
            <a:br>
              <a:rPr lang="ru-RU" sz="3200" i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ru-RU" sz="3200" i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внимания у аудитории</a:t>
            </a:r>
            <a:r>
              <a:rPr lang="en-US" sz="3200" i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en-US" sz="3200" i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endParaRPr lang="ru-RU" sz="32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0690" y="1825625"/>
            <a:ext cx="6544660" cy="4351338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ru-RU" sz="3600" dirty="0" smtClean="0">
                <a:latin typeface="+mj-lt"/>
              </a:rPr>
              <a:t>Убеждение</a:t>
            </a:r>
          </a:p>
          <a:p>
            <a:pPr marL="457200" indent="-457200">
              <a:buAutoNum type="arabicPeriod"/>
            </a:pPr>
            <a:r>
              <a:rPr lang="ru-RU" sz="3600" dirty="0" smtClean="0">
                <a:latin typeface="+mj-lt"/>
              </a:rPr>
              <a:t>Внушение</a:t>
            </a:r>
          </a:p>
          <a:p>
            <a:pPr marL="457200" indent="-457200">
              <a:buAutoNum type="arabicPeriod"/>
            </a:pPr>
            <a:r>
              <a:rPr lang="ru-RU" sz="3600" dirty="0" smtClean="0">
                <a:latin typeface="+mj-lt"/>
              </a:rPr>
              <a:t>Психическое заражение</a:t>
            </a:r>
          </a:p>
          <a:p>
            <a:pPr marL="457200" indent="-457200">
              <a:buAutoNum type="arabicPeriod"/>
            </a:pPr>
            <a:r>
              <a:rPr lang="ru-RU" sz="3600" dirty="0" smtClean="0">
                <a:latin typeface="+mj-lt"/>
              </a:rPr>
              <a:t>Подражание</a:t>
            </a:r>
            <a:endParaRPr lang="ru-RU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543962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4566" y="365126"/>
            <a:ext cx="6670784" cy="1325563"/>
          </a:xfrm>
        </p:spPr>
        <p:txBody>
          <a:bodyPr>
            <a:noAutofit/>
          </a:bodyPr>
          <a:lstStyle/>
          <a:p>
            <a:pPr algn="ctr"/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76096" y="1825625"/>
            <a:ext cx="6639253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>
                <a:solidFill>
                  <a:srgbClr val="333333"/>
                </a:solidFill>
                <a:latin typeface="+mj-lt"/>
                <a:ea typeface="Times New Roman"/>
              </a:rPr>
              <a:t>Выступление начинается не тогда, когда докладчик занимает место за трибуной и начинает говорить, а уже с момента предоставления ему слова. </a:t>
            </a:r>
            <a:endParaRPr lang="ru-RU" sz="4000" dirty="0">
              <a:latin typeface="+mj-lt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97134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1502" y="677916"/>
            <a:ext cx="6733847" cy="1277007"/>
          </a:xfrm>
        </p:spPr>
        <p:txBody>
          <a:bodyPr>
            <a:noAutofit/>
          </a:bodyPr>
          <a:lstStyle/>
          <a:p>
            <a:pPr algn="just">
              <a:lnSpc>
                <a:spcPct val="115000"/>
              </a:lnSpc>
              <a:spcBef>
                <a:spcPts val="375"/>
              </a:spcBef>
            </a:pPr>
            <a:r>
              <a:rPr lang="ru-RU" sz="2800" dirty="0" smtClean="0">
                <a:solidFill>
                  <a:srgbClr val="333333"/>
                </a:solidFill>
                <a:ea typeface="Times New Roman"/>
                <a:cs typeface="Times New Roman"/>
              </a:rPr>
              <a:t>Психотехника</a:t>
            </a:r>
            <a:br>
              <a:rPr lang="ru-RU" sz="2800" dirty="0" smtClean="0">
                <a:solidFill>
                  <a:srgbClr val="333333"/>
                </a:solidFill>
                <a:ea typeface="Times New Roman"/>
                <a:cs typeface="Times New Roman"/>
              </a:rPr>
            </a:br>
            <a:r>
              <a:rPr lang="ru-RU" sz="2800" dirty="0" smtClean="0">
                <a:solidFill>
                  <a:srgbClr val="333333"/>
                </a:solidFill>
                <a:ea typeface="Times New Roman"/>
                <a:cs typeface="Times New Roman"/>
              </a:rPr>
              <a:t>«Формирование </a:t>
            </a:r>
            <a:r>
              <a:rPr lang="ru-RU" sz="2800" dirty="0">
                <a:solidFill>
                  <a:srgbClr val="333333"/>
                </a:solidFill>
                <a:ea typeface="Times New Roman"/>
                <a:cs typeface="Times New Roman"/>
              </a:rPr>
              <a:t>зрительного контакта с </a:t>
            </a:r>
            <a:r>
              <a:rPr lang="ru-RU" sz="2800" dirty="0" smtClean="0">
                <a:solidFill>
                  <a:srgbClr val="333333"/>
                </a:solidFill>
                <a:ea typeface="Times New Roman"/>
                <a:cs typeface="Times New Roman"/>
              </a:rPr>
              <a:t>аудиторией»</a:t>
            </a:r>
            <a:r>
              <a:rPr lang="ru-RU" sz="2800" dirty="0">
                <a:ea typeface="Calibri"/>
                <a:cs typeface="Times New Roman"/>
              </a:rPr>
              <a:t/>
            </a:r>
            <a:br>
              <a:rPr lang="ru-RU" sz="2800" dirty="0">
                <a:ea typeface="Calibri"/>
                <a:cs typeface="Times New Roman"/>
              </a:rPr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7268" y="1825625"/>
            <a:ext cx="6718081" cy="4351338"/>
          </a:xfrm>
        </p:spPr>
        <p:txBody>
          <a:bodyPr/>
          <a:lstStyle/>
          <a:p>
            <a:pPr marL="0" indent="0">
              <a:buNone/>
            </a:pPr>
            <a:r>
              <a:rPr lang="ru-RU" sz="2400" i="1" dirty="0" smtClean="0">
                <a:solidFill>
                  <a:srgbClr val="333333"/>
                </a:solidFill>
                <a:latin typeface="Times New Roman"/>
                <a:ea typeface="Times New Roman"/>
              </a:rPr>
              <a:t>1.Выдержать </a:t>
            </a:r>
            <a:r>
              <a:rPr lang="ru-RU" sz="2400" i="1" dirty="0">
                <a:solidFill>
                  <a:srgbClr val="333333"/>
                </a:solidFill>
                <a:latin typeface="Times New Roman"/>
                <a:ea typeface="Times New Roman"/>
              </a:rPr>
              <a:t>небольшую паузу и спокойно оглядеть аудиторию</a:t>
            </a:r>
            <a:r>
              <a:rPr lang="ru-RU" sz="2400" dirty="0">
                <a:solidFill>
                  <a:srgbClr val="333333"/>
                </a:solidFill>
                <a:latin typeface="Times New Roman"/>
                <a:ea typeface="Times New Roman"/>
              </a:rPr>
              <a:t>. Потратьте на это несколько секунд. Устанавливая зрительный контакт со слушателями, вы как бы показываете им, что вы здесь для них</a:t>
            </a:r>
            <a:r>
              <a:rPr lang="ru-RU" sz="2400" dirty="0" smtClean="0">
                <a:solidFill>
                  <a:srgbClr val="333333"/>
                </a:solidFill>
                <a:latin typeface="Times New Roman"/>
                <a:ea typeface="Times New Roman"/>
              </a:rPr>
              <a:t>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333333"/>
                </a:solidFill>
                <a:latin typeface="Times New Roman"/>
                <a:ea typeface="Times New Roman"/>
              </a:rPr>
              <a:t> 2.Зрительный </a:t>
            </a:r>
            <a:r>
              <a:rPr lang="ru-RU" sz="2400" dirty="0">
                <a:solidFill>
                  <a:srgbClr val="333333"/>
                </a:solidFill>
                <a:latin typeface="Times New Roman"/>
                <a:ea typeface="Times New Roman"/>
              </a:rPr>
              <a:t>контакт необходимо поддерживать и в процессе выступления, даже если вы выступаете с научным докладом, который не принято делать «без бумажки</a:t>
            </a:r>
            <a:r>
              <a:rPr lang="ru-RU" sz="2400" dirty="0" smtClean="0">
                <a:solidFill>
                  <a:srgbClr val="333333"/>
                </a:solidFill>
                <a:latin typeface="Times New Roman"/>
                <a:ea typeface="Times New Roman"/>
              </a:rPr>
              <a:t>».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333333"/>
                </a:solidFill>
                <a:latin typeface="Times New Roman"/>
                <a:ea typeface="Times New Roman"/>
              </a:rPr>
              <a:t>3. Особое </a:t>
            </a:r>
            <a:r>
              <a:rPr lang="ru-RU" sz="2400" dirty="0">
                <a:solidFill>
                  <a:srgbClr val="333333"/>
                </a:solidFill>
                <a:latin typeface="Times New Roman"/>
                <a:ea typeface="Times New Roman"/>
              </a:rPr>
              <a:t>значение имеет его </a:t>
            </a:r>
            <a:r>
              <a:rPr lang="ru-RU" sz="2400" i="1" dirty="0">
                <a:solidFill>
                  <a:srgbClr val="333333"/>
                </a:solidFill>
                <a:latin typeface="Times New Roman"/>
                <a:ea typeface="Times New Roman"/>
              </a:rPr>
              <a:t>эмоциональная составляющая</a:t>
            </a:r>
            <a:r>
              <a:rPr lang="ru-RU" sz="2400" dirty="0">
                <a:solidFill>
                  <a:srgbClr val="333333"/>
                </a:solidFill>
                <a:latin typeface="Times New Roman"/>
                <a:ea typeface="Times New Roman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89229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1502" y="365126"/>
            <a:ext cx="6733847" cy="1325563"/>
          </a:xfrm>
        </p:spPr>
        <p:txBody>
          <a:bodyPr/>
          <a:lstStyle/>
          <a:p>
            <a:pPr algn="ctr"/>
            <a:r>
              <a:rPr lang="ru-RU" sz="3600" i="1" dirty="0">
                <a:solidFill>
                  <a:srgbClr val="333333"/>
                </a:solidFill>
                <a:latin typeface="Times New Roman"/>
                <a:ea typeface="Times New Roman"/>
              </a:rPr>
              <a:t>Вовлечение аудитории в процесс выступления 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13034" y="1825625"/>
            <a:ext cx="6702316" cy="4351338"/>
          </a:xfrm>
        </p:spPr>
        <p:txBody>
          <a:bodyPr/>
          <a:lstStyle/>
          <a:p>
            <a:pPr marL="0" marR="152400" lvl="0" indent="0" algn="just">
              <a:lnSpc>
                <a:spcPct val="115000"/>
              </a:lnSpc>
              <a:spcAft>
                <a:spcPts val="455"/>
              </a:spcAft>
              <a:buSzPts val="1000"/>
              <a:buNone/>
              <a:tabLst>
                <a:tab pos="457200" algn="l"/>
              </a:tabLst>
            </a:pPr>
            <a:r>
              <a:rPr lang="ru-RU" sz="2000" dirty="0" smtClean="0">
                <a:latin typeface="+mj-lt"/>
              </a:rPr>
              <a:t>1.</a:t>
            </a:r>
            <a:r>
              <a:rPr lang="ru-RU" sz="2000" b="1" dirty="0">
                <a:solidFill>
                  <a:srgbClr val="333333"/>
                </a:solidFill>
                <a:latin typeface="+mj-lt"/>
                <a:ea typeface="Times New Roman"/>
              </a:rPr>
              <a:t> </a:t>
            </a:r>
            <a:r>
              <a:rPr lang="ru-RU" sz="2000" dirty="0">
                <a:solidFill>
                  <a:srgbClr val="333333"/>
                </a:solidFill>
                <a:latin typeface="+mj-lt"/>
                <a:ea typeface="Times New Roman"/>
              </a:rPr>
              <a:t>Заботливое уточнение у присутствующих об </a:t>
            </a:r>
            <a:r>
              <a:rPr lang="ru-RU" sz="2000" dirty="0" smtClean="0">
                <a:solidFill>
                  <a:srgbClr val="333333"/>
                </a:solidFill>
                <a:latin typeface="+mj-lt"/>
                <a:ea typeface="Times New Roman"/>
              </a:rPr>
              <a:t>условиях (</a:t>
            </a:r>
            <a:r>
              <a:rPr lang="ru-RU" sz="2000" dirty="0">
                <a:solidFill>
                  <a:srgbClr val="333333"/>
                </a:solidFill>
                <a:latin typeface="+mj-lt"/>
                <a:ea typeface="Times New Roman"/>
                <a:cs typeface="Times New Roman"/>
              </a:rPr>
              <a:t>При этом спрашивать нужно только о таких условиях, которые выступающий действительно может и готов изменить</a:t>
            </a:r>
            <a:r>
              <a:rPr lang="ru-RU" sz="2000" dirty="0" smtClean="0">
                <a:solidFill>
                  <a:srgbClr val="333333"/>
                </a:solidFill>
                <a:latin typeface="+mj-lt"/>
                <a:ea typeface="Times New Roman"/>
                <a:cs typeface="Times New Roman"/>
              </a:rPr>
              <a:t>.)</a:t>
            </a:r>
            <a:endParaRPr lang="ru-RU" sz="2000" dirty="0">
              <a:solidFill>
                <a:srgbClr val="333333"/>
              </a:solidFill>
              <a:latin typeface="+mj-lt"/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dirty="0" smtClean="0"/>
              <a:t>2</a:t>
            </a:r>
            <a:r>
              <a:rPr lang="ru-RU" sz="2000" dirty="0" smtClean="0">
                <a:latin typeface="+mj-lt"/>
              </a:rPr>
              <a:t>.</a:t>
            </a:r>
            <a:r>
              <a:rPr lang="ru-RU" sz="2000" dirty="0">
                <a:solidFill>
                  <a:srgbClr val="333333"/>
                </a:solidFill>
                <a:latin typeface="+mj-lt"/>
                <a:ea typeface="Times New Roman"/>
              </a:rPr>
              <a:t> Вовлечение присутствующих в совместное изменение этих </a:t>
            </a:r>
            <a:r>
              <a:rPr lang="ru-RU" sz="2000" dirty="0" smtClean="0">
                <a:solidFill>
                  <a:srgbClr val="333333"/>
                </a:solidFill>
                <a:latin typeface="+mj-lt"/>
                <a:ea typeface="Times New Roman"/>
              </a:rPr>
              <a:t>условий.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333333"/>
                </a:solidFill>
                <a:latin typeface="+mj-lt"/>
                <a:ea typeface="Times New Roman"/>
              </a:rPr>
              <a:t>3.Обращение </a:t>
            </a:r>
            <a:r>
              <a:rPr lang="ru-RU" sz="2000" dirty="0">
                <a:solidFill>
                  <a:srgbClr val="333333"/>
                </a:solidFill>
                <a:latin typeface="+mj-lt"/>
                <a:ea typeface="Times New Roman"/>
              </a:rPr>
              <a:t>к экспертному мнению специалистов в зале или высказывание различных </a:t>
            </a:r>
            <a:r>
              <a:rPr lang="ru-RU" sz="2000" dirty="0" smtClean="0">
                <a:solidFill>
                  <a:srgbClr val="333333"/>
                </a:solidFill>
                <a:latin typeface="+mj-lt"/>
                <a:ea typeface="Times New Roman"/>
              </a:rPr>
              <a:t>просьб</a:t>
            </a:r>
            <a:r>
              <a:rPr lang="ru-RU" sz="2000" dirty="0">
                <a:solidFill>
                  <a:srgbClr val="333333"/>
                </a:solidFill>
                <a:latin typeface="+mj-lt"/>
                <a:ea typeface="Times New Roman"/>
              </a:rPr>
              <a:t>.</a:t>
            </a:r>
            <a:endParaRPr lang="ru-RU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492581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4206" y="365126"/>
            <a:ext cx="6781143" cy="1325563"/>
          </a:xfrm>
        </p:spPr>
        <p:txBody>
          <a:bodyPr>
            <a:normAutofit fontScale="90000"/>
          </a:bodyPr>
          <a:lstStyle/>
          <a:p>
            <a:pPr algn="ctr">
              <a:spcAft>
                <a:spcPts val="750"/>
              </a:spcAft>
            </a:pPr>
            <a:r>
              <a:rPr lang="ru-RU" sz="3600" i="1" dirty="0">
                <a:solidFill>
                  <a:srgbClr val="000000"/>
                </a:solidFill>
                <a:latin typeface="Arial"/>
                <a:ea typeface="Times New Roman"/>
              </a:rPr>
              <a:t>Полезные советы в подготовке выступления:</a:t>
            </a:r>
            <a:r>
              <a:rPr lang="ru-RU" sz="4400" i="1" dirty="0">
                <a:latin typeface="Times New Roman"/>
                <a:ea typeface="Times New Roman"/>
              </a:rPr>
              <a:t/>
            </a:r>
            <a:br>
              <a:rPr lang="ru-RU" sz="4400" i="1" dirty="0">
                <a:latin typeface="Times New Roman"/>
                <a:ea typeface="Times New Roman"/>
              </a:rPr>
            </a:b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spcAft>
                <a:spcPts val="750"/>
              </a:spcAft>
            </a:pPr>
            <a:r>
              <a:rPr lang="ru-RU" sz="2400" dirty="0">
                <a:solidFill>
                  <a:srgbClr val="000000"/>
                </a:solidFill>
                <a:latin typeface="Arial"/>
                <a:ea typeface="Times New Roman"/>
              </a:rPr>
              <a:t>• настойчиво практикуйтесь – только практика способна избавить от страха перед аудиторией;</a:t>
            </a:r>
            <a:endParaRPr lang="ru-RU" sz="3200" dirty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75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Arial"/>
                <a:ea typeface="Times New Roman"/>
              </a:rPr>
              <a:t>готовясь к выступлению, надо твердо знать свой предмет;</a:t>
            </a:r>
            <a:endParaRPr lang="ru-RU" sz="3200" dirty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75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Arial"/>
                <a:ea typeface="Times New Roman"/>
              </a:rPr>
              <a:t>начало речи должно быть очень энергичным и показывать, что вы стремитесь достичь своей цели;</a:t>
            </a:r>
            <a:endParaRPr lang="ru-RU" sz="3200" dirty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75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Arial"/>
                <a:ea typeface="Times New Roman"/>
              </a:rPr>
              <a:t>речь должна иметь четкую композицию (ясные начало и концовка). Произнося речь, оратор должен идти прямо, как поезд по рельсам, не возвращаясь, не задерживаясь, не отходя в сторону;</a:t>
            </a:r>
            <a:endParaRPr lang="ru-RU" sz="3200" dirty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75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Arial"/>
                <a:ea typeface="Times New Roman"/>
              </a:rPr>
              <a:t>в речи должна быть свежесть и индивидуальность. Часто самое важное заключается не в том, что вы говорите, а в том, как вы говорите;</a:t>
            </a:r>
            <a:endParaRPr lang="ru-RU" sz="3200" dirty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75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Arial"/>
                <a:ea typeface="Times New Roman"/>
              </a:rPr>
              <a:t>речь не следует читать по бумажке и не нужно заучивать ее наизусть. Оратору следует уметь импровизировать на основе собственного текста;</a:t>
            </a:r>
            <a:endParaRPr lang="ru-RU" sz="3200" dirty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75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Arial"/>
                <a:ea typeface="Times New Roman"/>
              </a:rPr>
              <a:t>очень важно установить контакт с аудиторией, стремясь удержать ее внимание до конца;</a:t>
            </a:r>
            <a:endParaRPr lang="ru-RU" sz="3200" dirty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75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Arial"/>
                <a:ea typeface="Times New Roman"/>
              </a:rPr>
              <a:t>нельзя говорить без воодушевления, то есть равнодушно. Эмоциональный накал оратора должен «заразить» аудиторию, заставить сопереживать;</a:t>
            </a:r>
            <a:endParaRPr lang="ru-RU" sz="3200" dirty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75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Arial"/>
                <a:ea typeface="Times New Roman"/>
              </a:rPr>
              <a:t>не следует демонстрировать, что вы специально обучались ораторскому искусству, но нельзя забывать также о тропах, фигурах, цитировании, игре слов и т.д.</a:t>
            </a:r>
            <a:endParaRPr lang="ru-RU" sz="32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31042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</a:t>
            </a:r>
            <a:r>
              <a:rPr lang="ru-RU" i="1" dirty="0" smtClean="0"/>
              <a:t>Выступление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34206" y="1825625"/>
            <a:ext cx="6781143" cy="4351338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solidFill>
                  <a:srgbClr val="333333"/>
                </a:solidFill>
                <a:latin typeface="Times New Roman"/>
                <a:ea typeface="Times New Roman"/>
              </a:rPr>
              <a:t>               </a:t>
            </a:r>
            <a:r>
              <a:rPr lang="ru-RU" sz="3200" dirty="0" smtClean="0">
                <a:solidFill>
                  <a:srgbClr val="333333"/>
                </a:solidFill>
                <a:latin typeface="Times New Roman"/>
                <a:ea typeface="Times New Roman"/>
              </a:rPr>
              <a:t>Эффект </a:t>
            </a:r>
            <a:r>
              <a:rPr lang="ru-RU" sz="3200" dirty="0">
                <a:solidFill>
                  <a:srgbClr val="333333"/>
                </a:solidFill>
                <a:latin typeface="Times New Roman"/>
                <a:ea typeface="Times New Roman"/>
              </a:rPr>
              <a:t>«</a:t>
            </a:r>
            <a:r>
              <a:rPr lang="ru-RU" sz="3200" dirty="0" smtClean="0">
                <a:solidFill>
                  <a:srgbClr val="333333"/>
                </a:solidFill>
                <a:latin typeface="Times New Roman"/>
                <a:ea typeface="Times New Roman"/>
              </a:rPr>
              <a:t>свой—чужой</a:t>
            </a:r>
            <a:r>
              <a:rPr lang="ru-RU" sz="3200" dirty="0">
                <a:solidFill>
                  <a:srgbClr val="333333"/>
                </a:solidFill>
                <a:latin typeface="Times New Roman"/>
                <a:ea typeface="Times New Roman"/>
              </a:rPr>
              <a:t>». </a:t>
            </a:r>
            <a:endParaRPr lang="ru-RU" sz="3200" dirty="0" smtClean="0">
              <a:solidFill>
                <a:srgbClr val="333333"/>
              </a:solidFill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sz="3200" dirty="0" smtClean="0">
              <a:solidFill>
                <a:srgbClr val="333333"/>
              </a:solidFill>
              <a:latin typeface="Times New Roman"/>
              <a:ea typeface="Times New Roman"/>
            </a:endParaRPr>
          </a:p>
          <a:p>
            <a:pPr marL="0" indent="0" algn="ctr">
              <a:buNone/>
            </a:pPr>
            <a:r>
              <a:rPr lang="ru-RU" sz="2800" dirty="0" smtClean="0">
                <a:solidFill>
                  <a:srgbClr val="333333"/>
                </a:solidFill>
                <a:latin typeface="Times New Roman"/>
                <a:ea typeface="Times New Roman"/>
              </a:rPr>
              <a:t>Необходимо </a:t>
            </a:r>
            <a:r>
              <a:rPr lang="ru-RU" sz="2800" dirty="0">
                <a:solidFill>
                  <a:srgbClr val="333333"/>
                </a:solidFill>
                <a:latin typeface="Times New Roman"/>
                <a:ea typeface="Times New Roman"/>
              </a:rPr>
              <a:t>показать аудитории общие, объединяющие с ней элементы. Это может быть наличие общих интересов, ценностей, традиций, привычек, прошлого и </a:t>
            </a:r>
            <a:r>
              <a:rPr lang="ru-RU" sz="2800" dirty="0" smtClean="0">
                <a:solidFill>
                  <a:srgbClr val="333333"/>
                </a:solidFill>
                <a:latin typeface="Times New Roman"/>
                <a:ea typeface="Times New Roman"/>
              </a:rPr>
              <a:t>др.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4223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9923" y="387030"/>
            <a:ext cx="7886700" cy="898895"/>
          </a:xfrm>
        </p:spPr>
        <p:txBody>
          <a:bodyPr>
            <a:noAutofit/>
          </a:bodyPr>
          <a:lstStyle/>
          <a:p>
            <a:pPr algn="ctr"/>
            <a:r>
              <a:rPr lang="ru-RU" sz="6000" b="1" i="1" dirty="0" smtClean="0">
                <a:ln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План работы</a:t>
            </a:r>
            <a:endParaRPr lang="ru-RU" sz="6000" b="1" i="1" dirty="0">
              <a:ln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</p:txBody>
      </p:sp>
      <p:grpSp>
        <p:nvGrpSpPr>
          <p:cNvPr id="78" name="Group 2"/>
          <p:cNvGrpSpPr>
            <a:grpSpLocks/>
          </p:cNvGrpSpPr>
          <p:nvPr/>
        </p:nvGrpSpPr>
        <p:grpSpPr bwMode="auto">
          <a:xfrm>
            <a:off x="2687037" y="3728503"/>
            <a:ext cx="9448809" cy="1584476"/>
            <a:chOff x="1248" y="1440"/>
            <a:chExt cx="5952" cy="565"/>
          </a:xfrm>
        </p:grpSpPr>
        <p:sp>
          <p:nvSpPr>
            <p:cNvPr id="79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0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  <a:contourClr>
                <a:srgbClr val="FF7C8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1" name="Text Box 5"/>
            <p:cNvSpPr txBox="1">
              <a:spLocks noChangeArrowheads="1"/>
            </p:cNvSpPr>
            <p:nvPr/>
          </p:nvSpPr>
          <p:spPr bwMode="gray">
            <a:xfrm>
              <a:off x="1779" y="1482"/>
              <a:ext cx="5421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dirty="0" smtClean="0"/>
                <a:t>Приемы привлечения и удержания</a:t>
              </a:r>
            </a:p>
            <a:p>
              <a:pPr algn="l"/>
              <a:r>
                <a:rPr lang="ru-RU" sz="2400" dirty="0" smtClean="0"/>
                <a:t> внимания у аудитории</a:t>
              </a:r>
              <a:endParaRPr lang="en-US" sz="2400" dirty="0"/>
            </a:p>
          </p:txBody>
        </p:sp>
        <p:sp>
          <p:nvSpPr>
            <p:cNvPr id="82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/>
                <a:t>3</a:t>
              </a:r>
              <a:endParaRPr lang="en-US" sz="2400" b="1" dirty="0"/>
            </a:p>
          </p:txBody>
        </p:sp>
      </p:grpSp>
      <p:grpSp>
        <p:nvGrpSpPr>
          <p:cNvPr id="83" name="Group 7"/>
          <p:cNvGrpSpPr>
            <a:grpSpLocks/>
          </p:cNvGrpSpPr>
          <p:nvPr/>
        </p:nvGrpSpPr>
        <p:grpSpPr bwMode="auto">
          <a:xfrm>
            <a:off x="2846630" y="1576553"/>
            <a:ext cx="5775327" cy="923622"/>
            <a:chOff x="1248" y="2030"/>
            <a:chExt cx="3638" cy="418"/>
          </a:xfrm>
        </p:grpSpPr>
        <p:sp>
          <p:nvSpPr>
            <p:cNvPr id="84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6" name="Text Box 10"/>
            <p:cNvSpPr txBox="1">
              <a:spLocks noChangeArrowheads="1"/>
            </p:cNvSpPr>
            <p:nvPr/>
          </p:nvSpPr>
          <p:spPr bwMode="gray">
            <a:xfrm>
              <a:off x="1779" y="2072"/>
              <a:ext cx="3107" cy="3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dirty="0" smtClean="0"/>
                <a:t>Аудитория как объект и субъект познавательной деятельности</a:t>
              </a:r>
              <a:endParaRPr lang="en-US" sz="2400" dirty="0"/>
            </a:p>
          </p:txBody>
        </p:sp>
        <p:sp>
          <p:nvSpPr>
            <p:cNvPr id="8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1</a:t>
              </a:r>
            </a:p>
          </p:txBody>
        </p:sp>
      </p:grpSp>
      <p:grpSp>
        <p:nvGrpSpPr>
          <p:cNvPr id="88" name="Group 12"/>
          <p:cNvGrpSpPr>
            <a:grpSpLocks/>
          </p:cNvGrpSpPr>
          <p:nvPr/>
        </p:nvGrpSpPr>
        <p:grpSpPr bwMode="auto">
          <a:xfrm>
            <a:off x="2846630" y="2657304"/>
            <a:ext cx="10255260" cy="1071199"/>
            <a:chOff x="1248" y="2611"/>
            <a:chExt cx="6460" cy="523"/>
          </a:xfrm>
        </p:grpSpPr>
        <p:sp>
          <p:nvSpPr>
            <p:cNvPr id="89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1" name="Text Box 15"/>
            <p:cNvSpPr txBox="1">
              <a:spLocks noChangeArrowheads="1"/>
            </p:cNvSpPr>
            <p:nvPr/>
          </p:nvSpPr>
          <p:spPr bwMode="gray">
            <a:xfrm>
              <a:off x="1779" y="2611"/>
              <a:ext cx="5929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dirty="0" smtClean="0"/>
                <a:t>Психологические предпосылки</a:t>
              </a:r>
            </a:p>
            <a:p>
              <a:pPr algn="l"/>
              <a:r>
                <a:rPr lang="ru-RU" sz="2400" dirty="0" smtClean="0"/>
                <a:t>успешности работы с аудиторией</a:t>
              </a:r>
              <a:endParaRPr lang="en-US" sz="2400" dirty="0"/>
            </a:p>
          </p:txBody>
        </p:sp>
        <p:sp>
          <p:nvSpPr>
            <p:cNvPr id="92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1502" y="365126"/>
            <a:ext cx="6733847" cy="1325563"/>
          </a:xfrm>
        </p:spPr>
        <p:txBody>
          <a:bodyPr>
            <a:normAutofit fontScale="90000"/>
          </a:bodyPr>
          <a:lstStyle/>
          <a:p>
            <a:pPr algn="just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3600" dirty="0">
                <a:solidFill>
                  <a:srgbClr val="333333"/>
                </a:solidFill>
                <a:ea typeface="Times New Roman"/>
                <a:cs typeface="Times New Roman"/>
              </a:rPr>
              <a:t>Завершение выступления и ответы на вопросы</a:t>
            </a:r>
            <a:r>
              <a:rPr lang="ru-RU" sz="3200" dirty="0">
                <a:ea typeface="Calibri"/>
                <a:cs typeface="Times New Roman"/>
              </a:rPr>
              <a:t/>
            </a:r>
            <a:br>
              <a:rPr lang="ru-RU" sz="32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81502" y="1841391"/>
            <a:ext cx="7362497" cy="4351338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solidFill>
                  <a:srgbClr val="333333"/>
                </a:solidFill>
                <a:latin typeface="Times New Roman"/>
                <a:ea typeface="Times New Roman"/>
              </a:rPr>
              <a:t>1.Подвести </a:t>
            </a:r>
            <a:r>
              <a:rPr lang="ru-RU" sz="2400" dirty="0">
                <a:solidFill>
                  <a:srgbClr val="333333"/>
                </a:solidFill>
                <a:latin typeface="Times New Roman"/>
                <a:ea typeface="Times New Roman"/>
              </a:rPr>
              <a:t>итоги выступления и повторить ключевые мысли и фразы</a:t>
            </a:r>
            <a:r>
              <a:rPr lang="ru-RU" sz="2400" dirty="0" smtClean="0">
                <a:solidFill>
                  <a:srgbClr val="333333"/>
                </a:solidFill>
                <a:latin typeface="Times New Roman"/>
                <a:ea typeface="Times New Roman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65274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0332" y="365126"/>
            <a:ext cx="6655018" cy="13255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54924" y="1825625"/>
            <a:ext cx="6560426" cy="4351338"/>
          </a:xfrm>
        </p:spPr>
        <p:txBody>
          <a:bodyPr/>
          <a:lstStyle/>
          <a:p>
            <a:pPr algn="ctr"/>
            <a:r>
              <a:rPr lang="ru-RU" sz="6600" i="1" dirty="0"/>
              <a:t>Спасибо за внимание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77171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053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28800" y="520263"/>
            <a:ext cx="6172200" cy="1292771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Аудитория как объект и субъект познавательной деятельности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1502" y="2617076"/>
            <a:ext cx="6219497" cy="2640724"/>
          </a:xfrm>
        </p:spPr>
        <p:txBody>
          <a:bodyPr>
            <a:noAutofit/>
          </a:bodyPr>
          <a:lstStyle/>
          <a:p>
            <a:r>
              <a:rPr lang="ru-RU" sz="2400" dirty="0" smtClean="0"/>
              <a:t>Аудитория это разновидность социальной группы. Она имеет особенности, которые нужно учитывать обязательно.</a:t>
            </a:r>
          </a:p>
          <a:p>
            <a:r>
              <a:rPr lang="ru-RU" sz="2400" dirty="0" smtClean="0"/>
              <a:t>Это система психологических связей и отношений , психических регуляторов, норм, правил поведения и деятельности.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51241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</a:t>
            </a:r>
            <a:r>
              <a:rPr lang="ru-RU" b="1" i="1" dirty="0" smtClean="0"/>
              <a:t>Психика аудитории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13034" y="1825625"/>
            <a:ext cx="6702316" cy="4351338"/>
          </a:xfrm>
        </p:spPr>
        <p:txBody>
          <a:bodyPr/>
          <a:lstStyle/>
          <a:p>
            <a:pPr algn="ctr"/>
            <a:r>
              <a:rPr lang="ru-RU" sz="3200" dirty="0" smtClean="0"/>
              <a:t>Психика аудитории, любой социальной группы – это сфера духовной жизни людей данной общности, которая характеризуется конкретным содержанием, направленностью и уровнем функционирования (от апатии, безразличия до энтузиазма), действенностью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6944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Социально-психологические процессы и явления в малых группах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34206" y="1825625"/>
            <a:ext cx="6781143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Социально-психологические процессы и явления: общие, групповые цели, интересы, ценности мнения, настроения, традиции и др.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Особенности поведения и проявления индивидуальности: лидерство, подчинение, стиль поведения и общения, адаптивность и особенность самоутверждения, адаптация и др.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Особенности общения и психологические механизмы воздействия(подражание, внушение, убеждение, принуждение и др.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Интегративные социально-психологические феномены: слаженность, сплоченность социальной группы, морально-психологическая атмосфера и др.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27892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4206" y="365126"/>
            <a:ext cx="6875735" cy="1325563"/>
          </a:xfrm>
        </p:spPr>
        <p:txBody>
          <a:bodyPr/>
          <a:lstStyle/>
          <a:p>
            <a:pPr algn="ctr"/>
            <a:r>
              <a:rPr lang="ru-RU" b="1" i="1" dirty="0" smtClean="0"/>
              <a:t>Психологические предпосылки </a:t>
            </a:r>
            <a:br>
              <a:rPr lang="ru-RU" b="1" i="1" dirty="0" smtClean="0"/>
            </a:br>
            <a:r>
              <a:rPr lang="ru-RU" b="1" i="1" dirty="0" smtClean="0"/>
              <a:t>успешности работы с аудиторией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7268" y="1825625"/>
            <a:ext cx="6718081" cy="4351338"/>
          </a:xfrm>
        </p:spPr>
        <p:txBody>
          <a:bodyPr>
            <a:normAutofit lnSpcReduction="10000"/>
          </a:bodyPr>
          <a:lstStyle/>
          <a:p>
            <a:pPr marL="457200" indent="-457200">
              <a:buAutoNum type="arabicPeriod"/>
            </a:pPr>
            <a:r>
              <a:rPr lang="ru-RU" dirty="0" smtClean="0"/>
              <a:t>Установление и поддержание контакта с аудиторией( визуальный, акустический, психологический).</a:t>
            </a:r>
          </a:p>
          <a:p>
            <a:pPr marL="457200" indent="-457200">
              <a:buAutoNum type="arabicPeriod"/>
            </a:pPr>
            <a:r>
              <a:rPr lang="ru-RU" dirty="0" smtClean="0"/>
              <a:t>Обеспечение активизации, поддержания и управления вниманием аудитории.</a:t>
            </a:r>
          </a:p>
          <a:p>
            <a:pPr marL="457200" indent="-457200">
              <a:buAutoNum type="arabicPeriod"/>
            </a:pPr>
            <a:r>
              <a:rPr lang="ru-RU" dirty="0" smtClean="0"/>
              <a:t>Актуализация мотивов познавательной деятельности аудитории и управление ими.</a:t>
            </a:r>
          </a:p>
          <a:p>
            <a:pPr marL="457200" indent="-457200">
              <a:buAutoNum type="arabicPeriod"/>
            </a:pPr>
            <a:r>
              <a:rPr lang="ru-RU" dirty="0" smtClean="0"/>
              <a:t>Успешное решение коммуникативных, перцептивных и интерактивных задач в аудитории в процессе взаимодействия.</a:t>
            </a:r>
          </a:p>
          <a:p>
            <a:pPr marL="457200" indent="-457200">
              <a:buAutoNum type="arabicPeriod"/>
            </a:pPr>
            <a:r>
              <a:rPr lang="ru-RU" dirty="0" smtClean="0"/>
              <a:t>Обеспечение имиджа преподавателя.</a:t>
            </a:r>
          </a:p>
          <a:p>
            <a:pPr marL="457200" indent="-457200">
              <a:buAutoNum type="arabicPeriod"/>
            </a:pPr>
            <a:r>
              <a:rPr lang="ru-RU" dirty="0" smtClean="0"/>
              <a:t>Психологическая готовность аудитории</a:t>
            </a:r>
          </a:p>
          <a:p>
            <a:pPr marL="457200" indent="-457200">
              <a:buAutoNum type="arabicPeriod"/>
            </a:pPr>
            <a:r>
              <a:rPr lang="ru-RU" dirty="0" smtClean="0"/>
              <a:t>Использование вербальных </a:t>
            </a:r>
            <a:r>
              <a:rPr lang="ru-RU" dirty="0" err="1" smtClean="0"/>
              <a:t>средствкоммуникации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667795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2676" y="365126"/>
            <a:ext cx="6812674" cy="1325563"/>
          </a:xfrm>
        </p:spPr>
        <p:txBody>
          <a:bodyPr/>
          <a:lstStyle/>
          <a:p>
            <a:r>
              <a:rPr lang="ru-RU" b="1" i="1" dirty="0"/>
              <a:t>Публичная (ораторская) речь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28800" y="1825625"/>
            <a:ext cx="6686550" cy="4351338"/>
          </a:xfrm>
        </p:spPr>
        <p:txBody>
          <a:bodyPr/>
          <a:lstStyle/>
          <a:p>
            <a:r>
              <a:rPr lang="ru-RU" dirty="0"/>
              <a:t>Оратором часто называют человека, обладающего даром красноречия. Слово оратор появилось в русском языке в XVIII в. Оно происходит от латинского глагола </a:t>
            </a:r>
            <a:r>
              <a:rPr lang="ru-RU" dirty="0" err="1"/>
              <a:t>orare</a:t>
            </a:r>
            <a:r>
              <a:rPr lang="ru-RU" dirty="0"/>
              <a:t> «говорить». В.И. Даль подобрал следующие синонимы и синонимические выражения к этому слову: </a:t>
            </a:r>
            <a:r>
              <a:rPr lang="ru-RU" dirty="0" err="1"/>
              <a:t>вития</a:t>
            </a:r>
            <a:r>
              <a:rPr lang="ru-RU" dirty="0"/>
              <a:t>, </a:t>
            </a:r>
            <a:r>
              <a:rPr lang="ru-RU" dirty="0" err="1"/>
              <a:t>краснослов</a:t>
            </a:r>
            <a:r>
              <a:rPr lang="ru-RU" dirty="0"/>
              <a:t>, речистый человек, мастер говорить, краснобай.</a:t>
            </a:r>
          </a:p>
          <a:p>
            <a:r>
              <a:rPr lang="ru-RU" dirty="0"/>
              <a:t>Образцом мастера ораторского искусства считается Марк Туллий Цицерон (106-43 до н.э.) – римский политический деятель и писатель, сторонник республиканского строя.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66376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9972" y="365126"/>
            <a:ext cx="6765378" cy="1325563"/>
          </a:xfrm>
        </p:spPr>
        <p:txBody>
          <a:bodyPr>
            <a:normAutofit/>
          </a:bodyPr>
          <a:lstStyle/>
          <a:p>
            <a:r>
              <a:rPr lang="ru-RU" sz="4000" b="1" i="1" dirty="0"/>
              <a:t>Особенности ораторской речи: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34206" y="1825625"/>
            <a:ext cx="6781143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sz="3600" dirty="0" smtClean="0"/>
              <a:t> устная </a:t>
            </a:r>
            <a:r>
              <a:rPr lang="ru-RU" sz="3600" dirty="0"/>
              <a:t>форма </a:t>
            </a:r>
            <a:r>
              <a:rPr lang="ru-RU" sz="3600" dirty="0" smtClean="0"/>
              <a:t>общения;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600" dirty="0" smtClean="0"/>
              <a:t> наличие </a:t>
            </a:r>
            <a:r>
              <a:rPr lang="ru-RU" sz="3600" dirty="0"/>
              <a:t>«обратной </a:t>
            </a:r>
            <a:r>
              <a:rPr lang="ru-RU" sz="3600" dirty="0" smtClean="0"/>
              <a:t>связи»;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600" dirty="0"/>
              <a:t>взаимосвязь между книжной речью и ее устным воплощением. </a:t>
            </a:r>
            <a:endParaRPr lang="ru-RU" sz="36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3600" dirty="0"/>
              <a:t>взаимосвязь между книжной речью и ее устным воплощением.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98223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</a:t>
            </a:r>
            <a:r>
              <a:rPr lang="ru-RU" b="1" i="1" dirty="0" smtClean="0"/>
              <a:t>Структура </a:t>
            </a:r>
            <a:r>
              <a:rPr lang="ru-RU" b="1" i="1" dirty="0"/>
              <a:t>речевого общения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32236" y="1778328"/>
            <a:ext cx="7411764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а) </a:t>
            </a:r>
            <a:r>
              <a:rPr lang="ru-RU" dirty="0" smtClean="0"/>
              <a:t>значение </a:t>
            </a:r>
            <a:r>
              <a:rPr lang="ru-RU" dirty="0"/>
              <a:t>и смысл слов, </a:t>
            </a:r>
            <a:r>
              <a:rPr lang="ru-RU" dirty="0" smtClean="0"/>
              <a:t>фраз;</a:t>
            </a:r>
          </a:p>
          <a:p>
            <a:pPr marL="0" indent="0">
              <a:buNone/>
            </a:pPr>
            <a:r>
              <a:rPr lang="ru-RU" dirty="0"/>
              <a:t>б) выразительные качества голоса </a:t>
            </a:r>
            <a:r>
              <a:rPr lang="ru-RU" dirty="0" smtClean="0"/>
              <a:t>;</a:t>
            </a:r>
          </a:p>
          <a:p>
            <a:pPr marL="0" indent="0">
              <a:buNone/>
            </a:pPr>
            <a:r>
              <a:rPr lang="ru-RU" dirty="0"/>
              <a:t>в) темп речи (быстрый, средний, замедленный</a:t>
            </a:r>
            <a:r>
              <a:rPr lang="ru-RU" dirty="0" smtClean="0"/>
              <a:t>);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г</a:t>
            </a:r>
            <a:r>
              <a:rPr lang="ru-RU" dirty="0"/>
              <a:t>) </a:t>
            </a:r>
            <a:r>
              <a:rPr lang="ru-RU" dirty="0" smtClean="0"/>
              <a:t> </a:t>
            </a:r>
            <a:r>
              <a:rPr lang="ru-RU" dirty="0"/>
              <a:t>модуляция высоты голоса (плавная, резкая);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д) модуляция высоты голоса (высокая, низкая</a:t>
            </a:r>
            <a:r>
              <a:rPr lang="ru-RU" dirty="0" smtClean="0"/>
              <a:t>);</a:t>
            </a:r>
          </a:p>
          <a:p>
            <a:pPr marL="0" indent="0">
              <a:buNone/>
            </a:pPr>
            <a:r>
              <a:rPr lang="ru-RU" dirty="0"/>
              <a:t>е) ритм (равномерный, прерывистый</a:t>
            </a:r>
            <a:r>
              <a:rPr lang="ru-RU" dirty="0" smtClean="0"/>
              <a:t>);</a:t>
            </a:r>
          </a:p>
          <a:p>
            <a:pPr marL="0" indent="0">
              <a:buNone/>
            </a:pPr>
            <a:r>
              <a:rPr lang="ru-RU" dirty="0"/>
              <a:t>ж) тембр (раскатистый, хриплый, скрипучий</a:t>
            </a:r>
            <a:r>
              <a:rPr lang="ru-RU" dirty="0" smtClean="0"/>
              <a:t>);</a:t>
            </a:r>
          </a:p>
          <a:p>
            <a:pPr marL="0" indent="0">
              <a:buNone/>
            </a:pPr>
            <a:r>
              <a:rPr lang="ru-RU" dirty="0"/>
              <a:t>д) интонация;</a:t>
            </a:r>
          </a:p>
          <a:p>
            <a:pPr marL="0" indent="0">
              <a:buNone/>
            </a:pPr>
            <a:r>
              <a:rPr lang="ru-RU" dirty="0"/>
              <a:t>и) дикция речи, т. е. ясность, четкость произношения </a:t>
            </a:r>
            <a:r>
              <a:rPr lang="ru-RU" dirty="0" smtClean="0"/>
              <a:t>звуков</a:t>
            </a:r>
            <a:r>
              <a:rPr lang="ru-RU" dirty="0"/>
              <a:t>.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383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1037</Words>
  <Application>Microsoft Office PowerPoint</Application>
  <PresentationFormat>Экран (4:3)</PresentationFormat>
  <Paragraphs>99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Психологические особенности работы с аудиторией</vt:lpstr>
      <vt:lpstr>План работы</vt:lpstr>
      <vt:lpstr>Аудитория как объект и субъект познавательной деятельности</vt:lpstr>
      <vt:lpstr>                      Психика аудитории</vt:lpstr>
      <vt:lpstr>Социально-психологические процессы и явления в малых группах</vt:lpstr>
      <vt:lpstr>Психологические предпосылки  успешности работы с аудиторией</vt:lpstr>
      <vt:lpstr>Публичная (ораторская) речь</vt:lpstr>
      <vt:lpstr>Особенности ораторской речи:</vt:lpstr>
      <vt:lpstr>                Структура речевого общения </vt:lpstr>
      <vt:lpstr>Характеристики коммуникатора (преподавателя)</vt:lpstr>
      <vt:lpstr>Тест    «Человек на трибуне»</vt:lpstr>
      <vt:lpstr>Интерпретация результатов </vt:lpstr>
      <vt:lpstr>                 Проблемы коммуникации</vt:lpstr>
      <vt:lpstr>Приемы привлечения и удержания  внимания у аудитории </vt:lpstr>
      <vt:lpstr>Презентация PowerPoint</vt:lpstr>
      <vt:lpstr>Психотехника «Формирование зрительного контакта с аудиторией»  </vt:lpstr>
      <vt:lpstr>Вовлечение аудитории в процесс выступления </vt:lpstr>
      <vt:lpstr>Полезные советы в подготовке выступления: </vt:lpstr>
      <vt:lpstr>                              Выступление</vt:lpstr>
      <vt:lpstr>Завершение выступления и ответы на вопросы 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MedBlok</cp:lastModifiedBy>
  <cp:revision>48</cp:revision>
  <dcterms:created xsi:type="dcterms:W3CDTF">2014-11-21T11:00:06Z</dcterms:created>
  <dcterms:modified xsi:type="dcterms:W3CDTF">2023-01-31T06:23:01Z</dcterms:modified>
</cp:coreProperties>
</file>