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2" r:id="rId10"/>
    <p:sldId id="263" r:id="rId11"/>
    <p:sldId id="264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711" autoAdjust="0"/>
  </p:normalViewPr>
  <p:slideViewPr>
    <p:cSldViewPr snapToGrid="0">
      <p:cViewPr varScale="1">
        <p:scale>
          <a:sx n="76" d="100"/>
          <a:sy n="76" d="100"/>
        </p:scale>
        <p:origin x="126" y="6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C12E-AF56-4EA9-9A3C-19F072D26FF5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39E34-ECC6-439C-ACBA-F85234DD54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331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C12E-AF56-4EA9-9A3C-19F072D26FF5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39E34-ECC6-439C-ACBA-F85234DD54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750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C12E-AF56-4EA9-9A3C-19F072D26FF5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39E34-ECC6-439C-ACBA-F85234DD54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447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C12E-AF56-4EA9-9A3C-19F072D26FF5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39E34-ECC6-439C-ACBA-F85234DD54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487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C12E-AF56-4EA9-9A3C-19F072D26FF5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39E34-ECC6-439C-ACBA-F85234DD54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800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C12E-AF56-4EA9-9A3C-19F072D26FF5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39E34-ECC6-439C-ACBA-F85234DD54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42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C12E-AF56-4EA9-9A3C-19F072D26FF5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39E34-ECC6-439C-ACBA-F85234DD54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298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C12E-AF56-4EA9-9A3C-19F072D26FF5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39E34-ECC6-439C-ACBA-F85234DD54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035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C12E-AF56-4EA9-9A3C-19F072D26FF5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39E34-ECC6-439C-ACBA-F85234DD54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5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C12E-AF56-4EA9-9A3C-19F072D26FF5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39E34-ECC6-439C-ACBA-F85234DD54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5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C12E-AF56-4EA9-9A3C-19F072D26FF5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39E34-ECC6-439C-ACBA-F85234DD54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604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0C12E-AF56-4EA9-9A3C-19F072D26FF5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39E34-ECC6-439C-ACBA-F85234DD54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384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377946" y="200055"/>
            <a:ext cx="91312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№11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5800" y="1574646"/>
            <a:ext cx="10947399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Отчет по самообразованию</a:t>
            </a:r>
          </a:p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«Финансовая грамотность детей старшего дошкольного возраста посредством экономического воспитания»</a:t>
            </a:r>
          </a:p>
          <a:p>
            <a:pPr algn="ctr"/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</a:t>
            </a:r>
          </a:p>
          <a:p>
            <a:pPr algn="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оспитатель Соколова Г.А.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569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37" y="682483"/>
            <a:ext cx="4043363" cy="30687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111" y="2002245"/>
            <a:ext cx="2574150" cy="34980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7573" y="203200"/>
            <a:ext cx="2723958" cy="5816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131939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575028" y="2357735"/>
            <a:ext cx="812754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  <a:endParaRPr lang="ru-RU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35655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66700" y="368301"/>
            <a:ext cx="1082675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 моей работы по самообразованию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«Финансовая грамотность детей старшего дошкольного возраста посредством экономического воспитания»</a:t>
            </a:r>
          </a:p>
          <a:p>
            <a:pPr algn="ctr"/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Совершенствование условий для формирования у детей дошкольного возраста основ финансовой грамотности. Помочь детям пяти–шести лет войти в социально-экономическую жизнь, способствовать формированию основ финансовой грамотности у детей данного возраста.</a:t>
            </a: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804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17500" y="257751"/>
            <a:ext cx="103886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2385" algn="ctr"/>
            <a:r>
              <a:rPr lang="ru-RU" sz="2800" b="1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Задачи:</a:t>
            </a:r>
            <a:r>
              <a:rPr lang="ru-RU" sz="2800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-реализовать федеральный государственный стандарт в работе с дошкольниками;</a:t>
            </a:r>
          </a:p>
          <a:p>
            <a:pPr>
              <a:spcAft>
                <a:spcPts val="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-использовать современные технологии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методы работы в старшей группе;</a:t>
            </a:r>
          </a:p>
          <a:p>
            <a:pPr marR="32385"/>
            <a:r>
              <a:rPr lang="ru-RU" sz="2000" spc="-2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-способствовать формированию первоначальных представлений у детей о потребностях;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32385"/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-способствовать формированию первоначальных представлений о труде;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32385"/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-способствовать формированию первоначальных представлений о купле-продаже товаров;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32385"/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-способствовать формированию первоначальных представлений о деньгах как об универсальном средстве обмена, платежа и накопления;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32385">
              <a:tabLst>
                <a:tab pos="180340" algn="l"/>
              </a:tabLs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ヒラギノ角ゴ Pro W3"/>
              </a:rPr>
              <a:t>-способствовать формированию первоначальных представлений о семейном бюджете и значимости финансовой грамотности в семейной экономике.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32385"/>
            <a:r>
              <a:rPr lang="ru-RU" sz="2000" dirty="0" smtClean="0">
                <a:effectLst/>
                <a:latin typeface="Times New Roman" panose="02020603050405020304" pitchFamily="18" charset="0"/>
                <a:ea typeface="ヒラギノ角ゴ Pro W3"/>
              </a:rPr>
              <a:t> 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-учить признавать авторитетными качества человека-хозяина: бережливость, рациональность, экономность, трудолюбие и вместе с тем — щедрость, благородство, честность, отзывчивость, сочувствие (примеры меценатства, материальной взаимопомощи, поддержки и т. п.); 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32385"/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-рационально оценивать способы и средства выполнения желаний, корректировать собственные потребности, выстраивать их иерархию и временную перспективу реализации; 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32385"/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-применять полученные умения и навыки в реальных жизненных ситуациях.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563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4000" y="698501"/>
            <a:ext cx="98425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2385" algn="ctr"/>
            <a:r>
              <a:rPr lang="ru-RU" sz="2800" b="1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Этапы реализации самообразования: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32385"/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Первый этап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(организационно-теоретический: сентябрь – октябрь 2021 г.) – изучение возможностей внедрения экономического воспитания в образовательный процесс со старшими дошкольниками, анализ имеющихся условий, повышение квалификации, сбор информации)</a:t>
            </a:r>
          </a:p>
          <a:p>
            <a:pPr marR="32385"/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Второй этап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(накопительно-практический: ноябрь 2021 – апрель 2022 г.) - практическое осуществление деятельности по внедрению финансовой грамотности в образовательный процесс, решение организационных вопросов, разработка проекта на год, мастер-классов по работе с детьми, педагогами; выявление и устранение возникающих в процессе работы проблем.</a:t>
            </a:r>
          </a:p>
          <a:p>
            <a:pPr marR="32385"/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Третий этап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(заключительный: май 2022 г.) – осуществление распространения опыта, осуществление презентации полученных результатов.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72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79400" y="58847"/>
            <a:ext cx="10109200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2385" algn="ctr"/>
            <a:r>
              <a:rPr lang="ru-RU" sz="2800" b="1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Ожидаемые результаты: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32385"/>
            <a:r>
              <a:rPr lang="ru-RU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 воспитателя сформируются основы педагогического мастерства, профессионализма и творчества:</a:t>
            </a:r>
          </a:p>
          <a:p>
            <a:pPr marL="342900" marR="32385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умение анализировать научно-методическую литературу, повышение своих теоретических и практических знаний, умений и навыков;</a:t>
            </a:r>
          </a:p>
          <a:p>
            <a:pPr marL="342900" marR="32385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овладение инновационными педагогическими технологиями как средствами познавательного  развития детей;</a:t>
            </a:r>
          </a:p>
          <a:p>
            <a:pPr marL="342900" marR="32385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умение активизировать познавательные, социально-коммуникативные способности и умения; распространение своего опыта и достижений через информационно-образовательные сайты, применять полученные знания на практике в ходе организации непосредственно образовательной деятельности.</a:t>
            </a:r>
          </a:p>
          <a:p>
            <a:pPr marR="32385"/>
            <a:r>
              <a:rPr lang="ru-RU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Внедрение в образовательный процесс экономического воспитания позволит осуществлять тесную связь этического, трудового и экономического воспитания, способствует становлению ценностных жизненных ориентаций в дошкольном возрасте. Работа предполагает комплексный подход к развитию личности дошкольника, предусматривая тесную связь этического, трудового и экономического воспитания.</a:t>
            </a:r>
          </a:p>
          <a:p>
            <a:pPr marR="32385"/>
            <a:r>
              <a:rPr lang="ru-RU" sz="2200" b="1" u="none" strike="noStrike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201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69900" y="811937"/>
            <a:ext cx="10541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работы по данной теме я в первую очередь: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Изучила новые законодательные документы в сфере образования;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Детально изучила выбранную тему;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Составила перспективный план работы;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Изучила новые программы и педагогические технологии; ознакомилась с практикой дошкольных учреждений.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016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560967"/>
              </p:ext>
            </p:extLst>
          </p:nvPr>
        </p:nvGraphicFramePr>
        <p:xfrm>
          <a:off x="799630" y="152401"/>
          <a:ext cx="8369771" cy="5935662"/>
        </p:xfrm>
        <a:graphic>
          <a:graphicData uri="http://schemas.openxmlformats.org/drawingml/2006/table">
            <a:tbl>
              <a:tblPr firstRow="1" firstCol="1" bandRow="1"/>
              <a:tblGrid>
                <a:gridCol w="1196230"/>
                <a:gridCol w="1215399"/>
                <a:gridCol w="5958142"/>
              </a:tblGrid>
              <a:tr h="352711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№ п</a:t>
                      </a: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97" marR="59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Месяц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97" marR="59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План работы с детьми, педагогами, родителями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97" marR="59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6394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1.                  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97" marR="59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Сентябрь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97" marR="59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Дидактическая игра «Заветные желания», демонстрация мультфильма «Телефон».</a:t>
                      </a:r>
                    </a:p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Подбор материала по данной теме, необходимого для работы с детьми и родителями.</a:t>
                      </a:r>
                    </a:p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Консультация для родителей «Практические советы родителям по формированию финансовой грамотности у детей старшего дошкольного возраста»</a:t>
                      </a:r>
                    </a:p>
                  </a:txBody>
                  <a:tcPr marL="59797" marR="59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2623">
                <a:tc>
                  <a:txBody>
                    <a:bodyPr/>
                    <a:lstStyle/>
                    <a:p>
                      <a:pPr algn="l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  2.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97" marR="59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                        Октябрь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97" marR="59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 Чтение сказки  С. Я. Маршак «Кошкин дом», 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Сюжетно-ролевая игра «Сберегательный банк»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Семинар для педагогов «Финансы и дошкольник: за и против»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Консультация: «Введение детей старшего дошкольного возраста в мир экономики»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97" marR="59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1311">
                <a:tc>
                  <a:txBody>
                    <a:bodyPr/>
                    <a:lstStyle/>
                    <a:p>
                      <a:pPr algn="l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3.                    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97" marR="59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Ноябрь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97" marR="59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Квест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игра «Путешествие Буратино»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Консультация для педагогов: «Формируйте у детей разумные потребности»</a:t>
                      </a:r>
                    </a:p>
                  </a:txBody>
                  <a:tcPr marL="59797" marR="59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2623">
                <a:tc>
                  <a:txBody>
                    <a:bodyPr/>
                    <a:lstStyle/>
                    <a:p>
                      <a:pPr algn="l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                     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97" marR="59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Декабрь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97" marR="59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Формировать представление о  потребностях и возможностях: А.С. Пушкин «Сказка о рыбаке и рыбке», К.И. Чуковский «Телефон».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Круглый стол «Развитие финансовой грамотности дошкольников»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Разработка буклетов «Ребенок и финансы»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97" marR="59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073400" y="18256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682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073400" y="18256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326614"/>
              </p:ext>
            </p:extLst>
          </p:nvPr>
        </p:nvGraphicFramePr>
        <p:xfrm>
          <a:off x="266700" y="241300"/>
          <a:ext cx="9156700" cy="5727699"/>
        </p:xfrm>
        <a:graphic>
          <a:graphicData uri="http://schemas.openxmlformats.org/drawingml/2006/table">
            <a:tbl>
              <a:tblPr/>
              <a:tblGrid>
                <a:gridCol w="1308700"/>
                <a:gridCol w="1329672"/>
                <a:gridCol w="6518328"/>
              </a:tblGrid>
              <a:tr h="1145540">
                <a:tc>
                  <a:txBody>
                    <a:bodyPr/>
                    <a:lstStyle/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                     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46" marR="559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Январь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46" marR="559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 С/р «Магазин», Д.и «Безналичные деньги». Поход с детьми в магазин.</a:t>
                      </a:r>
                    </a:p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2.Буклет для педагогов: </a:t>
                      </a: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«Бюджет семьи – забота каждого»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Рекомендация «Учите видеть связь между трудом и деньгами»</a:t>
                      </a:r>
                    </a:p>
                  </a:txBody>
                  <a:tcPr marL="55946" marR="559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4647">
                <a:tc>
                  <a:txBody>
                    <a:bodyPr/>
                    <a:lstStyle/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6.                    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46" marR="559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Февраль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46" marR="559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Викторина по экономическому воспитанию для детей старшей группы «Путешествие в денежную страну»</a:t>
                      </a:r>
                    </a:p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2.Консультация для педагогов: «Использование дидактических игр по развитию финансовой грамотности дошкольников»</a:t>
                      </a:r>
                    </a:p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Рекомендация «Учите ребенка выбирать и покупать товар»</a:t>
                      </a:r>
                    </a:p>
                  </a:txBody>
                  <a:tcPr marL="55946" marR="559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6432">
                <a:tc>
                  <a:txBody>
                    <a:bodyPr/>
                    <a:lstStyle/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7.                    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46" marR="559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Март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46" marR="559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Игра «Хочу и надо». Формировать представление детей о понятии «бюджет»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Консультация «Учите ребенка планировать семейный бюджет»</a:t>
                      </a:r>
                    </a:p>
                  </a:txBody>
                  <a:tcPr marL="55946" marR="559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5540">
                <a:tc>
                  <a:txBody>
                    <a:bodyPr/>
                    <a:lstStyle/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8.                                         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46" marR="559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Апрель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46" marR="559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КВН «Путешествие в денежную страну»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Консультация: «Введение детей старшего дошкольного возраста в мир экономики»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Деловая игра для родителей детей старшей группы «Азбука финансов»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46" marR="559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5540">
                <a:tc>
                  <a:txBody>
                    <a:bodyPr/>
                    <a:lstStyle/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9.                     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46" marR="559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Май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46" marR="559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 Формировать представление детей  о рекламе.</a:t>
                      </a:r>
                    </a:p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С. В. Михалков «Как старик корову продавал»</a:t>
                      </a:r>
                    </a:p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2.Отчёт- презентация</a:t>
                      </a:r>
                    </a:p>
                    <a:p>
                      <a:pPr marR="32385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Консультация для родителей «Учите ребенка считать деньги»</a:t>
                      </a:r>
                    </a:p>
                  </a:txBody>
                  <a:tcPr marL="55946" marR="55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5661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95" y="1658527"/>
            <a:ext cx="2546578" cy="35992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643" y="573086"/>
            <a:ext cx="3305087" cy="2336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5300" y="688974"/>
            <a:ext cx="2806700" cy="21050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5560" y="2819399"/>
            <a:ext cx="2531844" cy="35941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15355" y="2322588"/>
            <a:ext cx="2442721" cy="40967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230009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TM03457475[[fn=Рамка]]</Template>
  <TotalTime>73</TotalTime>
  <Words>495</Words>
  <Application>Microsoft Office PowerPoint</Application>
  <PresentationFormat>Широкоэкранный</PresentationFormat>
  <Paragraphs>87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Symbol</vt:lpstr>
      <vt:lpstr>Times New Roman</vt:lpstr>
      <vt:lpstr>ヒラギノ角ゴ Pro W3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18</cp:revision>
  <dcterms:created xsi:type="dcterms:W3CDTF">2022-05-26T11:11:51Z</dcterms:created>
  <dcterms:modified xsi:type="dcterms:W3CDTF">2022-05-26T13:46:44Z</dcterms:modified>
</cp:coreProperties>
</file>