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4" r:id="rId1"/>
  </p:sldMasterIdLst>
  <p:sldIdLst>
    <p:sldId id="256" r:id="rId2"/>
    <p:sldId id="257" r:id="rId3"/>
    <p:sldId id="259" r:id="rId4"/>
    <p:sldId id="261" r:id="rId5"/>
    <p:sldId id="262" r:id="rId6"/>
    <p:sldId id="264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64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B88D3-8A30-A140-8CB3-97DCA05D721D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97F54-7276-B04E-A668-A5677E9152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122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B88D3-8A30-A140-8CB3-97DCA05D721D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97F54-7276-B04E-A668-A5677E9152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8951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B88D3-8A30-A140-8CB3-97DCA05D721D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97F54-7276-B04E-A668-A5677E9152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6256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B88D3-8A30-A140-8CB3-97DCA05D721D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97F54-7276-B04E-A668-A5677E9152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1779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B88D3-8A30-A140-8CB3-97DCA05D721D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97F54-7276-B04E-A668-A5677E9152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923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B88D3-8A30-A140-8CB3-97DCA05D721D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97F54-7276-B04E-A668-A5677E9152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8092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B88D3-8A30-A140-8CB3-97DCA05D721D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97F54-7276-B04E-A668-A5677E91520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099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B88D3-8A30-A140-8CB3-97DCA05D721D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97F54-7276-B04E-A668-A5677E9152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2699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B88D3-8A30-A140-8CB3-97DCA05D721D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97F54-7276-B04E-A668-A5677E9152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96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B88D3-8A30-A140-8CB3-97DCA05D721D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97F54-7276-B04E-A668-A5677E9152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1747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tx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396B88D3-8A30-A140-8CB3-97DCA05D721D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97F54-7276-B04E-A668-A5677E9152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53167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chemeClr val="bg2">
              <a:lumMod val="60000"/>
              <a:lumOff val="40000"/>
              <a:alpha val="15000"/>
            </a:schemeClr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396B88D3-8A30-A140-8CB3-97DCA05D721D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4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72D97F54-7276-B04E-A668-A5677E9152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143136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45C7DF-CA7E-B042-9470-651D83077F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63485"/>
            <a:ext cx="5828270" cy="4007120"/>
          </a:xfrm>
          <a:solidFill>
            <a:srgbClr val="FFFF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b="1" i="1" dirty="0">
                <a:solidFill>
                  <a:srgbClr val="00B050"/>
                </a:solidFill>
              </a:rPr>
              <a:t>Весна. </a:t>
            </a:r>
            <a:br>
              <a:rPr lang="ru-RU" b="1" i="1" dirty="0">
                <a:solidFill>
                  <a:srgbClr val="00B050"/>
                </a:solidFill>
              </a:rPr>
            </a:br>
            <a:r>
              <a:rPr lang="ru-RU" b="1" i="1" dirty="0">
                <a:solidFill>
                  <a:srgbClr val="00B050"/>
                </a:solidFill>
              </a:rPr>
              <a:t>Изменения в животном мире.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91E5B38-F911-4049-8A66-6FF8D3D45A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97965" y="5300361"/>
            <a:ext cx="3917092" cy="1239894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ru-RU" b="1" i="0" u="none" strike="noStrike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Подготовила </a:t>
            </a:r>
          </a:p>
          <a:p>
            <a:pPr algn="r"/>
            <a:r>
              <a:rPr lang="ru-RU" b="1" i="0" u="none" strike="noStrike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педагог дополнительного образования</a:t>
            </a:r>
          </a:p>
          <a:p>
            <a:pPr algn="r"/>
            <a:r>
              <a:rPr lang="ru-RU" b="1" i="0" u="none" strike="noStrike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 Аксенова М.В.</a:t>
            </a:r>
            <a:endParaRPr lang="ru-RU" dirty="0"/>
          </a:p>
        </p:txBody>
      </p:sp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A228EC1F-B570-934D-8D20-07F91E3766DD}"/>
              </a:ext>
            </a:extLst>
          </p:cNvPr>
          <p:cNvSpPr txBox="1">
            <a:spLocks/>
          </p:cNvSpPr>
          <p:nvPr/>
        </p:nvSpPr>
        <p:spPr>
          <a:xfrm>
            <a:off x="892629" y="619352"/>
            <a:ext cx="10722428" cy="8066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47D5C35-5F07-044E-A2DE-0BEAD5A61274}"/>
              </a:ext>
            </a:extLst>
          </p:cNvPr>
          <p:cNvSpPr txBox="1"/>
          <p:nvPr/>
        </p:nvSpPr>
        <p:spPr>
          <a:xfrm>
            <a:off x="701245" y="274572"/>
            <a:ext cx="112724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b="0" i="0" u="none" strike="noStrike" dirty="0">
                <a:solidFill>
                  <a:srgbClr val="212529"/>
                </a:solidFill>
                <a:effectLst/>
                <a:latin typeface="Arial" panose="020B0604020202020204" pitchFamily="34" charset="0"/>
              </a:rPr>
              <a:t>Бюджетное учреждение дополнительного образования «Областная станция юных натуралистов»</a:t>
            </a:r>
            <a:endParaRPr lang="ru-RU" dirty="0"/>
          </a:p>
        </p:txBody>
      </p:sp>
      <p:pic>
        <p:nvPicPr>
          <p:cNvPr id="9218" name="Picture 2" descr="След лисицы обыкновенной">
            <a:extLst>
              <a:ext uri="{FF2B5EF4-FFF2-40B4-BE49-F238E27FC236}">
                <a16:creationId xmlns:a16="http://schemas.microsoft.com/office/drawing/2014/main" id="{799212EB-33A5-D449-A91E-F2C3EA6B09A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62" t="33513" r="9639" b="8056"/>
          <a:stretch/>
        </p:blipFill>
        <p:spPr bwMode="auto">
          <a:xfrm>
            <a:off x="9492531" y="907189"/>
            <a:ext cx="2122526" cy="2801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7162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670D04A-B1A7-A34D-AFFB-D1C6DF4C5D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5560" y="737448"/>
            <a:ext cx="6487298" cy="425294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2400" b="0" i="0" u="none" strike="noStrike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Весна – это период обновлений, и они происходят не только в мире людей и растений, но и в жизни животных. В это время просыпаются лесные звери, которые начинают искать пищу. За зиму они очень потеряли в весе, теперь нужно хорошо «подкрепиться». Многим  интересно какие события происходят в животном мире и как разные дикие звери ведут себя весной. Каждый лесной житель встречает весенний период по-разному.</a:t>
            </a:r>
          </a:p>
          <a:p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4217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7EC749-6EAE-8742-A337-47EAABF465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71416" y="346854"/>
            <a:ext cx="1667675" cy="382611"/>
          </a:xfrm>
        </p:spPr>
        <p:txBody>
          <a:bodyPr>
            <a:noAutofit/>
          </a:bodyPr>
          <a:lstStyle/>
          <a:p>
            <a:r>
              <a:rPr lang="ru-RU" dirty="0">
                <a:solidFill>
                  <a:srgbClr val="FFFF00"/>
                </a:solidFill>
              </a:rPr>
              <a:t>белка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40F65E2-3917-6E41-B146-A850D24D77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8522" y="180702"/>
            <a:ext cx="8020530" cy="2942642"/>
          </a:xfrm>
        </p:spPr>
        <p:txBody>
          <a:bodyPr>
            <a:normAutofit lnSpcReduction="10000"/>
          </a:bodyPr>
          <a:lstStyle/>
          <a:p>
            <a:r>
              <a:rPr lang="ru-RU" sz="2000" b="0" i="0" u="none" strike="noStrike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Первое, что можно увидеть весной в природе – это белочек, которые активно ищут еду. В это время они уже съели все свои запасы на зиму и вынуждены питаться корой деревьев или совершать набеги на кормушки для птиц. Без такой деятельности представители этого вида могут умереть от голода. Весна пришла и с собой принесла период обновления окраса шерсти.  Все звери весной линяют и этот процесс наблюдается в марте у белок. Линька весной начинается с головы, а хвост не линяет.</a:t>
            </a:r>
            <a:r>
              <a:rPr lang="ru-RU" sz="20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0" i="0" u="none" strike="noStrike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Переход на новую шубку будет длиться долго — почти все 3 месяца весны. </a:t>
            </a:r>
            <a:endParaRPr lang="ru-RU" sz="20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След белки обыкновенной">
            <a:extLst>
              <a:ext uri="{FF2B5EF4-FFF2-40B4-BE49-F238E27FC236}">
                <a16:creationId xmlns:a16="http://schemas.microsoft.com/office/drawing/2014/main" id="{1340D456-214F-5044-9D96-F91D0875BD6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22" t="26127" r="9910" b="5057"/>
          <a:stretch/>
        </p:blipFill>
        <p:spPr bwMode="auto">
          <a:xfrm>
            <a:off x="8358729" y="99827"/>
            <a:ext cx="1812687" cy="3023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2">
            <a:extLst>
              <a:ext uri="{FF2B5EF4-FFF2-40B4-BE49-F238E27FC236}">
                <a16:creationId xmlns:a16="http://schemas.microsoft.com/office/drawing/2014/main" id="{42CE7283-D479-3847-8823-BD9378431CD8}"/>
              </a:ext>
            </a:extLst>
          </p:cNvPr>
          <p:cNvSpPr txBox="1">
            <a:spLocks/>
          </p:cNvSpPr>
          <p:nvPr/>
        </p:nvSpPr>
        <p:spPr>
          <a:xfrm>
            <a:off x="4623371" y="3429000"/>
            <a:ext cx="7568629" cy="31567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Весной у зайчихи родились зайчата. Хоть и маленькие, но пушистые, зрячие. Так уж у зайцев заведено: покормит зайчиха новорожденных и оставляет одних, чтобы своим запахом не привлекать врагов, знает, что детки голодными не останутся. Пока малыши сидят неподвижно, от них зайчатиной не пахнет.</a:t>
            </a:r>
            <a:r>
              <a:rPr lang="ru-RU" sz="200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  <a:r>
              <a:rPr lang="ru-RU" sz="2000">
                <a:solidFill>
                  <a:srgbClr val="FFFF00"/>
                </a:solidFill>
                <a:latin typeface="Arial" panose="020B0604020202020204" pitchFamily="34" charset="0"/>
              </a:rPr>
              <a:t>Кормить молоком малышей может как своя мама, так и пробегающая – чужая зайчиха. </a:t>
            </a:r>
            <a:r>
              <a:rPr lang="ru-RU" sz="200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Шубка белая, тёплая хоть и хороша, но зайцы её поскорее скидывают. Снег-то потемнел, на нём белый мех — только помеха — не спрячешься толком. </a:t>
            </a:r>
            <a:endParaRPr lang="ru-RU" sz="20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BC2C58B2-3317-EE4E-B656-51E6369D0F01}"/>
              </a:ext>
            </a:extLst>
          </p:cNvPr>
          <p:cNvSpPr txBox="1">
            <a:spLocks/>
          </p:cNvSpPr>
          <p:nvPr/>
        </p:nvSpPr>
        <p:spPr bwMode="black">
          <a:xfrm>
            <a:off x="188522" y="3259458"/>
            <a:ext cx="1829841" cy="629330"/>
          </a:xfrm>
          <a:prstGeom prst="rect">
            <a:avLst/>
          </a:prstGeom>
          <a:solidFill>
            <a:schemeClr val="bg2">
              <a:lumMod val="60000"/>
              <a:lumOff val="40000"/>
              <a:alpha val="15000"/>
            </a:schemeClr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>
                <a:solidFill>
                  <a:srgbClr val="FFFF00"/>
                </a:solidFill>
              </a:rPr>
              <a:t>зайцы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5F7061A6-F9B1-994E-9C5F-D56EBF81EA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14" r="6848"/>
          <a:stretch/>
        </p:blipFill>
        <p:spPr bwMode="auto">
          <a:xfrm>
            <a:off x="2018363" y="4024902"/>
            <a:ext cx="2253647" cy="2599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64153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E2C56F-981B-2F4A-923F-E07608CA67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85656" y="562666"/>
            <a:ext cx="3115221" cy="802324"/>
          </a:xfrm>
        </p:spPr>
        <p:txBody>
          <a:bodyPr/>
          <a:lstStyle/>
          <a:p>
            <a:r>
              <a:rPr lang="ru-RU" dirty="0">
                <a:solidFill>
                  <a:srgbClr val="FFFF00"/>
                </a:solidFill>
              </a:rPr>
              <a:t>лиса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98F7B23-2BB9-DE43-B4C5-00E05529EC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123" y="308920"/>
            <a:ext cx="7036433" cy="5325761"/>
          </a:xfrm>
        </p:spPr>
        <p:txBody>
          <a:bodyPr>
            <a:normAutofit/>
          </a:bodyPr>
          <a:lstStyle/>
          <a:p>
            <a:r>
              <a:rPr lang="ru-RU" sz="2000" b="0" i="0" u="none" strike="noStrike" dirty="0">
                <a:solidFill>
                  <a:srgbClr val="FFFF00"/>
                </a:solidFill>
                <a:effectLst/>
                <a:latin typeface="Tahoma" panose="020B0604030504040204" pitchFamily="34" charset="0"/>
              </a:rPr>
              <a:t>Лисы — заботливые родители. </a:t>
            </a:r>
            <a:r>
              <a:rPr lang="ru-RU" sz="2000" b="0" i="0" u="none" strike="noStrike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Они линяют и  шерсть становится более яркой, пушистой. Добыв себе пропитания, пора переходить к расплоду.</a:t>
            </a:r>
            <a:r>
              <a:rPr lang="ru-RU" sz="2000" b="0" i="0" u="none" strike="noStrike" dirty="0">
                <a:solidFill>
                  <a:srgbClr val="FFFF00"/>
                </a:solidFill>
                <a:effectLst/>
                <a:latin typeface="Tahoma" panose="020B0604030504040204" pitchFamily="34" charset="0"/>
              </a:rPr>
              <a:t> Еще с конца зимы они начинают подыскивать подходящие норы для своих будущих детёнышей. Лисята рождаются один раз в году. Впервые лисьи глазки открываются в возрасте двух недель: бывает так, что утром один глаз откроется, а второй только вечером. И вот такое одноглазое чудо снуёт по норе, всё рассматривает да вынюхивает. В это же время у лисят появляются первые зубки. А любопытство у лис врождённое — оно </a:t>
            </a:r>
            <a:r>
              <a:rPr lang="ru-RU" sz="2000" b="0" i="0" u="none" strike="noStrike" dirty="0" err="1">
                <a:solidFill>
                  <a:srgbClr val="FFFF00"/>
                </a:solidFill>
                <a:effectLst/>
                <a:latin typeface="Tahoma" panose="020B0604030504040204" pitchFamily="34" charset="0"/>
              </a:rPr>
              <a:t>первее</a:t>
            </a:r>
            <a:r>
              <a:rPr lang="ru-RU" sz="2000" b="0" i="0" u="none" strike="noStrike" dirty="0">
                <a:solidFill>
                  <a:srgbClr val="FFFF00"/>
                </a:solidFill>
                <a:effectLst/>
                <a:latin typeface="Tahoma" panose="020B0604030504040204" pitchFamily="34" charset="0"/>
              </a:rPr>
              <a:t> глаз и зубов видно. Потому малыши рано начинают выползать из норы: исследуют окрестности, пока родители охотятся. И уж какая радость, когда и их впервые возьмут с собой на охоту папа или мама! Уж они-то всем покажут: вот мы какие — </a:t>
            </a:r>
            <a:r>
              <a:rPr lang="ru-RU" sz="2000" b="0" i="0" u="none" strike="noStrike" dirty="0" err="1">
                <a:solidFill>
                  <a:srgbClr val="FFFF00"/>
                </a:solidFill>
                <a:effectLst/>
                <a:latin typeface="Tahoma" panose="020B0604030504040204" pitchFamily="34" charset="0"/>
              </a:rPr>
              <a:t>лисёныши</a:t>
            </a:r>
            <a:r>
              <a:rPr lang="ru-RU" sz="2000" b="0" i="0" u="none" strike="noStrike" dirty="0">
                <a:solidFill>
                  <a:srgbClr val="FFFF00"/>
                </a:solidFill>
                <a:effectLst/>
                <a:latin typeface="Tahoma" panose="020B0604030504040204" pitchFamily="34" charset="0"/>
              </a:rPr>
              <a:t>! </a:t>
            </a:r>
            <a:endParaRPr lang="ru-RU" sz="2000" dirty="0">
              <a:solidFill>
                <a:srgbClr val="FFFF00"/>
              </a:solidFill>
            </a:endParaRP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C373932C-535D-C648-917C-49C96D89ACA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88" t="4504"/>
          <a:stretch/>
        </p:blipFill>
        <p:spPr bwMode="auto">
          <a:xfrm>
            <a:off x="8771245" y="2113006"/>
            <a:ext cx="3036452" cy="2715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61530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74EFD3-96CC-FD46-935C-22D24516E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98908" y="383924"/>
            <a:ext cx="2052540" cy="567546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rgbClr val="FFFF00"/>
                </a:solidFill>
              </a:rPr>
              <a:t>волки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320C766-F379-BE4F-9F10-DEAD1BDFFE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2974" y="383924"/>
            <a:ext cx="5533026" cy="6066303"/>
          </a:xfrm>
        </p:spPr>
        <p:txBody>
          <a:bodyPr>
            <a:normAutofit/>
          </a:bodyPr>
          <a:lstStyle/>
          <a:p>
            <a:r>
              <a:rPr lang="ru-RU" sz="2000" b="0" i="0" u="none" strike="noStrike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Волчата рождаются один раз в год — </a:t>
            </a:r>
            <a:r>
              <a:rPr lang="ru-RU" sz="2000" b="0" i="1" u="none" strike="noStrike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весной</a:t>
            </a:r>
            <a:r>
              <a:rPr lang="ru-RU" sz="2000" b="0" i="0" u="none" strike="noStrike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И хотя волки изо всех сил заботятся о своих детёнышах, много волчат погибает в первый год жизни. Трудно выжить в лесу: даже если ты хищник, даже если ты зубастый, даже если ты волк! </a:t>
            </a:r>
          </a:p>
          <a:p>
            <a:r>
              <a:rPr lang="ru-RU" sz="2000" b="0" i="0" u="none" strike="noStrike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После первых оттепелей, которые наблюдают в конце зимы, наступает активность волка, еще одного грозного хищника. Волк весной чувствует сильный голод, что влияет на изменение его поведения. Осенью формировались стаи, и эти звери охотились совместно. Но в весенний период такие объединения распадаются и возникают одиночки, которые предпочитают выходить на охоту самостоятельно.</a:t>
            </a:r>
            <a:endParaRPr lang="ru-RU" sz="20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2B00845C-AFED-D042-AA71-BF392C340E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3718" y="1507868"/>
            <a:ext cx="3807729" cy="2560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9388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E22BBC-4DB5-9D41-9F53-E0A3F4862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07826" y="471287"/>
            <a:ext cx="1632410" cy="493405"/>
          </a:xfrm>
        </p:spPr>
        <p:txBody>
          <a:bodyPr>
            <a:noAutofit/>
          </a:bodyPr>
          <a:lstStyle/>
          <a:p>
            <a:r>
              <a:rPr lang="ru-RU" dirty="0">
                <a:solidFill>
                  <a:srgbClr val="FFFF00"/>
                </a:solidFill>
              </a:rPr>
              <a:t>ежи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029405B-357A-B84D-BED9-B4BBDCB545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222422"/>
            <a:ext cx="6588342" cy="6203092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2400" b="0" i="0" u="none" strike="noStrike" dirty="0">
                <a:solidFill>
                  <a:srgbClr val="FFFF00"/>
                </a:solidFill>
                <a:effectLst/>
                <a:latin typeface="Arial" panose="020B0604020202020204" pitchFamily="34" charset="0"/>
              </a:rPr>
              <a:t>В обычное время ежик выходит на охоту только ночью. Но в природе весной, когда ежи просыпаются, чтобы пополнить свои запасы, они могут добывать еду  в разное время суток. В этот период начинаются брачные игры у ежей. Они находят себе пару, привлекая ее определенным образом – свистом.</a:t>
            </a:r>
            <a:r>
              <a:rPr lang="ru-RU" sz="2400" b="0" i="0" u="none" strike="noStrike" dirty="0">
                <a:solidFill>
                  <a:srgbClr val="666666"/>
                </a:solidFill>
                <a:effectLst/>
                <a:latin typeface="PTS55F"/>
              </a:rPr>
              <a:t> </a:t>
            </a:r>
            <a:r>
              <a:rPr lang="ru-RU" sz="2400" b="0" i="0" u="none" strike="noStrike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 апреле появляются и ежата.  Они рождаются в ежином гнезде, похожем на шалаш из сухих листьев, веточек и мха. Ежиха вскармливает ежат молоком, заботится о них.</a:t>
            </a:r>
          </a:p>
          <a:p>
            <a:pPr algn="just"/>
            <a:r>
              <a:rPr lang="ru-RU" sz="2400" b="0" i="0" u="none" strike="noStrike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Ежата, как и бельчата,  рождаются беспомощными и голыми, без иголочек. Спустя несколько часов после рождения на коже ежат появляются бугорки, затем они лопаются, и из них появляются тоненькие иголочки. Потом иголочки затвердеют и превратятся в колючки. Мама – ежиха сначала кормит ежат молоком, а потом, когда они подрастут, приносит им в гнездо дождевых червей, слизней.</a:t>
            </a:r>
          </a:p>
          <a:p>
            <a:endParaRPr lang="ru-RU" sz="2400" dirty="0">
              <a:solidFill>
                <a:srgbClr val="FFFF00"/>
              </a:solidFill>
            </a:endParaRP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7E590D06-049E-324C-A27D-B85D9DBE26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1320" y="3642411"/>
            <a:ext cx="3984269" cy="2234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2869606"/>
      </p:ext>
    </p:extLst>
  </p:cSld>
  <p:clrMapOvr>
    <a:masterClrMapping/>
  </p:clrMapOvr>
</p:sld>
</file>

<file path=ppt/theme/theme1.xml><?xml version="1.0" encoding="utf-8"?>
<a:theme xmlns:a="http://schemas.openxmlformats.org/drawingml/2006/main" name="Посылка">
  <a:themeElements>
    <a:clrScheme name="Посылка">
      <a:dk1>
        <a:srgbClr val="000000"/>
      </a:dk1>
      <a:lt1>
        <a:srgbClr val="FFFFFF"/>
      </a:lt1>
      <a:dk2>
        <a:srgbClr val="635D4D"/>
      </a:dk2>
      <a:lt2>
        <a:srgbClr val="D8D6BA"/>
      </a:lt2>
      <a:accent1>
        <a:srgbClr val="9CBEBD"/>
      </a:accent1>
      <a:accent2>
        <a:srgbClr val="D2CB6C"/>
      </a:accent2>
      <a:accent3>
        <a:srgbClr val="9D9A93"/>
      </a:accent3>
      <a:accent4>
        <a:srgbClr val="C89F5D"/>
      </a:accent4>
      <a:accent5>
        <a:srgbClr val="A9A57C"/>
      </a:accent5>
      <a:accent6>
        <a:srgbClr val="95A39D"/>
      </a:accent6>
      <a:hlink>
        <a:srgbClr val="D25814"/>
      </a:hlink>
      <a:folHlink>
        <a:srgbClr val="849A0A"/>
      </a:folHlink>
    </a:clrScheme>
    <a:fontScheme name="Посылка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осылка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0BDC4BB7-8AF9-46FD-8C32-AB93AC9C410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{6D2DDE76-3AAA-BF49-9B66-88C6DF141080}tf10001120</Template>
  <TotalTime>79</TotalTime>
  <Words>718</Words>
  <Application>Microsoft Macintosh PowerPoint</Application>
  <PresentationFormat>Широкоэкранный</PresentationFormat>
  <Paragraphs>19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Corbel</vt:lpstr>
      <vt:lpstr>Gill Sans MT</vt:lpstr>
      <vt:lpstr>PTS55F</vt:lpstr>
      <vt:lpstr>Tahoma</vt:lpstr>
      <vt:lpstr>Посылка</vt:lpstr>
      <vt:lpstr>Весна.  Изменения в животном мире.</vt:lpstr>
      <vt:lpstr>Презентация PowerPoint</vt:lpstr>
      <vt:lpstr>белка</vt:lpstr>
      <vt:lpstr>лиса</vt:lpstr>
      <vt:lpstr>волки</vt:lpstr>
      <vt:lpstr>ежи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Весна.  Изменения в животном мире.</dc:title>
  <dc:creator>Microsoft Office User</dc:creator>
  <cp:lastModifiedBy>Microsoft Office User</cp:lastModifiedBy>
  <cp:revision>7</cp:revision>
  <dcterms:created xsi:type="dcterms:W3CDTF">2023-02-10T06:37:27Z</dcterms:created>
  <dcterms:modified xsi:type="dcterms:W3CDTF">2023-02-10T08:02:54Z</dcterms:modified>
</cp:coreProperties>
</file>