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7" r:id="rId3"/>
    <p:sldId id="256" r:id="rId4"/>
    <p:sldId id="267" r:id="rId5"/>
    <p:sldId id="278" r:id="rId6"/>
    <p:sldId id="268" r:id="rId7"/>
    <p:sldId id="266" r:id="rId8"/>
    <p:sldId id="264" r:id="rId9"/>
    <p:sldId id="262" r:id="rId10"/>
    <p:sldId id="260" r:id="rId11"/>
    <p:sldId id="269" r:id="rId12"/>
    <p:sldId id="270" r:id="rId13"/>
    <p:sldId id="279" r:id="rId14"/>
    <p:sldId id="271" r:id="rId15"/>
    <p:sldId id="281" r:id="rId16"/>
    <p:sldId id="273" r:id="rId17"/>
    <p:sldId id="274" r:id="rId18"/>
    <p:sldId id="276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63648-74B4-4677-A30F-E455410C5CC9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A1-927F-4530-B046-3BB88D6FB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63648-74B4-4677-A30F-E455410C5CC9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A1-927F-4530-B046-3BB88D6FB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63648-74B4-4677-A30F-E455410C5CC9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A1-927F-4530-B046-3BB88D6FB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63648-74B4-4677-A30F-E455410C5CC9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A1-927F-4530-B046-3BB88D6FB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63648-74B4-4677-A30F-E455410C5CC9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A1-927F-4530-B046-3BB88D6FB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63648-74B4-4677-A30F-E455410C5CC9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A1-927F-4530-B046-3BB88D6FB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63648-74B4-4677-A30F-E455410C5CC9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A1-927F-4530-B046-3BB88D6FB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63648-74B4-4677-A30F-E455410C5CC9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A1-927F-4530-B046-3BB88D6FB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63648-74B4-4677-A30F-E455410C5CC9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A1-927F-4530-B046-3BB88D6FB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63648-74B4-4677-A30F-E455410C5CC9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A1-927F-4530-B046-3BB88D6FB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63648-74B4-4677-A30F-E455410C5CC9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2B6A1-927F-4530-B046-3BB88D6FB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63648-74B4-4677-A30F-E455410C5CC9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2B6A1-927F-4530-B046-3BB88D6FB4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357321"/>
          </a:xfrm>
        </p:spPr>
        <p:txBody>
          <a:bodyPr/>
          <a:lstStyle/>
          <a:p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Педагогический проект</a:t>
            </a:r>
            <a:endParaRPr lang="ru-RU" dirty="0">
              <a:ln>
                <a:solidFill>
                  <a:srgbClr val="7030A0"/>
                </a:solidFill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428736"/>
            <a:ext cx="8286808" cy="3071834"/>
          </a:xfrm>
        </p:spPr>
        <p:txBody>
          <a:bodyPr>
            <a:normAutofit/>
          </a:bodyPr>
          <a:lstStyle/>
          <a:p>
            <a:r>
              <a:rPr lang="ru-RU" sz="4800" dirty="0" smtClean="0">
                <a:ln>
                  <a:solidFill>
                    <a:srgbClr val="7030A0"/>
                  </a:solidFill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Тамбов на карте генеральной кружком означен не всегда</a:t>
            </a:r>
            <a:r>
              <a:rPr lang="ru-RU" sz="4800" dirty="0" smtClean="0">
                <a:ln>
                  <a:solidFill>
                    <a:srgbClr val="7030A0"/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…</a:t>
            </a:r>
            <a:endParaRPr lang="ru-RU" sz="4800" dirty="0">
              <a:ln>
                <a:solidFill>
                  <a:srgbClr val="7030A0"/>
                </a:solidFill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https://st4.depositphotos.com/10839834/22313/v/450/depositphotos_223132852-stock-illustration-emblem-province-vector-illustra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214810" y="5572140"/>
            <a:ext cx="4714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rgbClr val="7030A0"/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Авторы проекта:  воспитатели </a:t>
            </a:r>
            <a:r>
              <a:rPr lang="ru-RU" sz="2400" b="1" dirty="0" err="1">
                <a:ln>
                  <a:solidFill>
                    <a:srgbClr val="7030A0"/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400" b="1" dirty="0" err="1" smtClean="0">
                <a:ln>
                  <a:solidFill>
                    <a:srgbClr val="7030A0"/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икаева</a:t>
            </a:r>
            <a:r>
              <a:rPr lang="ru-RU" sz="2400" b="1" dirty="0" smtClean="0">
                <a:ln>
                  <a:solidFill>
                    <a:srgbClr val="7030A0"/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О. В, </a:t>
            </a:r>
            <a:r>
              <a:rPr lang="ru-RU" sz="2400" b="1" dirty="0" err="1" smtClean="0">
                <a:ln>
                  <a:solidFill>
                    <a:srgbClr val="7030A0"/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Тарасенко</a:t>
            </a:r>
            <a:r>
              <a:rPr lang="ru-RU" sz="2400" b="1" dirty="0" smtClean="0">
                <a:ln>
                  <a:solidFill>
                    <a:srgbClr val="7030A0"/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И.В</a:t>
            </a:r>
            <a:r>
              <a:rPr lang="ru-RU" dirty="0" smtClean="0">
                <a:ln>
                  <a:solidFill>
                    <a:srgbClr val="7030A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n>
                <a:solidFill>
                  <a:srgbClr val="7030A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tamb1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697439"/>
            <a:ext cx="3347864" cy="116056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85852" y="0"/>
            <a:ext cx="6286544" cy="7143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«Детский сад «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Ивушка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857387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педагогов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85926"/>
            <a:ext cx="6400800" cy="3852874"/>
          </a:xfrm>
        </p:spPr>
        <p:txBody>
          <a:bodyPr>
            <a:normAutofit/>
          </a:bodyPr>
          <a:lstStyle/>
          <a:p>
            <a:pPr lvl="0" algn="l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Повышение профессионализма;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Внедрение новых методов в</a:t>
            </a:r>
          </a:p>
          <a:p>
            <a:pPr lvl="0" algn="l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работе с детьми и родителями;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Личностный и профессиональный рост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3929066"/>
            <a:ext cx="614366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родителей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4929198"/>
            <a:ext cx="7215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педагогической компетенции, укреплению семейных взаимосвязей.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28588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 этап: Организационно-подготовительный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85926"/>
            <a:ext cx="8501122" cy="5072074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Изучение методической литературы по теме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условий для реализации проекта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Взаимодействие с участников  (педагогов, родителей и детей с социальными партнерами).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Подбор наглядного материала.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Подбор художественной литературы и художественного слова для чтения, пересказа, бесед, подбор дидактических игр.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785925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 этап: основной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643050"/>
            <a:ext cx="8143932" cy="4643470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Беседы и презентации: «Герб Тамбова и Тамбовской области», «Реки Тамбовского края», «Наш город в старину», «Памятники города Тамбова», «Достопримечательности города», «Знаменитые люди Тамбовщины».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Экскурсии в краеведческий музей , Тамбовскую картинную галерею.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Прослушивание стихов и сказок о Тамбовском крае, просмотр мультфильма «Сказание о гербе Тамбовском».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Пополнение патриотического уголка</a:t>
            </a:r>
          </a:p>
          <a:p>
            <a:pPr marL="514350" indent="-514350" algn="l">
              <a:buFont typeface="+mj-lt"/>
              <a:buAutoNum type="arabicPeriod"/>
            </a:pP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928794" y="857232"/>
            <a:ext cx="5500726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детьми</a:t>
            </a:r>
            <a:endParaRPr lang="ru-RU" sz="280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реализации проекта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1643050"/>
            <a:ext cx="771530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Практические: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развивающей среды, экскурсии, пополнение уголка патриотизма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Словесные:</a:t>
            </a:r>
          </a:p>
          <a:p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Беседы,наблюдения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чтение художественной литературы, дидактические игры.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Наглядные: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Сбор фотоматериалов, рассматривание иллюстраций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85859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Посещение Тамбовского краеведческого музея.</a:t>
            </a:r>
            <a:br>
              <a:rPr lang="ru-RU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42918"/>
            <a:ext cx="9144000" cy="621508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Легенды и предания Тамбовского края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Рисунок 4" descr="IMG-20221001-WA00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714488"/>
            <a:ext cx="4318030" cy="24288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IMG-20221001-WA00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357694"/>
            <a:ext cx="4357686" cy="25003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Рисунок 6" descr="IMG-20221001-WA00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714488"/>
            <a:ext cx="4318031" cy="24288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 descr="IMG-20221001-WA00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00562" y="4357694"/>
            <a:ext cx="4643438" cy="250030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8585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Посещение Тамбовской картинной галереи</a:t>
            </a:r>
            <a:endParaRPr lang="ru-RU" sz="2800" b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16755925480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71546"/>
            <a:ext cx="4643438" cy="28429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" name="Рисунок 10" descr="16755925480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9138" y="1071546"/>
            <a:ext cx="4464861" cy="578645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Рисунок 11" descr="167559254804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800527"/>
            <a:ext cx="4643438" cy="305747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43852" cy="1214445"/>
          </a:xfrm>
        </p:spPr>
        <p:txBody>
          <a:bodyPr/>
          <a:lstStyle/>
          <a:p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428736"/>
            <a:ext cx="6415110" cy="4210064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§"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Консультация на родительском собрании «Воспитание любви к родному городу»</a:t>
            </a:r>
          </a:p>
          <a:p>
            <a:pPr algn="l"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Рекомендация «Где провести выходные с ребёнком»;</a:t>
            </a:r>
          </a:p>
          <a:p>
            <a:pPr algn="l"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Сбор материала для оформления альбома «Тамбов: прошлое и настоящее»»;</a:t>
            </a:r>
          </a:p>
          <a:p>
            <a:pPr algn="l">
              <a:buFont typeface="Wingdings" pitchFamily="2" charset="2"/>
              <a:buChar char="§"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Буклет на тему «Достопримечательности города Тамбова»</a:t>
            </a:r>
          </a:p>
        </p:txBody>
      </p:sp>
      <p:sp>
        <p:nvSpPr>
          <p:cNvPr id="4" name="Овал 3"/>
          <p:cNvSpPr/>
          <p:nvPr/>
        </p:nvSpPr>
        <p:spPr>
          <a:xfrm>
            <a:off x="2071670" y="357166"/>
            <a:ext cx="5857916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320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6755992342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464342" y="3607599"/>
            <a:ext cx="2786057" cy="371474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6" name="Рисунок 5" descr="16756005142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55" y="3905273"/>
            <a:ext cx="2214546" cy="295272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857387"/>
          </a:xfrm>
        </p:spPr>
        <p:txBody>
          <a:bodyPr/>
          <a:lstStyle/>
          <a:p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643050"/>
            <a:ext cx="7715304" cy="4929222"/>
          </a:xfrm>
        </p:spPr>
        <p:txBody>
          <a:bodyPr>
            <a:normAutofit/>
          </a:bodyPr>
          <a:lstStyle/>
          <a:p>
            <a:pPr lvl="0"/>
            <a:endParaRPr lang="ru-RU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Итоговая образовательная деятельность: Путешествие на машине времени</a:t>
            </a:r>
            <a:endParaRPr lang="ru-RU" dirty="0" smtClean="0"/>
          </a:p>
        </p:txBody>
      </p:sp>
      <p:sp>
        <p:nvSpPr>
          <p:cNvPr id="4" name="Овал 3"/>
          <p:cNvSpPr/>
          <p:nvPr/>
        </p:nvSpPr>
        <p:spPr>
          <a:xfrm>
            <a:off x="1214414" y="500042"/>
            <a:ext cx="6215106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 этап. Заключительный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785794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Результативность проекта</a:t>
            </a:r>
            <a:endParaRPr lang="ru-RU" sz="24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571612"/>
            <a:ext cx="828680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получили начальные знания о родном городе: история, военном прошлом  символика, достопримечательности.</a:t>
            </a:r>
          </a:p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Научились ориентироваться  в настоящем и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прошлом времени.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Познакомились с именами тех, кто основал и прославлял город;</a:t>
            </a:r>
          </a:p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Познакомились с культурой и традициями Тамбовского края.</a:t>
            </a:r>
          </a:p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Появилось чувство гордости за родной город</a:t>
            </a:r>
          </a:p>
          <a:p>
            <a:pPr lvl="0">
              <a:lnSpc>
                <a:spcPct val="110000"/>
              </a:lnSpc>
              <a:buFont typeface="Arial" pitchFamily="34" charset="0"/>
              <a:buChar char="•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Развивать творческие способности и познавательный интерес по теме проекта на основе наблюдения, сравнения, анализа, обобщения.</a:t>
            </a:r>
          </a:p>
          <a:p>
            <a:pPr lvl="0">
              <a:lnSpc>
                <a:spcPct val="110000"/>
              </a:lnSpc>
              <a:buFont typeface="Arial" pitchFamily="34" charset="0"/>
              <a:buChar char="•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Родители  стали проводить больше времени на прогулках с детьми, сами  узнали много интересного о Тамбове, стали посещать музеи и памятные места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857387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Информационные ресурсы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357298"/>
            <a:ext cx="8501122" cy="5500702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Алёшина Н.В. Знакомим дошкольников с родным городом.- М.:ТЦ Сфера,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1977.- 112 с.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Алёшина Н.В. Патриотическое воспитание дошкольников.- М.: ЦГЛ, 2004.-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156 с.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Аношина Н.И. С любовью к родному городу: Патриотическое воспитание в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начальной школе.- Начальная школа,2004.-№ 2.- 52-54 с.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www.doshkolnik.ru, www.maaam.ru; wwww.dohcolonoc.ru;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 проекта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928802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предметно – содержательной области – интеграция образовательных областей (познавательное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развитие+Социально-коммуникативное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развитие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Речевое развитие )</a:t>
            </a: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73025">
              <a:buFont typeface="Arial" pitchFamily="34" charset="0"/>
              <a:buChar char="•"/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Тип проекта: информационно-познавательный,  групповой.</a:t>
            </a:r>
          </a:p>
          <a:p>
            <a:pPr marL="73025">
              <a:buFont typeface="Arial" pitchFamily="34" charset="0"/>
              <a:buChar char="•"/>
              <a:defRPr/>
            </a:pP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73025">
              <a:buFont typeface="Arial" pitchFamily="34" charset="0"/>
              <a:buChar char="•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количеству участников –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коллективный</a:t>
            </a:r>
          </a:p>
          <a:p>
            <a:pPr marL="73025">
              <a:buFont typeface="Arial" pitchFamily="34" charset="0"/>
              <a:buChar char="•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продолжительности –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долгосрочный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проекта: дети 5-6 лет, родители, педагоги. Социум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Сроки реализации проекта: Октябрь 2022- Февраль2023г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4421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endParaRPr lang="ru-RU" sz="4800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857232"/>
            <a:ext cx="8143932" cy="557216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чего человеку патриотические чувства? Зачем 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нужно воспитывать патриотизм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 Ответ прост: родина нужна нам так же, как семья. Ребенку важно знать свое происхождение как от родителей, так и от своего народа. Постепенно узнавая историю страны, особенно ее славные страницы, он будет гордиться ею, как гордится ребенок сильными умными родителями, чувствуя себя защищенным благодаря им. И если мамы и папы хотят, чтобы их дети любили свою землю, стоит начать с самих себя. Надо провести «ревизию» своих чувств к родине, поднять из глубины души собственные теплые чувства: гордость за достижения соотечественников, интерес к истории родного города и всей страны. Подумать, что есть замечательного и по-настоящему великого, на что отзывается сердце.</a:t>
            </a:r>
          </a:p>
          <a:p>
            <a:pPr algn="l"/>
            <a:endParaRPr lang="ru-RU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928693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4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142984"/>
            <a:ext cx="8072494" cy="535785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.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Проблема патриотического воспитания подрастающего поколения сегодня одна из наиболее актуальных, ведь детство и юность – самая благодатная пора для привития священного чувства любви к Родине. У современных детей искажены представления о патриотизме, доброте, великодушии, что связано с произошедшими изменениями в нашей стране за последние годы. Изменилось и отношение людей к Родине. Сегодня материальные ценности доминируют над духовными. Патриотическое воспитание ребенка – это основа формирования будущего гражданина. Воспитать патриота своей Родины – ответственная и сложная задача, решение которой в дошкольном детстве только начинается.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443841"/>
            <a:ext cx="89297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в ходе реализации проекта дети приобретут знания об истории своего села, района, республики, символики, достопримечательностях, будут знать имена тех, кто основал и прославил свой родной край , начнут проявлять интерес и отражать свои впечатления в продуктивной деятельности, то это позволит повысит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патиотическую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культуру маленького гражданина, разовьет познавательные способности, приведет к укреплению патриотических чувств к малой родине, своей стране, вызовет чувство гордости за свой родной край.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4421"/>
          </a:xfrm>
        </p:spPr>
        <p:txBody>
          <a:bodyPr/>
          <a:lstStyle/>
          <a:p>
            <a:r>
              <a:rPr lang="ru-RU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142984"/>
            <a:ext cx="8286808" cy="4495816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Воспитание гражданских чувств, чувства</a:t>
            </a:r>
          </a:p>
          <a:p>
            <a:pPr algn="l"/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патриотизма,  любви к малой родине; родному городу.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92866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642918"/>
            <a:ext cx="8929718" cy="6215082"/>
          </a:xfrm>
        </p:spPr>
        <p:txBody>
          <a:bodyPr>
            <a:normAutofit/>
          </a:bodyPr>
          <a:lstStyle/>
          <a:p>
            <a:pPr algn="l">
              <a:lnSpc>
                <a:spcPct val="11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Формировать знания детей о родном городе: история, символика, достопримечательности, неофициальные символы.</a:t>
            </a:r>
          </a:p>
          <a:p>
            <a:pPr algn="l">
              <a:lnSpc>
                <a:spcPct val="11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Познакомить с именами тех, кто основал и прославлял город;</a:t>
            </a:r>
          </a:p>
          <a:p>
            <a:pPr algn="l">
              <a:lnSpc>
                <a:spcPct val="11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Познакомить с культурой и традициями Тамбовского края.</a:t>
            </a:r>
          </a:p>
          <a:p>
            <a:pPr algn="l">
              <a:lnSpc>
                <a:spcPct val="11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Воспитывать любовь к родному городу, краю, умение видеть прекрасное, гордиться им.</a:t>
            </a:r>
          </a:p>
          <a:p>
            <a:pPr lvl="0" algn="l">
              <a:lnSpc>
                <a:spcPct val="11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Развивать творческие способности и познавательный интерес по теме проекта на основе наблюдения, сравнения, анализа, обобщения.</a:t>
            </a:r>
          </a:p>
          <a:p>
            <a:pPr algn="l">
              <a:buFont typeface="Arial" pitchFamily="34" charset="0"/>
              <a:buChar char="•"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357297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br>
              <a:rPr lang="ru-RU" sz="4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285860"/>
            <a:ext cx="8643998" cy="5572140"/>
          </a:xfrm>
        </p:spPr>
        <p:txBody>
          <a:bodyPr>
            <a:normAutofit fontScale="92500"/>
          </a:bodyPr>
          <a:lstStyle/>
          <a:p>
            <a:pPr algn="l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Расширение знаний об истории родного города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Тамбова; гербе, флаге, гимне, неофициальных символах,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Людях, основавших и прославивших родной город</a:t>
            </a:r>
          </a:p>
          <a:p>
            <a:pPr algn="l"/>
            <a:endParaRPr lang="ru-RU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Ответственное отношение к общественно-значимым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местам города, достопримечательностям;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инициативы, активности, самостоятельности;</a:t>
            </a:r>
          </a:p>
          <a:p>
            <a:pPr algn="l"/>
            <a:endParaRPr lang="ru-RU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нравственно-патриотического чувства к истории, культуре родного края;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связной речи, формирование словаря.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928794" y="714356"/>
            <a:ext cx="5143536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детей</a:t>
            </a:r>
            <a:endParaRPr lang="ru-RU" sz="2800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44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57298"/>
            <a:ext cx="6400800" cy="4281502"/>
          </a:xfrm>
        </p:spPr>
        <p:txBody>
          <a:bodyPr>
            <a:normAutofit fontScale="70000" lnSpcReduction="20000"/>
          </a:bodyPr>
          <a:lstStyle/>
          <a:p>
            <a:pPr lvl="0" algn="l"/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Повышение уровня личностного сознания;</a:t>
            </a:r>
          </a:p>
          <a:p>
            <a:pPr lvl="0" algn="l"/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●Укрепление взаимоотношений между</a:t>
            </a:r>
          </a:p>
          <a:p>
            <a:pPr lvl="0" algn="l"/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детьми и родителями, между родителями и</a:t>
            </a:r>
          </a:p>
          <a:p>
            <a:pPr lvl="0" algn="l"/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ДОУ;</a:t>
            </a:r>
          </a:p>
          <a:p>
            <a:pPr lvl="0" algn="l"/>
            <a:endParaRPr lang="ru-RU" sz="3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●Самореализация;</a:t>
            </a:r>
          </a:p>
          <a:p>
            <a:pPr lvl="0" algn="l"/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●Повышение родительской компетентности</a:t>
            </a:r>
          </a:p>
          <a:p>
            <a:pPr lvl="0" algn="l"/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данному вопросу (данной теме, проблеме);</a:t>
            </a:r>
          </a:p>
          <a:p>
            <a:pPr lvl="0" algn="l"/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●Участие семьи в учебно-воспитательном</a:t>
            </a:r>
          </a:p>
          <a:p>
            <a:pPr lvl="0" algn="l"/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процессе.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928662" y="214290"/>
            <a:ext cx="757242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родителей</a:t>
            </a:r>
            <a:endParaRPr lang="ru-RU" sz="2800" dirty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</TotalTime>
  <Words>946</Words>
  <Application>Microsoft Office PowerPoint</Application>
  <PresentationFormat>Экран (4:3)</PresentationFormat>
  <Paragraphs>105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Педагогический проект</vt:lpstr>
      <vt:lpstr>Паспорт проекта</vt:lpstr>
      <vt:lpstr>Актуальность проекта</vt:lpstr>
      <vt:lpstr>Проблема</vt:lpstr>
      <vt:lpstr>Гипотеза</vt:lpstr>
      <vt:lpstr>Цель:</vt:lpstr>
      <vt:lpstr>Задачи</vt:lpstr>
      <vt:lpstr>Ожидаемые результаты: </vt:lpstr>
      <vt:lpstr>Слайд 9</vt:lpstr>
      <vt:lpstr>Для педагогов</vt:lpstr>
      <vt:lpstr>1 этап: Организационно-подготовительный</vt:lpstr>
      <vt:lpstr>2 этап: основной </vt:lpstr>
      <vt:lpstr>Методы реализации проекта</vt:lpstr>
      <vt:lpstr>Посещение Тамбовского краеведческого музея. </vt:lpstr>
      <vt:lpstr>Посещение Тамбовской картинной галереи</vt:lpstr>
      <vt:lpstr>Слайд 16</vt:lpstr>
      <vt:lpstr>Слайд 17</vt:lpstr>
      <vt:lpstr>Слайд 18</vt:lpstr>
      <vt:lpstr>Информационные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</dc:title>
  <dc:creator>ofice</dc:creator>
  <cp:lastModifiedBy>OLGA</cp:lastModifiedBy>
  <cp:revision>51</cp:revision>
  <dcterms:created xsi:type="dcterms:W3CDTF">2022-10-01T11:39:01Z</dcterms:created>
  <dcterms:modified xsi:type="dcterms:W3CDTF">2023-02-10T18:07:13Z</dcterms:modified>
</cp:coreProperties>
</file>