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26"/>
  </p:notesMasterIdLst>
  <p:sldIdLst>
    <p:sldId id="256" r:id="rId2"/>
    <p:sldId id="257" r:id="rId3"/>
    <p:sldId id="274" r:id="rId4"/>
    <p:sldId id="275" r:id="rId5"/>
    <p:sldId id="276" r:id="rId6"/>
    <p:sldId id="282" r:id="rId7"/>
    <p:sldId id="258" r:id="rId8"/>
    <p:sldId id="259" r:id="rId9"/>
    <p:sldId id="277" r:id="rId10"/>
    <p:sldId id="287" r:id="rId11"/>
    <p:sldId id="262" r:id="rId12"/>
    <p:sldId id="264" r:id="rId13"/>
    <p:sldId id="267" r:id="rId14"/>
    <p:sldId id="285" r:id="rId15"/>
    <p:sldId id="284" r:id="rId16"/>
    <p:sldId id="286" r:id="rId17"/>
    <p:sldId id="278" r:id="rId18"/>
    <p:sldId id="280" r:id="rId19"/>
    <p:sldId id="279" r:id="rId20"/>
    <p:sldId id="270" r:id="rId21"/>
    <p:sldId id="288" r:id="rId22"/>
    <p:sldId id="289" r:id="rId23"/>
    <p:sldId id="290" r:id="rId24"/>
    <p:sldId id="281" r:id="rId25"/>
  </p:sldIdLst>
  <p:sldSz cx="9144000" cy="6858000" type="screen4x3"/>
  <p:notesSz cx="6797675" cy="9929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FFFF"/>
    <a:srgbClr val="339933"/>
    <a:srgbClr val="000000"/>
    <a:srgbClr val="0000FF"/>
    <a:srgbClr val="B5BB6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6" autoAdjust="0"/>
    <p:restoredTop sz="94571" autoAdjust="0"/>
  </p:normalViewPr>
  <p:slideViewPr>
    <p:cSldViewPr>
      <p:cViewPr>
        <p:scale>
          <a:sx n="91" d="100"/>
          <a:sy n="91" d="100"/>
        </p:scale>
        <p:origin x="-570" y="9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2C4D7C-BE03-4B09-A818-460B931D1B44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0B4E8F-ACF1-4D83-B4F0-B42B6AEBB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30086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138AF5-8E20-4A9F-B0F6-63DDAF24096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0B4E8F-ACF1-4D83-B4F0-B42B6AEBBB81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C47A9-254C-44AC-A970-F951A01194AC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0A2BE-8CFB-4EEA-8C02-59152CA91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181AD-AF5A-439E-92C6-6D533FB70A54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2A6F-9513-4A4B-9B96-2FA29CC7B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61228-9019-43E8-A021-063B49F1A607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E6391-10EC-45E4-8F5B-01AE32DC1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61473-508D-4D99-B58F-1FC1D12E5F30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54516-BB77-4181-8018-6131553A1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AB8B8-0E6C-428F-80F6-E4121B53F3C8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269E-59A0-43FD-AF2E-27BB799E6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F8EB7-C7BB-49D5-99E0-4A590D8FDF92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03D68-CA3F-4D92-9B91-4FAF2DD41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0A66F-7AC7-45FE-9AE9-906B1F5F6482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A0E8-847A-4A6F-A2B3-66961CCB3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932AA-A399-41EE-9C13-2EAF3AB5883F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66094-C47B-4424-B4E2-10000018C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91CFF-7B08-4359-9071-6353C230503D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677CE-AE16-470F-9EFC-CB4CC4EDA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67913-A529-4598-A408-5781948CA2FB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B8585-7A2B-4413-ACF3-6A31B074E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FDA5C-4ED0-4B71-BC1A-AF828BB0D9EC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1CC2-3755-4934-A22D-657917F0F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D813DBB-5007-406E-9785-9C87E555F592}" type="datetimeFigureOut">
              <a:rPr lang="ru-RU"/>
              <a:pPr>
                <a:defRPr/>
              </a:pPr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245D9B4-C5F1-4306-B848-FEAA72101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ransition>
    <p:wheel spokes="1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8989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Волна 12"/>
          <p:cNvSpPr/>
          <p:nvPr/>
        </p:nvSpPr>
        <p:spPr>
          <a:xfrm>
            <a:off x="179512" y="3717032"/>
            <a:ext cx="8964488" cy="2376264"/>
          </a:xfrm>
          <a:prstGeom prst="wave">
            <a:avLst>
              <a:gd name="adj1" fmla="val 12500"/>
              <a:gd name="adj2" fmla="val -89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3347864" y="1556792"/>
            <a:ext cx="5796136" cy="244827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2"/>
                </a:solidFill>
              </a:rPr>
              <a:t>Курс по обучению выживания в экстремальных условиях  в природной среде</a:t>
            </a:r>
            <a:br>
              <a:rPr lang="ru-RU" sz="2800" dirty="0" smtClean="0">
                <a:solidFill>
                  <a:schemeClr val="bg2"/>
                </a:solidFill>
              </a:rPr>
            </a:br>
            <a:endParaRPr lang="ru-RU" sz="2800" dirty="0" smtClean="0">
              <a:solidFill>
                <a:schemeClr val="bg2"/>
              </a:solidFill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2714625" y="6215063"/>
            <a:ext cx="3786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Нижневартовский</a:t>
            </a:r>
            <a:r>
              <a:rPr lang="ru-RU" sz="16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район</a:t>
            </a:r>
          </a:p>
          <a:p>
            <a:pPr algn="ctr">
              <a:defRPr/>
            </a:pPr>
            <a:r>
              <a:rPr lang="ru-RU" sz="16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2022 </a:t>
            </a:r>
            <a:r>
              <a:rPr lang="ru-RU" sz="16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год</a:t>
            </a:r>
            <a:endParaRPr lang="ru-RU" sz="16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3492500" y="260350"/>
            <a:ext cx="5256213" cy="1439863"/>
          </a:xfrm>
          <a:prstGeom prst="rect">
            <a:avLst/>
          </a:prstGeom>
        </p:spPr>
        <p:txBody>
          <a:bodyPr bIns="91440" anchor="ctr">
            <a:normAutofit fontScale="77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Нижневартовское районное отделение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Ханты-Мансийского окружного отделения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Всероссийской общественной организации ветеранов «БОЕВОЕ БРАТСТВО»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292600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cap="all" dirty="0">
                <a:ln w="6350">
                  <a:noFill/>
                </a:ln>
                <a:solidFill>
                  <a:srgbClr val="C0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«Школа мужества»</a:t>
            </a:r>
          </a:p>
        </p:txBody>
      </p:sp>
      <p:pic>
        <p:nvPicPr>
          <p:cNvPr id="18" name="Рисунок 8" descr="Без имени-1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3563889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cap="all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+mn-ea"/>
                <a:cs typeface="Arial" charset="0"/>
              </a:rPr>
              <a:t>ТАКТИЧЕСКАЯ ИГРА ЛАЗЕР ТАГ</a:t>
            </a:r>
            <a:endParaRPr lang="ru-RU" sz="3200" cap="all" dirty="0">
              <a:solidFill>
                <a:schemeClr val="accent4">
                  <a:lumMod val="50000"/>
                </a:schemeClr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ea typeface="+mn-ea"/>
              <a:cs typeface="Arial" charset="0"/>
            </a:endParaRPr>
          </a:p>
        </p:txBody>
      </p:sp>
      <p:pic>
        <p:nvPicPr>
          <p:cNvPr id="4" name="Содержимое 5" descr="DSC_47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35696" y="3753376"/>
            <a:ext cx="5400599" cy="3060000"/>
          </a:xfrm>
          <a:effectLst>
            <a:softEdge rad="112500"/>
          </a:effectLst>
        </p:spPr>
      </p:pic>
      <p:pic>
        <p:nvPicPr>
          <p:cNvPr id="5" name="Рисунок 4" descr="DSC_46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6024" y="837032"/>
            <a:ext cx="4355976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467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8" y="836712"/>
            <a:ext cx="4290365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_437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6" y="3524948"/>
            <a:ext cx="4200660" cy="2928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44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2836" y="573190"/>
            <a:ext cx="4256882" cy="2999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_424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548680"/>
            <a:ext cx="450059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76375" y="0"/>
            <a:ext cx="64087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Практические занятия</a:t>
            </a:r>
          </a:p>
        </p:txBody>
      </p:sp>
      <p:pic>
        <p:nvPicPr>
          <p:cNvPr id="12" name="Содержимое 5" descr="DSC_5552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tretch>
            <a:fillRect/>
          </a:stretch>
        </p:blipFill>
        <p:spPr>
          <a:xfrm>
            <a:off x="353635" y="3645024"/>
            <a:ext cx="4290373" cy="2880000"/>
          </a:xfrm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43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980728"/>
            <a:ext cx="400577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F:\фото\2015\ШМ 2015 фото (1)\DSC_4440.JPG"/>
          <p:cNvPicPr>
            <a:picLocks noChangeAspect="1" noChangeArrowheads="1"/>
          </p:cNvPicPr>
          <p:nvPr/>
        </p:nvPicPr>
        <p:blipFill>
          <a:blip r:embed="rId3" cstate="email"/>
          <a:srcRect b="-717"/>
          <a:stretch>
            <a:fillRect/>
          </a:stretch>
        </p:blipFill>
        <p:spPr bwMode="auto">
          <a:xfrm>
            <a:off x="4788024" y="3751613"/>
            <a:ext cx="3923928" cy="2845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_445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908720"/>
            <a:ext cx="4176464" cy="2914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_435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3717032"/>
            <a:ext cx="4074590" cy="2735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67554" y="215205"/>
            <a:ext cx="88931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ОСНОВЫ РУКОПАШНОГО БОЯ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43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83768" y="3571094"/>
            <a:ext cx="4896544" cy="3286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_485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908720"/>
            <a:ext cx="4290368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_47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2918" y="909040"/>
            <a:ext cx="4155066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23850" y="0"/>
            <a:ext cx="84963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ОСНОВЫ ТОПОГРАФИИ И ОРИЕНТИРОВАНИЯ НА МЕСТНОСТИ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2852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Посещение родового угодья семьи</a:t>
            </a:r>
          </a:p>
        </p:txBody>
      </p:sp>
      <p:pic>
        <p:nvPicPr>
          <p:cNvPr id="4" name="Содержимое 3" descr="DSC_86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496" y="692696"/>
            <a:ext cx="5400608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_86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88" y="3356992"/>
            <a:ext cx="5400608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фото\2015\ШМ 2015 фото (1)\DSC_47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764704"/>
            <a:ext cx="4320474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187450" y="188913"/>
            <a:ext cx="71294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СДАЧА НОРМАТИВОВ (</a:t>
            </a:r>
            <a:r>
              <a:rPr lang="en-US" sz="3200" b="1" cap="all" dirty="0" err="1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-этап)</a:t>
            </a:r>
          </a:p>
        </p:txBody>
      </p:sp>
      <p:pic>
        <p:nvPicPr>
          <p:cNvPr id="8" name="Рисунок 7" descr="DSC_47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717032"/>
            <a:ext cx="4320000" cy="2899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_487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836712"/>
            <a:ext cx="4290374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482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717032"/>
            <a:ext cx="4320000" cy="2899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89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19" y="981048"/>
            <a:ext cx="432048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4213" y="260350"/>
            <a:ext cx="763270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Сдача нормативов (</a:t>
            </a:r>
            <a:r>
              <a:rPr lang="en-US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II-</a:t>
            </a: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этап)</a:t>
            </a:r>
          </a:p>
        </p:txBody>
      </p:sp>
      <p:pic>
        <p:nvPicPr>
          <p:cNvPr id="4" name="Picture 4" descr="DSC_556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980728"/>
            <a:ext cx="432048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6" name="Picture 2" descr="H:\на печать ШМ 2014\DSC_91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1" y="3861048"/>
            <a:ext cx="432047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7" name="Picture 3" descr="H:\фото для вымпела и блокнота\DSC_59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6025" y="3861048"/>
            <a:ext cx="4283967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60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764704"/>
            <a:ext cx="4320482" cy="2880000"/>
          </a:xfrm>
          <a:effectLst>
            <a:softEdge rad="112500"/>
          </a:effectLst>
        </p:spPr>
      </p:pic>
      <p:pic>
        <p:nvPicPr>
          <p:cNvPr id="6" name="Рисунок 5" descr="DSC_92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764704"/>
            <a:ext cx="4427984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835150" y="188913"/>
            <a:ext cx="62579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СПЛАВ</a:t>
            </a:r>
            <a:r>
              <a:rPr lang="ru-RU" sz="3200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ПО РЕКЕ «АГАН»</a:t>
            </a:r>
          </a:p>
        </p:txBody>
      </p:sp>
      <p:pic>
        <p:nvPicPr>
          <p:cNvPr id="10" name="Picture 4" descr="DSC_608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907704" y="3798000"/>
            <a:ext cx="5400598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фото\2014\ШМ 2014 2\DSC_93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908720"/>
            <a:ext cx="429476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F:\фото\2014\ШМ 2014 2\DSC_94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789360"/>
            <a:ext cx="431142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F:\фото\2014\ШМ 2014 2\DSC_93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2894" y="908720"/>
            <a:ext cx="4341114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DSC_615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572000" y="3789040"/>
            <a:ext cx="435557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835150" y="188913"/>
            <a:ext cx="55451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Туристическая тропа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DSC_629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572000" y="980728"/>
            <a:ext cx="432048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DSC_63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3798000"/>
            <a:ext cx="540060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ЭКСКУРСИЯ В ЭТНОГРАФИЧЕСКИЙ МУЗЕЙ С.ВАРЬЕГАН «Сибирские увалы»</a:t>
            </a:r>
          </a:p>
        </p:txBody>
      </p:sp>
      <p:pic>
        <p:nvPicPr>
          <p:cNvPr id="9" name="Рисунок 8" descr="DSC_56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980728"/>
            <a:ext cx="432048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cap="all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Цель: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323528" y="1447800"/>
            <a:ext cx="8568952" cy="4572000"/>
          </a:xfrm>
        </p:spPr>
        <p:txBody>
          <a:bodyPr>
            <a:normAutofit/>
          </a:bodyPr>
          <a:lstStyle/>
          <a:p>
            <a:pPr marL="548640" indent="0" algn="just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ru-RU" sz="3200" b="1" dirty="0">
                <a:solidFill>
                  <a:srgbClr val="003300"/>
                </a:solidFill>
              </a:rPr>
              <a:t>Ф</a:t>
            </a:r>
            <a:r>
              <a:rPr lang="ru-RU" sz="3200" b="1" dirty="0" smtClean="0">
                <a:solidFill>
                  <a:srgbClr val="003300"/>
                </a:solidFill>
              </a:rPr>
              <a:t>ормирование </a:t>
            </a:r>
            <a:r>
              <a:rPr lang="ru-RU" sz="3200" b="1" dirty="0">
                <a:solidFill>
                  <a:srgbClr val="003300"/>
                </a:solidFill>
              </a:rPr>
              <a:t>чувства </a:t>
            </a:r>
            <a:r>
              <a:rPr lang="ru-RU" sz="3200" b="1" dirty="0" smtClean="0">
                <a:solidFill>
                  <a:srgbClr val="003300"/>
                </a:solidFill>
              </a:rPr>
              <a:t>патриотизма, гражданственности, активной </a:t>
            </a:r>
            <a:r>
              <a:rPr lang="ru-RU" sz="3200" b="1" dirty="0">
                <a:solidFill>
                  <a:srgbClr val="003300"/>
                </a:solidFill>
              </a:rPr>
              <a:t>жизненной </a:t>
            </a:r>
            <a:r>
              <a:rPr lang="ru-RU" sz="3200" b="1" dirty="0" smtClean="0">
                <a:solidFill>
                  <a:srgbClr val="003300"/>
                </a:solidFill>
              </a:rPr>
              <a:t>позиции при </a:t>
            </a:r>
            <a:r>
              <a:rPr lang="ru-RU" sz="3200" b="1" dirty="0">
                <a:solidFill>
                  <a:srgbClr val="003300"/>
                </a:solidFill>
              </a:rPr>
              <a:t>организации летнего отдыха подростков из семей, находящихся в социально опасном положении,  трудной жизненной ситуации и подростков, состоящих на профилактическом учёте в КДН и </a:t>
            </a:r>
            <a:r>
              <a:rPr lang="ru-RU" sz="3200" b="1" dirty="0" smtClean="0">
                <a:solidFill>
                  <a:srgbClr val="003300"/>
                </a:solidFill>
              </a:rPr>
              <a:t>ЗП.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56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5" y="932090"/>
            <a:ext cx="4248473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56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960837"/>
            <a:ext cx="432048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_57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63688" y="3798000"/>
            <a:ext cx="540060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ПОДВЕДЕНИЕ ИТОГОВ, НАГРАЖДЕНИЕ</a:t>
            </a:r>
          </a:p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УЧАСТНИКОВ ЛАГЕРЯ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3300"/>
                </a:solidFill>
              </a:rPr>
              <a:t>СМЕТА РАСХОДОВ ДЛЯ РЕАЛИЗАЦИИ ПРОЕКТА</a:t>
            </a:r>
            <a:endParaRPr lang="ru-RU" sz="3200" dirty="0">
              <a:solidFill>
                <a:srgbClr val="0033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76053275"/>
              </p:ext>
            </p:extLst>
          </p:nvPr>
        </p:nvGraphicFramePr>
        <p:xfrm>
          <a:off x="395537" y="1396008"/>
          <a:ext cx="8568951" cy="534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18"/>
                <a:gridCol w="2275669"/>
                <a:gridCol w="1440160"/>
                <a:gridCol w="1250855"/>
                <a:gridCol w="1857491"/>
                <a:gridCol w="1428158"/>
              </a:tblGrid>
              <a:tr h="96851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Наименование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расходов</a:t>
                      </a:r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Единица измерения</a:t>
                      </a:r>
                    </a:p>
                    <a:p>
                      <a:pPr algn="ctr"/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количество</a:t>
                      </a:r>
                    </a:p>
                    <a:p>
                      <a:pPr algn="ctr"/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Стоимость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за единицу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(руб.)</a:t>
                      </a:r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Сумма (руб.) </a:t>
                      </a:r>
                    </a:p>
                  </a:txBody>
                  <a:tcPr/>
                </a:tc>
              </a:tr>
              <a:tr h="39496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Палатка ПБ 8М1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45 000,00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45 000,00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5087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Магнитола переносная с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USB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9 690,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 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9 690, 00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663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3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Переносные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 р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адио- станции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8 750,00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35 000,00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154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Комплект медицинских шин для занятий по ВМП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250,00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2 000,00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462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5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Жгуты кровоостанавливающие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90,00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1440,00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4624"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Противо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 - москитная сетка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400,00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8 000,00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Электро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бензо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 -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гениратор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9 900,00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9 900,00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Бензопила Штиль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MS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241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C-M</a:t>
                      </a:r>
                      <a:endParaRPr lang="ru-RU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30 990,00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30 990,00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b="1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r>
              <a:rPr lang="ru-RU" dirty="0" smtClean="0"/>
              <a:t>Тент-палатка  походная (шатёр)</a:t>
            </a:r>
          </a:p>
          <a:p>
            <a:pPr fontAlgn="t"/>
            <a:r>
              <a:rPr lang="ru-RU" dirty="0" smtClean="0"/>
              <a:t>Шт.</a:t>
            </a:r>
          </a:p>
          <a:p>
            <a:pPr fontAlgn="t"/>
            <a:r>
              <a:rPr lang="ru-RU" dirty="0" smtClean="0"/>
              <a:t>1</a:t>
            </a:r>
          </a:p>
          <a:p>
            <a:pPr fontAlgn="t"/>
            <a:r>
              <a:rPr lang="ru-RU" dirty="0" smtClean="0"/>
              <a:t>11 000,00</a:t>
            </a:r>
          </a:p>
          <a:p>
            <a:pPr fontAlgn="t"/>
            <a:r>
              <a:rPr lang="ru-RU" dirty="0" smtClean="0"/>
              <a:t>11 000,00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39818018"/>
              </p:ext>
            </p:extLst>
          </p:nvPr>
        </p:nvGraphicFramePr>
        <p:xfrm>
          <a:off x="323528" y="332656"/>
          <a:ext cx="8568951" cy="6444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2520280"/>
                <a:gridCol w="1525140"/>
                <a:gridCol w="1235165"/>
                <a:gridCol w="1428159"/>
                <a:gridCol w="1428159"/>
              </a:tblGrid>
              <a:tr h="379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Наименование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расходов</a:t>
                      </a:r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Единица измерения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количество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Стоимость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за единицу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(руб.)</a:t>
                      </a:r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Сумма (руб.) </a:t>
                      </a:r>
                    </a:p>
                  </a:txBody>
                  <a:tcPr/>
                </a:tc>
              </a:tr>
              <a:tr h="53713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6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Бензин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 АИ 92- 95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л.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37,00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11 100,00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551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7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Топор 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850,00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1 800,00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242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8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Топор-колун 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2 407,00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4 814,00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9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Шина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Дитерихса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250,00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1 000,00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5011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Холодильник переносной с </a:t>
                      </a:r>
                      <a:r>
                        <a:rPr lang="ru-RU" sz="1400" b="1" dirty="0" err="1" smtClean="0">
                          <a:solidFill>
                            <a:schemeClr val="bg2"/>
                          </a:solidFill>
                        </a:rPr>
                        <a:t>хладогентами</a:t>
                      </a: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9 100,00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9 100,00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11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Ремень поясной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495,00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7 920,00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12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Громкоговоритель переносной (мегафон) 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4 000,00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4 000,00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13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Лопата сапёрная малая в чехле (СССР)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16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781,00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12 496,00</a:t>
                      </a: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14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Компас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Адрианова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16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550,00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 8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8</a:t>
                      </a: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00,00</a:t>
                      </a: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15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Фонарь аккумуляторный 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1 500,00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6 000,00</a:t>
                      </a: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Пиротехническая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 продукция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Комплект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20 000,00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20 000,00</a:t>
                      </a: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Спальные мешки 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8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3500,00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28 000,00</a:t>
                      </a:r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9156"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Проведение игры 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Лазер-таг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12 000,00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24 000,00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77638187"/>
              </p:ext>
            </p:extLst>
          </p:nvPr>
        </p:nvGraphicFramePr>
        <p:xfrm>
          <a:off x="395537" y="260648"/>
          <a:ext cx="8496942" cy="6351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31"/>
                <a:gridCol w="2311883"/>
                <a:gridCol w="1416157"/>
                <a:gridCol w="1416157"/>
                <a:gridCol w="1416157"/>
                <a:gridCol w="1416157"/>
              </a:tblGrid>
              <a:tr h="38704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Наименование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расходов</a:t>
                      </a:r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Единица измерения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количество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Стоимость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за единицу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(руб.)</a:t>
                      </a:r>
                      <a:endParaRPr lang="ru-RU" sz="14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Сумма (руб.) </a:t>
                      </a:r>
                    </a:p>
                  </a:txBody>
                  <a:tcPr/>
                </a:tc>
              </a:tr>
              <a:tr h="3330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Дымы РД ГБ-2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180,00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3 600,00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7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Индивидуальный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 рацион питания суточный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 5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470,00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 800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7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Противоэнцефалитный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 костюм «</a:t>
                      </a: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</a:rPr>
                        <a:t>Антигус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 - 2»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1 600,00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</a:rPr>
                        <a:t>54 400,00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9910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Косынка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(</a:t>
                      </a:r>
                      <a:r>
                        <a:rPr lang="ru-RU" sz="1400" b="1" dirty="0" err="1" smtClean="0">
                          <a:solidFill>
                            <a:schemeClr val="bg2"/>
                          </a:solidFill>
                        </a:rPr>
                        <a:t>бандана</a:t>
                      </a: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)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20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450,00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9 000,00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87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Баллон газ для портативных газовых горелок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6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120, 00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720,00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4979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Газовая горелка на баллончик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890,00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3 560,00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245357">
                <a:tc>
                  <a:txBody>
                    <a:bodyPr/>
                    <a:lstStyle/>
                    <a:p>
                      <a:endParaRPr lang="ru-RU" sz="12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Футболки с логотипом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ШМ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34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480,00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16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32</a:t>
                      </a: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87043">
                <a:tc>
                  <a:txBody>
                    <a:bodyPr/>
                    <a:lstStyle/>
                    <a:p>
                      <a:endParaRPr lang="ru-RU" sz="1400" b="1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Флаг «Школа мужества»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2 700,00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2 700,00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29754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Плакаты  со смысловой нагрузкой ( профилактические, патриотические и т.д.)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5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500,00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2500,00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638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Макет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учебных г</a:t>
                      </a:r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ранат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шт.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7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r>
                        <a:rPr lang="ru-RU" sz="1400" b="1" baseline="0" dirty="0" smtClean="0">
                          <a:solidFill>
                            <a:schemeClr val="bg2"/>
                          </a:solidFill>
                        </a:rPr>
                        <a:t> 050,00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/>
                          </a:solidFill>
                        </a:rPr>
                        <a:t>7 350,00</a:t>
                      </a:r>
                      <a:endParaRPr lang="ru-RU" sz="1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87043">
                <a:tc gridSpan="4"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solidFill>
                            <a:srgbClr val="003300"/>
                          </a:solidFill>
                        </a:rPr>
                        <a:t>ИТОГО:</a:t>
                      </a:r>
                      <a:endParaRPr lang="ru-RU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rgbClr val="003300"/>
                          </a:solidFill>
                        </a:rPr>
                        <a:t>400 000</a:t>
                      </a:r>
                      <a:endParaRPr lang="ru-RU" sz="14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214563"/>
            <a:ext cx="7772400" cy="20716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FFFF"/>
                </a:solidFill>
              </a:rPr>
              <a:t>СПАСИБО ЗА ВНИМАНИЕ!!!</a:t>
            </a:r>
            <a:endParaRPr lang="ru-RU" sz="6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cap="all" dirty="0" smtClean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447800"/>
            <a:ext cx="8043862" cy="4933950"/>
          </a:xfrm>
        </p:spPr>
        <p:txBody>
          <a:bodyPr>
            <a:normAutofit fontScale="77500" lnSpcReduction="20000"/>
          </a:bodyPr>
          <a:lstStyle/>
          <a:p>
            <a:pPr marL="274320" indent="0" algn="just" fontAlgn="auto">
              <a:spcBef>
                <a:spcPts val="58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3300"/>
                </a:solidFill>
              </a:rPr>
              <a:t> </a:t>
            </a:r>
            <a:r>
              <a:rPr lang="ru-RU" b="1" dirty="0">
                <a:solidFill>
                  <a:srgbClr val="003300"/>
                </a:solidFill>
              </a:rPr>
              <a:t>обучение участников проекта теоретическими и практическими основами первоначальной военной подготовки, отработка элементов - туристической техники, топографии и ориентирования на местности;</a:t>
            </a:r>
          </a:p>
          <a:p>
            <a:pPr marL="274320" indent="0" algn="just" fontAlgn="auto">
              <a:spcBef>
                <a:spcPts val="58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3300"/>
                </a:solidFill>
              </a:rPr>
              <a:t>развитие </a:t>
            </a:r>
            <a:r>
              <a:rPr lang="ru-RU" b="1" dirty="0">
                <a:solidFill>
                  <a:srgbClr val="003300"/>
                </a:solidFill>
              </a:rPr>
              <a:t>коммуникативных навыков общения, </a:t>
            </a:r>
            <a:r>
              <a:rPr lang="ru-RU" b="1" dirty="0" smtClean="0">
                <a:solidFill>
                  <a:srgbClr val="003300"/>
                </a:solidFill>
              </a:rPr>
              <a:t>духовного</a:t>
            </a:r>
            <a:r>
              <a:rPr lang="ru-RU" b="1" dirty="0">
                <a:solidFill>
                  <a:srgbClr val="003300"/>
                </a:solidFill>
              </a:rPr>
              <a:t>, культурного</a:t>
            </a:r>
            <a:r>
              <a:rPr lang="ru-RU" b="1" dirty="0" smtClean="0">
                <a:solidFill>
                  <a:srgbClr val="003300"/>
                </a:solidFill>
              </a:rPr>
              <a:t>, физического </a:t>
            </a:r>
            <a:r>
              <a:rPr lang="ru-RU" b="1" dirty="0">
                <a:solidFill>
                  <a:srgbClr val="003300"/>
                </a:solidFill>
              </a:rPr>
              <a:t>воспитания подростков, утверждение патриотических ценностей и любви к Родине</a:t>
            </a:r>
            <a:r>
              <a:rPr lang="ru-RU" b="1" dirty="0" smtClean="0">
                <a:solidFill>
                  <a:srgbClr val="003300"/>
                </a:solidFill>
              </a:rPr>
              <a:t>;</a:t>
            </a:r>
            <a:r>
              <a:rPr lang="ru-RU" b="1" dirty="0">
                <a:solidFill>
                  <a:srgbClr val="003300"/>
                </a:solidFill>
              </a:rPr>
              <a:t> 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274320" indent="0" algn="just" fontAlgn="auto">
              <a:spcBef>
                <a:spcPts val="58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3300"/>
                </a:solidFill>
              </a:rPr>
              <a:t>формирование </a:t>
            </a:r>
            <a:r>
              <a:rPr lang="ru-RU" b="1" dirty="0">
                <a:solidFill>
                  <a:srgbClr val="003300"/>
                </a:solidFill>
              </a:rPr>
              <a:t>целенаправленного социально-позитивного поведения у </a:t>
            </a:r>
            <a:r>
              <a:rPr lang="ru-RU" b="1" dirty="0" smtClean="0">
                <a:solidFill>
                  <a:srgbClr val="003300"/>
                </a:solidFill>
              </a:rPr>
              <a:t>подростка.</a:t>
            </a:r>
          </a:p>
          <a:p>
            <a:pPr marL="274320" indent="0" algn="just" fontAlgn="auto">
              <a:spcBef>
                <a:spcPts val="58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3300"/>
                </a:solidFill>
              </a:rPr>
              <a:t>развитие </a:t>
            </a:r>
            <a:r>
              <a:rPr lang="ru-RU" b="1" dirty="0">
                <a:solidFill>
                  <a:srgbClr val="003300"/>
                </a:solidFill>
              </a:rPr>
              <a:t>коллективно-творческого мышления, инициативы, самоуправления, самостоятельности и сотрудничество с педагогическим составом;</a:t>
            </a:r>
          </a:p>
          <a:p>
            <a:pPr marL="274320" indent="0" algn="just" fontAlgn="auto">
              <a:spcBef>
                <a:spcPts val="58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3300"/>
                </a:solidFill>
              </a:rPr>
              <a:t>организация </a:t>
            </a:r>
            <a:r>
              <a:rPr lang="ru-RU" b="1" dirty="0">
                <a:solidFill>
                  <a:srgbClr val="003300"/>
                </a:solidFill>
              </a:rPr>
              <a:t>активного летнего </a:t>
            </a:r>
            <a:r>
              <a:rPr lang="ru-RU" b="1" dirty="0" smtClean="0">
                <a:solidFill>
                  <a:srgbClr val="003300"/>
                </a:solidFill>
              </a:rPr>
              <a:t>отдыха подростков </a:t>
            </a:r>
            <a:r>
              <a:rPr lang="ru-RU" b="1" dirty="0">
                <a:solidFill>
                  <a:srgbClr val="003300"/>
                </a:solidFill>
              </a:rPr>
              <a:t>из семей, находящихся в социально опасном положении,  трудной жизненной ситуации и подростков, состоящих на профилактическом учёте в </a:t>
            </a:r>
            <a:r>
              <a:rPr lang="ru-RU" b="1" dirty="0" err="1">
                <a:solidFill>
                  <a:srgbClr val="003300"/>
                </a:solidFill>
              </a:rPr>
              <a:t>КДН</a:t>
            </a:r>
            <a:r>
              <a:rPr lang="ru-RU" b="1" dirty="0">
                <a:solidFill>
                  <a:srgbClr val="003300"/>
                </a:solidFill>
              </a:rPr>
              <a:t> и </a:t>
            </a:r>
            <a:r>
              <a:rPr lang="ru-RU" b="1" dirty="0" err="1">
                <a:solidFill>
                  <a:srgbClr val="003300"/>
                </a:solidFill>
              </a:rPr>
              <a:t>ЗП</a:t>
            </a:r>
            <a:r>
              <a:rPr lang="ru-RU" b="1" dirty="0" smtClean="0">
                <a:solidFill>
                  <a:srgbClr val="003300"/>
                </a:solidFill>
              </a:rPr>
              <a:t>.</a:t>
            </a:r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0825" y="260350"/>
            <a:ext cx="889317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МЕСТО ПРОВЕДЕНИЯ МЕРОПРИЯТИЯ – </a:t>
            </a:r>
          </a:p>
          <a:p>
            <a:pPr algn="ctr">
              <a:defRPr/>
            </a:pPr>
            <a:r>
              <a:rPr lang="ru-RU" sz="2800" b="1" cap="all" dirty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Учебная БАЗА ВАРЬЕГАНСКОЙ МБОУ ОСШ»</a:t>
            </a:r>
            <a:endParaRPr lang="ru-RU" sz="2800" b="1" dirty="0">
              <a:solidFill>
                <a:srgbClr val="003300"/>
              </a:solidFill>
            </a:endParaRPr>
          </a:p>
        </p:txBody>
      </p:sp>
      <p:pic>
        <p:nvPicPr>
          <p:cNvPr id="7" name="Picture 4" descr="DSC_55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6219" y="3393376"/>
            <a:ext cx="5400277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DSC_55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1089120"/>
            <a:ext cx="5400600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794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716507" y="0"/>
            <a:ext cx="5122397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750" y="1412875"/>
            <a:ext cx="33115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Встреча участников проекта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3800" y="4292600"/>
            <a:ext cx="381635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ВЫДАЧА ОБМУНДИРОВАНИЯ </a:t>
            </a:r>
          </a:p>
        </p:txBody>
      </p:sp>
      <p:pic>
        <p:nvPicPr>
          <p:cNvPr id="11" name="Picture 7" descr="4NsOjaqu0c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" y="3258000"/>
            <a:ext cx="5097045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cap="all" dirty="0" smtClean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+mn-ea"/>
                <a:cs typeface="Arial" charset="0"/>
              </a:rPr>
              <a:t>ПРОВЕДЕНИЕ ВВОДНОГО ИНСТРУКТАЖА</a:t>
            </a:r>
            <a:endParaRPr lang="ru-RU" sz="3200" cap="all" dirty="0">
              <a:solidFill>
                <a:srgbClr val="0033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ea typeface="+mn-ea"/>
              <a:cs typeface="Arial" charset="0"/>
            </a:endParaRPr>
          </a:p>
        </p:txBody>
      </p:sp>
      <p:pic>
        <p:nvPicPr>
          <p:cNvPr id="4" name="Содержимое 3" descr="DSC_42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001379"/>
            <a:ext cx="8352928" cy="5607512"/>
          </a:xfrm>
          <a:effectLst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SC_43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836712"/>
            <a:ext cx="5436096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692275" y="260350"/>
            <a:ext cx="57594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solidFill>
                  <a:srgbClr val="0033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ОТКРЫТИЕ ЛАГЕРЯ</a:t>
            </a:r>
          </a:p>
        </p:txBody>
      </p:sp>
      <p:pic>
        <p:nvPicPr>
          <p:cNvPr id="5" name="Рисунок 4" descr="DSC_438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35896" y="3353918"/>
            <a:ext cx="5382845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42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19" y="1124744"/>
            <a:ext cx="4320000" cy="2899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43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1124744"/>
            <a:ext cx="429036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0" y="188913"/>
            <a:ext cx="9144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solidFill>
                  <a:schemeClr val="accent4">
                    <a:lumMod val="50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ОБУЧЕНИЕ ТЕОРЕТИЧЕСКИМ НАВЫКАМ</a:t>
            </a:r>
          </a:p>
        </p:txBody>
      </p:sp>
      <p:pic>
        <p:nvPicPr>
          <p:cNvPr id="10" name="Рисунок 9" descr="DSC_425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978000"/>
            <a:ext cx="429037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SC_428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20" y="3933056"/>
            <a:ext cx="4290366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42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99992" y="549001"/>
            <a:ext cx="4290370" cy="2879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_419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529111"/>
            <a:ext cx="4320000" cy="2899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_42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3429000"/>
            <a:ext cx="4320000" cy="2971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419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30101" y="3429000"/>
            <a:ext cx="4290371" cy="3024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669900"/>
      </a:dk1>
      <a:lt1>
        <a:srgbClr val="8C8C00"/>
      </a:lt1>
      <a:dk2>
        <a:srgbClr val="333300"/>
      </a:dk2>
      <a:lt2>
        <a:srgbClr val="486D00"/>
      </a:lt2>
      <a:accent1>
        <a:srgbClr val="E7FFB7"/>
      </a:accent1>
      <a:accent2>
        <a:srgbClr val="334C00"/>
      </a:accent2>
      <a:accent3>
        <a:srgbClr val="FFFF19"/>
      </a:accent3>
      <a:accent4>
        <a:srgbClr val="4C7200"/>
      </a:accent4>
      <a:accent5>
        <a:srgbClr val="334C00"/>
      </a:accent5>
      <a:accent6>
        <a:srgbClr val="FFFF19"/>
      </a:accent6>
      <a:hlink>
        <a:srgbClr val="A5A500"/>
      </a:hlink>
      <a:folHlink>
        <a:srgbClr val="606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8090638</TotalTime>
  <Words>622</Words>
  <Application>Microsoft Office PowerPoint</Application>
  <PresentationFormat>Экран (4:3)</PresentationFormat>
  <Paragraphs>254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Курс по обучению выживания в экстремальных условиях  в природной среде </vt:lpstr>
      <vt:lpstr>Цель:</vt:lpstr>
      <vt:lpstr>Задачи:</vt:lpstr>
      <vt:lpstr>Слайд 4</vt:lpstr>
      <vt:lpstr>Слайд 5</vt:lpstr>
      <vt:lpstr>ПРОВЕДЕНИЕ ВВОДНОГО ИНСТРУКТАЖА</vt:lpstr>
      <vt:lpstr>Слайд 7</vt:lpstr>
      <vt:lpstr>Слайд 8</vt:lpstr>
      <vt:lpstr>Слайд 9</vt:lpstr>
      <vt:lpstr>ТАКТИЧЕСКАЯ ИГРА ЛАЗЕР ТАГ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СМЕТА РАСХОДОВ ДЛЯ РЕАЛИЗАЦИИ ПРОЕКТА</vt:lpstr>
      <vt:lpstr>Слайд 22</vt:lpstr>
      <vt:lpstr>Слайд 23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«Школа мужества»</dc:title>
  <dc:creator>Специалист</dc:creator>
  <cp:lastModifiedBy>Люда</cp:lastModifiedBy>
  <cp:revision>128</cp:revision>
  <dcterms:created xsi:type="dcterms:W3CDTF">2015-10-12T04:35:01Z</dcterms:created>
  <dcterms:modified xsi:type="dcterms:W3CDTF">2023-02-10T16:08:05Z</dcterms:modified>
</cp:coreProperties>
</file>