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317" r:id="rId3"/>
    <p:sldId id="311" r:id="rId4"/>
    <p:sldId id="316" r:id="rId5"/>
    <p:sldId id="299" r:id="rId6"/>
    <p:sldId id="300" r:id="rId7"/>
    <p:sldId id="261" r:id="rId8"/>
    <p:sldId id="264" r:id="rId9"/>
    <p:sldId id="305" r:id="rId10"/>
    <p:sldId id="266" r:id="rId11"/>
    <p:sldId id="263" r:id="rId12"/>
    <p:sldId id="284" r:id="rId13"/>
    <p:sldId id="286" r:id="rId14"/>
    <p:sldId id="314" r:id="rId15"/>
    <p:sldId id="312" r:id="rId16"/>
    <p:sldId id="306" r:id="rId17"/>
    <p:sldId id="29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42CB9-563D-4620-B9D4-BEBB278DE9A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BA081-ED2B-41B8-9B82-6E640B610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BA081-ED2B-41B8-9B82-6E640B61025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16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2CBD883-0AC3-4FD7-AE60-A0A497031166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EEA05A1-86D3-45FC-A48F-93BDBF507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1142976" y="1071546"/>
            <a:ext cx="5786478" cy="1709753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latin typeface="Times New Roman"/>
                <a:cs typeface="Times New Roman"/>
              </a:rPr>
              <a:t>Склонение</a:t>
            </a:r>
            <a:endParaRPr lang="ru-RU" sz="3600" kern="10" dirty="0">
              <a:ln w="9525">
                <a:round/>
                <a:headEnd/>
                <a:tailEnd/>
              </a:ln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827089" y="3141663"/>
            <a:ext cx="7173935" cy="244792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имён </a:t>
            </a:r>
            <a:endParaRPr lang="ru-RU" sz="3600" kern="10" dirty="0" smtClean="0">
              <a:ln w="25400">
                <a:solidFill>
                  <a:srgbClr val="000080"/>
                </a:solidFill>
                <a:round/>
                <a:headEnd/>
                <a:tailEnd/>
              </a:ln>
              <a:solidFill>
                <a:srgbClr val="0070C0"/>
              </a:solidFill>
              <a:latin typeface="Impact"/>
            </a:endParaRPr>
          </a:p>
          <a:p>
            <a:pPr algn="ctr"/>
            <a:r>
              <a:rPr lang="ru-RU" sz="3600" kern="10" dirty="0" smtClean="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Impact"/>
              </a:rPr>
              <a:t>существительных</a:t>
            </a:r>
            <a:endParaRPr lang="ru-RU" sz="3600" kern="10" dirty="0">
              <a:ln w="25400">
                <a:solidFill>
                  <a:srgbClr val="000080"/>
                </a:solidFill>
                <a:round/>
                <a:headEnd/>
                <a:tailEnd/>
              </a:ln>
              <a:solidFill>
                <a:srgbClr val="0070C0"/>
              </a:solidFill>
              <a:latin typeface="Impact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95288" y="2133600"/>
            <a:ext cx="1944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      </a:t>
            </a:r>
            <a:endParaRPr lang="ru-RU" b="1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372225" y="2060575"/>
            <a:ext cx="2376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214313" y="571500"/>
            <a:ext cx="2663825" cy="1008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638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 склонение</a:t>
            </a:r>
          </a:p>
        </p:txBody>
      </p:sp>
      <p:sp>
        <p:nvSpPr>
          <p:cNvPr id="8213" name="WordArt 21"/>
          <p:cNvSpPr>
            <a:spLocks noChangeArrowheads="1" noChangeShapeType="1" noTextEdit="1"/>
          </p:cNvSpPr>
          <p:nvPr/>
        </p:nvSpPr>
        <p:spPr bwMode="auto">
          <a:xfrm>
            <a:off x="3059113" y="0"/>
            <a:ext cx="2663825" cy="1008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638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2 склонение</a:t>
            </a:r>
          </a:p>
        </p:txBody>
      </p:sp>
      <p:sp>
        <p:nvSpPr>
          <p:cNvPr id="8214" name="WordArt 22"/>
          <p:cNvSpPr>
            <a:spLocks noChangeArrowheads="1" noChangeShapeType="1" noTextEdit="1"/>
          </p:cNvSpPr>
          <p:nvPr/>
        </p:nvSpPr>
        <p:spPr bwMode="auto">
          <a:xfrm>
            <a:off x="6000750" y="642938"/>
            <a:ext cx="2663825" cy="10080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638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3 склонение</a:t>
            </a:r>
          </a:p>
        </p:txBody>
      </p:sp>
      <p:pic>
        <p:nvPicPr>
          <p:cNvPr id="8" name="Picture 11" descr="a4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643063"/>
            <a:ext cx="52228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r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571625" y="1500188"/>
            <a:ext cx="4286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o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000125"/>
            <a:ext cx="500063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e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0" y="6286500"/>
            <a:ext cx="4191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6" descr="p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V="1">
            <a:off x="7059613" y="5715000"/>
            <a:ext cx="727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000625" y="4429125"/>
            <a:ext cx="571500" cy="500063"/>
          </a:xfrm>
          <a:prstGeom prst="rect">
            <a:avLst/>
          </a:prstGeom>
          <a:noFill/>
          <a:ln w="63500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7159" y="2143116"/>
          <a:ext cx="8143932" cy="3524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лампа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тополь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соль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зима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сугроб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печь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106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вьюга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мороз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метель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86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снежинка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снег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помощь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9" grpId="0"/>
      <p:bldP spid="8203" grpId="0" animBg="1"/>
      <p:bldP spid="8213" grpId="0" animBg="1"/>
      <p:bldP spid="8214" grpId="0" animBg="1"/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8215338" cy="664797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tabLst>
                <a:tab pos="228600" algn="l"/>
              </a:tabLst>
            </a:pPr>
            <a:r>
              <a:rPr lang="ru-RU" sz="3200" b="1" dirty="0">
                <a:solidFill>
                  <a:srgbClr val="0070C0"/>
                </a:solidFill>
              </a:rPr>
              <a:t>Алгоритм</a:t>
            </a:r>
            <a:endParaRPr lang="ru-RU" sz="3200" dirty="0">
              <a:solidFill>
                <a:srgbClr val="0070C0"/>
              </a:solidFill>
            </a:endParaRPr>
          </a:p>
          <a:p>
            <a:pPr marL="342900" indent="-342900" algn="ctr">
              <a:tabLst>
                <a:tab pos="228600" algn="l"/>
              </a:tabLst>
            </a:pPr>
            <a:r>
              <a:rPr lang="ru-RU" sz="3200" b="1" dirty="0">
                <a:solidFill>
                  <a:srgbClr val="0070C0"/>
                </a:solidFill>
              </a:rPr>
              <a:t>действий при определении </a:t>
            </a:r>
          </a:p>
          <a:p>
            <a:pPr marL="342900" indent="-342900" algn="ctr">
              <a:tabLst>
                <a:tab pos="228600" algn="l"/>
              </a:tabLst>
            </a:pPr>
            <a:r>
              <a:rPr lang="ru-RU" sz="3200" b="1" dirty="0">
                <a:solidFill>
                  <a:srgbClr val="0070C0"/>
                </a:solidFill>
              </a:rPr>
              <a:t>склонения имени существительного</a:t>
            </a:r>
            <a:endParaRPr lang="ru-RU" sz="3200" dirty="0">
              <a:solidFill>
                <a:srgbClr val="0070C0"/>
              </a:solidFill>
            </a:endParaRPr>
          </a:p>
          <a:p>
            <a:pPr marL="342900" indent="-342900">
              <a:tabLst>
                <a:tab pos="228600" algn="l"/>
              </a:tabLst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Чтобы определить склонение имени существительного, нужно:</a:t>
            </a:r>
          </a:p>
          <a:p>
            <a:pPr marL="342900" indent="-342900">
              <a:buClr>
                <a:schemeClr val="accent2"/>
              </a:buClr>
              <a:buFontTx/>
              <a:buAutoNum type="arabicPeriod"/>
              <a:tabLst>
                <a:tab pos="228600" algn="l"/>
              </a:tabLst>
            </a:pPr>
            <a:r>
              <a:rPr lang="ru-RU" sz="2800" b="1" dirty="0">
                <a:solidFill>
                  <a:srgbClr val="FF0000"/>
                </a:solidFill>
              </a:rPr>
              <a:t>Определить род.</a:t>
            </a:r>
          </a:p>
          <a:p>
            <a:pPr marL="342900" indent="-342900">
              <a:buClr>
                <a:schemeClr val="accent2"/>
              </a:buClr>
              <a:buFontTx/>
              <a:buAutoNum type="arabicPeriod"/>
              <a:tabLst>
                <a:tab pos="228600" algn="l"/>
              </a:tabLst>
            </a:pPr>
            <a:r>
              <a:rPr lang="ru-RU" sz="2800" b="1" dirty="0">
                <a:solidFill>
                  <a:srgbClr val="FF0000"/>
                </a:solidFill>
              </a:rPr>
              <a:t>Выделить окончание существительного в именительном падеже единственного числа.</a:t>
            </a:r>
          </a:p>
          <a:p>
            <a:pPr marL="342900" indent="-342900">
              <a:buClr>
                <a:schemeClr val="accent2"/>
              </a:buClr>
              <a:buFontTx/>
              <a:buAutoNum type="arabicPeriod"/>
              <a:tabLst>
                <a:tab pos="228600" algn="l"/>
              </a:tabLst>
            </a:pPr>
            <a:r>
              <a:rPr lang="ru-RU" sz="2800" b="1" dirty="0">
                <a:solidFill>
                  <a:srgbClr val="FF0000"/>
                </a:solidFill>
              </a:rPr>
              <a:t>По роду и по окончанию определить склонение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</a:p>
          <a:p>
            <a:pPr marL="342900" indent="-342900" algn="ctr">
              <a:tabLst>
                <a:tab pos="228600" algn="l"/>
              </a:tabLst>
            </a:pPr>
            <a:r>
              <a:rPr lang="ru-RU" sz="2400" b="1" i="1" dirty="0">
                <a:solidFill>
                  <a:srgbClr val="002060"/>
                </a:solidFill>
              </a:rPr>
              <a:t>Образец рассуждения.</a:t>
            </a:r>
          </a:p>
          <a:p>
            <a:pPr marL="342900" indent="-342900">
              <a:tabLst>
                <a:tab pos="228600" algn="l"/>
              </a:tabLst>
            </a:pPr>
            <a:r>
              <a:rPr lang="ru-RU" sz="2000" b="1" i="1" dirty="0">
                <a:solidFill>
                  <a:srgbClr val="FF0000"/>
                </a:solidFill>
              </a:rPr>
              <a:t>Тетрадь</a:t>
            </a:r>
            <a:r>
              <a:rPr lang="ru-RU" sz="2000" b="1" dirty="0"/>
              <a:t> – она, моя – существительное </a:t>
            </a:r>
            <a:r>
              <a:rPr lang="ru-RU" sz="2000" b="1" dirty="0">
                <a:solidFill>
                  <a:srgbClr val="0000FF"/>
                </a:solidFill>
              </a:rPr>
              <a:t>женского рода с </a:t>
            </a:r>
            <a:r>
              <a:rPr lang="ru-RU" sz="2000" b="1" i="1" dirty="0" err="1">
                <a:solidFill>
                  <a:srgbClr val="0000FF"/>
                </a:solidFill>
              </a:rPr>
              <a:t>ь</a:t>
            </a:r>
            <a:r>
              <a:rPr lang="ru-RU" sz="2000" b="1" dirty="0">
                <a:solidFill>
                  <a:srgbClr val="0000FF"/>
                </a:solidFill>
              </a:rPr>
              <a:t> на конце; </a:t>
            </a:r>
          </a:p>
          <a:p>
            <a:pPr marL="342900" indent="-342900">
              <a:tabLst>
                <a:tab pos="228600" algn="l"/>
              </a:tabLst>
            </a:pPr>
            <a:r>
              <a:rPr lang="ru-RU" sz="2000" b="1" dirty="0"/>
              <a:t>     в именительном падеже единственного числа нулевое окончание, значит </a:t>
            </a:r>
            <a:r>
              <a:rPr lang="ru-RU" sz="2000" b="1" dirty="0">
                <a:solidFill>
                  <a:srgbClr val="0000FF"/>
                </a:solidFill>
              </a:rPr>
              <a:t>существительное </a:t>
            </a:r>
            <a:r>
              <a:rPr lang="ru-RU" sz="2000" b="1" i="1" dirty="0">
                <a:solidFill>
                  <a:srgbClr val="FF0000"/>
                </a:solidFill>
              </a:rPr>
              <a:t>тетрадь </a:t>
            </a:r>
            <a:r>
              <a:rPr lang="ru-RU" sz="2000" b="1" dirty="0">
                <a:solidFill>
                  <a:srgbClr val="0000FF"/>
                </a:solidFill>
              </a:rPr>
              <a:t>третьего склонения.</a:t>
            </a:r>
          </a:p>
          <a:p>
            <a:pPr marL="342900" indent="-342900">
              <a:tabLst>
                <a:tab pos="228600" algn="l"/>
              </a:tabLst>
            </a:pP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6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44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36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11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11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91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651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601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401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Что нарисовать руч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92988">
            <a:off x="866042" y="1566645"/>
            <a:ext cx="6385207" cy="4854580"/>
          </a:xfrm>
          <a:prstGeom prst="rect">
            <a:avLst/>
          </a:prstGeom>
          <a:noFill/>
        </p:spPr>
      </p:pic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357159" y="115888"/>
            <a:ext cx="7786741" cy="3816350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solidFill>
                  <a:srgbClr val="0070C0"/>
                </a:solidFill>
                <a:latin typeface="Impact"/>
              </a:rPr>
              <a:t>Самостоятельная </a:t>
            </a:r>
            <a:endParaRPr lang="ru-RU" sz="3600" kern="10" dirty="0" smtClean="0">
              <a:solidFill>
                <a:srgbClr val="0070C0"/>
              </a:solidFill>
              <a:latin typeface="Impact"/>
            </a:endParaRPr>
          </a:p>
          <a:p>
            <a:pPr algn="ctr"/>
            <a:r>
              <a:rPr lang="ru-RU" sz="3600" kern="10" dirty="0" smtClean="0">
                <a:solidFill>
                  <a:srgbClr val="0070C0"/>
                </a:solidFill>
                <a:latin typeface="Impact"/>
              </a:rPr>
              <a:t>работа</a:t>
            </a:r>
            <a:endParaRPr lang="ru-RU" sz="3600" kern="10" dirty="0">
              <a:solidFill>
                <a:srgbClr val="0070C0"/>
              </a:solidFill>
              <a:latin typeface="Impact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1357290" y="2714620"/>
            <a:ext cx="6310306" cy="20717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3200" dirty="0"/>
          </a:p>
        </p:txBody>
      </p:sp>
      <p:pic>
        <p:nvPicPr>
          <p:cNvPr id="1026" name="Picture 2" descr="C:\Documents and Settings\Admin\Рабочий стол\Времена года\, ноябрь 2005 0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214422"/>
            <a:ext cx="70723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Зимой в сад прилетают красногрудые снегири. 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 Белый снег сверкает на солнце.</a:t>
            </a:r>
          </a:p>
          <a:p>
            <a:pPr marL="514350" indent="-514350">
              <a:buFont typeface="+mj-lt"/>
              <a:buAutoNum type="arabicPeriod"/>
            </a:pP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 С неба падает пушистая снежинка.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66282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Снежинка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Пушинка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Летает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сверкает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Admin\Рабочий стол\Времена года\002_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90920"/>
            <a:ext cx="7286676" cy="3609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00108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Поэт посвятил 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стихи 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вьюге, бурану, метели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20040"/>
            <a:ext cx="5143536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          </a:t>
            </a:r>
            <a:r>
              <a:rPr lang="ru-RU" dirty="0" smtClean="0">
                <a:solidFill>
                  <a:srgbClr val="0070C0"/>
                </a:solidFill>
              </a:rPr>
              <a:t>Проблема 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</a:rPr>
              <a:t>Существительные стоят в одном и том падеже, в одном и том же числе, а окончания у них разные.</a:t>
            </a:r>
            <a:endParaRPr lang="en-US" sz="2800" b="1" i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70C0"/>
                </a:solidFill>
              </a:rPr>
              <a:t> Теперь вы знаете почему!</a:t>
            </a:r>
          </a:p>
          <a:p>
            <a:pPr>
              <a:buNone/>
            </a:pPr>
            <a:endParaRPr lang="ru-RU" sz="2800" dirty="0" smtClean="0"/>
          </a:p>
        </p:txBody>
      </p:sp>
      <p:pic>
        <p:nvPicPr>
          <p:cNvPr id="5" name="Рисунок 4" descr="https://e7.pngegg.com/pngimages/524/568/png-clipart-book-4th-grade-s-photography-reading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876"/>
            <a:ext cx="35719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artinkin.net/uploads/posts/2022-12/1670415900_1-kartinkin-net-p-kartinka-tetrad-i-ruchka-vkontakte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929066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Домашнее задание.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1 .Придумать и записать по 5 имен существительных разного склонения.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2.Составить три предложения о зиме. Определить склонение имен существительных.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468313" y="1000108"/>
            <a:ext cx="7604149" cy="13493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урок!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lomaster.club/uploads/posts/2022-08/1660703207_1-flomaster-club-p-mudraya-sova-kartinki-dlya-detei-krasivo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0"/>
            <a:ext cx="4572032" cy="37610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5" y="2285992"/>
            <a:ext cx="72152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Склонение 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имен существительных.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honoteka.org/uploads/posts/2022-01/1643592395_28-phonoteka-org-p-shkolnie-foni-dlya-nachalnoi-shkoli-29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00105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43108" y="428604"/>
            <a:ext cx="49292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i="1" dirty="0" smtClean="0"/>
              <a:t>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        Внимание!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  Проверь, дружок!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 Готов ли ты начать урок?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 Все ль на месте, все ль в порядке?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 Ручки, книги и тетрадки?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Марина\Desktop\фото\DSC074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143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        </a:t>
            </a:r>
          </a:p>
          <a:p>
            <a:r>
              <a:rPr lang="ru-RU" sz="5400" b="1" i="1" dirty="0" smtClean="0">
                <a:solidFill>
                  <a:srgbClr val="002060"/>
                </a:solidFill>
              </a:rPr>
              <a:t>       Поэт посвятил </a:t>
            </a:r>
          </a:p>
          <a:p>
            <a:r>
              <a:rPr lang="ru-RU" sz="5400" b="1" i="1" dirty="0" smtClean="0">
                <a:solidFill>
                  <a:srgbClr val="002060"/>
                </a:solidFill>
              </a:rPr>
              <a:t>       стихи вьюге, </a:t>
            </a:r>
          </a:p>
          <a:p>
            <a:r>
              <a:rPr lang="ru-RU" sz="5400" b="1" i="1" dirty="0" smtClean="0">
                <a:solidFill>
                  <a:srgbClr val="002060"/>
                </a:solidFill>
              </a:rPr>
              <a:t>      бурану, метели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e7.pngegg.com/pngimages/524/568/png-clipart-book-4th-grade-s-photography-reading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86124"/>
            <a:ext cx="35719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6553224" cy="6772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ПРОБЛЕМА!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Существительные  стоят в одном и том же падеже (дательном), в одном и том же числе (единственном), а окончания у них разные. Почему? </a:t>
            </a:r>
            <a:endParaRPr lang="ru-RU" dirty="0" smtClean="0">
              <a:solidFill>
                <a:srgbClr val="0070C0"/>
              </a:solidFill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7270652" cy="1357322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цель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Что нарисовать руч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92988">
            <a:off x="866042" y="1566645"/>
            <a:ext cx="6385207" cy="4854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971550" y="2133600"/>
            <a:ext cx="6883400" cy="1081088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 второму склонению относятся 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1042988" y="0"/>
            <a:ext cx="6811962" cy="1195388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 первому склонению относятся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0" y="981075"/>
            <a:ext cx="80724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имена существительные                                        </a:t>
            </a:r>
            <a:r>
              <a:rPr lang="ru-RU" sz="2400" b="1" dirty="0">
                <a:solidFill>
                  <a:srgbClr val="FF0000"/>
                </a:solidFill>
                <a:latin typeface="Arial Black" pitchFamily="34" charset="0"/>
              </a:rPr>
              <a:t>женского и мужского рода</a:t>
            </a:r>
            <a:r>
              <a:rPr lang="ru-RU" sz="2400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</a:rPr>
              <a:t>с окончаниями 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А,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 -</a:t>
            </a: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Я</a:t>
            </a:r>
            <a:r>
              <a:rPr lang="ru-RU" sz="3200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ru-RU" sz="3200" b="1" dirty="0">
                <a:solidFill>
                  <a:schemeClr val="accent2"/>
                </a:solidFill>
              </a:rPr>
              <a:t>         </a:t>
            </a:r>
            <a:r>
              <a:rPr lang="ru-RU" sz="2400" b="1" dirty="0">
                <a:solidFill>
                  <a:schemeClr val="accent2"/>
                </a:solidFill>
              </a:rPr>
              <a:t>в именительном падеже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85750" y="2924175"/>
            <a:ext cx="85010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имена существительные                                                                                  </a:t>
            </a:r>
            <a:r>
              <a:rPr lang="ru-RU" sz="2800" b="1" dirty="0">
                <a:solidFill>
                  <a:srgbClr val="0070C0"/>
                </a:solidFill>
                <a:latin typeface="Arial Black" pitchFamily="34" charset="0"/>
              </a:rPr>
              <a:t>мужского рода с нулевым окончанием                                                                                 </a:t>
            </a:r>
            <a:r>
              <a:rPr lang="ru-RU" sz="2400" b="1" dirty="0">
                <a:solidFill>
                  <a:srgbClr val="0070C0"/>
                </a:solidFill>
              </a:rPr>
              <a:t>и 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Arial Black" pitchFamily="34" charset="0"/>
              </a:rPr>
              <a:t>среднего рода </a:t>
            </a:r>
            <a:r>
              <a:rPr lang="ru-RU" sz="2400" b="1" dirty="0">
                <a:solidFill>
                  <a:schemeClr val="accent2"/>
                </a:solidFill>
              </a:rPr>
              <a:t>с окончаниями 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 - 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О, -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Е</a:t>
            </a:r>
            <a:r>
              <a:rPr lang="ru-RU" sz="2800" b="1" dirty="0">
                <a:solidFill>
                  <a:schemeClr val="accent2"/>
                </a:solidFill>
                <a:latin typeface="Arial Black" pitchFamily="34" charset="0"/>
              </a:rPr>
              <a:t>                                                                                                                                   </a:t>
            </a:r>
            <a:r>
              <a:rPr lang="ru-RU" sz="2400" b="1" dirty="0">
                <a:solidFill>
                  <a:schemeClr val="accent2"/>
                </a:solidFill>
              </a:rPr>
              <a:t>в именительном падеже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0" y="5357813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имена существительные                                                                                       </a:t>
            </a:r>
            <a:r>
              <a:rPr lang="ru-RU" sz="2800" b="1" dirty="0">
                <a:solidFill>
                  <a:srgbClr val="0070C0"/>
                </a:solidFill>
                <a:latin typeface="Arial Black" pitchFamily="34" charset="0"/>
              </a:rPr>
              <a:t>женского рода с мягким знаком на конце                                                                         </a:t>
            </a:r>
            <a:r>
              <a:rPr lang="ru-RU" sz="2400" b="1" dirty="0">
                <a:solidFill>
                  <a:schemeClr val="accent2"/>
                </a:solidFill>
              </a:rPr>
              <a:t>в именительном падеже</a:t>
            </a:r>
          </a:p>
        </p:txBody>
      </p:sp>
      <p:sp>
        <p:nvSpPr>
          <p:cNvPr id="5135" name="WordArt 15"/>
          <p:cNvSpPr>
            <a:spLocks noChangeArrowheads="1" noChangeShapeType="1" noTextEdit="1"/>
          </p:cNvSpPr>
          <p:nvPr/>
        </p:nvSpPr>
        <p:spPr bwMode="auto">
          <a:xfrm>
            <a:off x="1116013" y="4437063"/>
            <a:ext cx="6884987" cy="1079500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 третьему склонению относятся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  <p:bldP spid="5128" grpId="0"/>
      <p:bldP spid="5129" grpId="0"/>
      <p:bldP spid="5130" grpId="0"/>
      <p:bldP spid="51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kartinkin.net/uploads/posts/2022-02/1645857035_60-kartinkin-net-p-kartinki-shkolnaya-tematika-67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571744"/>
            <a:ext cx="5072098" cy="369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357157" y="115888"/>
            <a:ext cx="7715305" cy="3598864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Impact"/>
              </a:rPr>
              <a:t>Работа </a:t>
            </a:r>
          </a:p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Impact"/>
              </a:rPr>
              <a:t>с учебником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</a:t>
            </a:r>
            <a:r>
              <a:rPr lang="ru-RU" sz="5400" dirty="0" smtClean="0">
                <a:solidFill>
                  <a:schemeClr val="accent1"/>
                </a:solidFill>
              </a:rPr>
              <a:t>Тема урока:</a:t>
            </a:r>
            <a:endParaRPr lang="ru-RU" sz="5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86700" cy="4846320"/>
          </a:xfrm>
        </p:spPr>
        <p:txBody>
          <a:bodyPr/>
          <a:lstStyle/>
          <a:p>
            <a:endParaRPr lang="ru-RU" dirty="0" smtClean="0"/>
          </a:p>
          <a:p>
            <a:r>
              <a:rPr lang="ru-RU" sz="6000" b="1" dirty="0" smtClean="0">
                <a:solidFill>
                  <a:srgbClr val="0070C0"/>
                </a:solidFill>
              </a:rPr>
              <a:t>Три склонения имен существительных.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339</Words>
  <Application>Microsoft Office PowerPoint</Application>
  <PresentationFormat>Экран (4:3)</PresentationFormat>
  <Paragraphs>77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Arial Black</vt:lpstr>
      <vt:lpstr>Calibri</vt:lpstr>
      <vt:lpstr>Impact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ПРОБЛЕМА!</vt:lpstr>
      <vt:lpstr>цель</vt:lpstr>
      <vt:lpstr>Презентация PowerPoint</vt:lpstr>
      <vt:lpstr>Презентация PowerPoint</vt:lpstr>
      <vt:lpstr>   Тема урока:</vt:lpstr>
      <vt:lpstr>Презентация PowerPoint</vt:lpstr>
      <vt:lpstr>Презентация PowerPoint</vt:lpstr>
      <vt:lpstr>Презентация PowerPoint</vt:lpstr>
      <vt:lpstr> </vt:lpstr>
      <vt:lpstr>Снежинка Пушинка Летает сверкает    </vt:lpstr>
      <vt:lpstr>Презентация PowerPoint</vt:lpstr>
      <vt:lpstr>          Проблема !</vt:lpstr>
      <vt:lpstr>Домашнее задание.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Любовь</cp:lastModifiedBy>
  <cp:revision>24</cp:revision>
  <dcterms:created xsi:type="dcterms:W3CDTF">2013-12-16T17:10:51Z</dcterms:created>
  <dcterms:modified xsi:type="dcterms:W3CDTF">2023-02-10T16:31:02Z</dcterms:modified>
</cp:coreProperties>
</file>