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6" r:id="rId4"/>
    <p:sldId id="261" r:id="rId5"/>
    <p:sldId id="258" r:id="rId6"/>
    <p:sldId id="262" r:id="rId7"/>
    <p:sldId id="260" r:id="rId8"/>
    <p:sldId id="263" r:id="rId9"/>
    <p:sldId id="265" r:id="rId10"/>
    <p:sldId id="267" r:id="rId11"/>
    <p:sldId id="268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050" name="Picture 2" descr="Картинки по запросу тонкая ки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94215"/>
            <a:ext cx="6014756" cy="6275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</a:rPr>
              <a:t>Разгадай кроссворд и заполни клетки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094455"/>
              </p:ext>
            </p:extLst>
          </p:nvPr>
        </p:nvGraphicFramePr>
        <p:xfrm>
          <a:off x="539552" y="1412776"/>
          <a:ext cx="8949680" cy="5256584"/>
        </p:xfrm>
        <a:graphic>
          <a:graphicData uri="http://schemas.openxmlformats.org/drawingml/2006/table">
            <a:tbl>
              <a:tblPr/>
              <a:tblGrid>
                <a:gridCol w="8949680"/>
              </a:tblGrid>
              <a:tr h="5256584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</a:rPr>
                        <a:t>1.Самая </a:t>
                      </a: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большая железа 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2.Червеобразный отросток кишечника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3.Вслед за глоткой следует       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4.Способствует перевариванию жиров  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5.Защитная реакция организма 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6.Заболевание слизистой оболочки желудка 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7.Говорящий аппарат, за который  не надо платить деньги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8.Блюдо из размятых или протёртых овощей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9.Наука о строении организмов 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10.Повреждённый зуб  </a:t>
                      </a:r>
                      <a:endParaRPr lang="ru-RU" sz="3600" dirty="0">
                        <a:effectLst/>
                      </a:endParaRPr>
                    </a:p>
                    <a:p>
                      <a:pPr algn="l"/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11.Ощущение потребности в определённой пище </a:t>
                      </a:r>
                      <a:endParaRPr lang="ru-RU" sz="3600" dirty="0">
                        <a:effectLst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406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2662384"/>
              </p:ext>
            </p:extLst>
          </p:nvPr>
        </p:nvGraphicFramePr>
        <p:xfrm>
          <a:off x="899592" y="404664"/>
          <a:ext cx="7704859" cy="597666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75811"/>
                <a:gridCol w="475811"/>
                <a:gridCol w="566518"/>
                <a:gridCol w="385104"/>
                <a:gridCol w="330998"/>
                <a:gridCol w="159324"/>
                <a:gridCol w="475811"/>
                <a:gridCol w="475811"/>
                <a:gridCol w="475811"/>
                <a:gridCol w="475811"/>
                <a:gridCol w="529917"/>
                <a:gridCol w="421706"/>
                <a:gridCol w="475811"/>
                <a:gridCol w="391470"/>
                <a:gridCol w="159324"/>
                <a:gridCol w="476607"/>
                <a:gridCol w="476607"/>
                <a:gridCol w="476607"/>
              </a:tblGrid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0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11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2061168"/>
              </p:ext>
            </p:extLst>
          </p:nvPr>
        </p:nvGraphicFramePr>
        <p:xfrm>
          <a:off x="467543" y="404664"/>
          <a:ext cx="8136908" cy="597666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02492"/>
                <a:gridCol w="502492"/>
                <a:gridCol w="598286"/>
                <a:gridCol w="406698"/>
                <a:gridCol w="349558"/>
                <a:gridCol w="168258"/>
                <a:gridCol w="502492"/>
                <a:gridCol w="502492"/>
                <a:gridCol w="502492"/>
                <a:gridCol w="502492"/>
                <a:gridCol w="559632"/>
                <a:gridCol w="445353"/>
                <a:gridCol w="502492"/>
                <a:gridCol w="413422"/>
                <a:gridCol w="168258"/>
                <a:gridCol w="503333"/>
                <a:gridCol w="503333"/>
                <a:gridCol w="503333"/>
              </a:tblGrid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 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0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8978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/>
                <a:cs typeface="Times New Roman"/>
              </a:rPr>
              <a:t>Домашнее задание $33. Ответить на вопросы. 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457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К</a:t>
            </a:r>
            <a:r>
              <a:rPr lang="ru-RU" dirty="0" smtClean="0"/>
              <a:t>ак </a:t>
            </a:r>
            <a:r>
              <a:rPr lang="ru-RU" dirty="0"/>
              <a:t>попадает пищевой комок </a:t>
            </a:r>
            <a:r>
              <a:rPr lang="ru-RU" dirty="0" smtClean="0"/>
              <a:t>в </a:t>
            </a:r>
            <a:r>
              <a:rPr lang="ru-RU" dirty="0"/>
              <a:t>желудок?</a:t>
            </a:r>
          </a:p>
          <a:p>
            <a:r>
              <a:rPr lang="ru-RU" dirty="0"/>
              <a:t>Г</a:t>
            </a:r>
            <a:r>
              <a:rPr lang="ru-RU" dirty="0" smtClean="0"/>
              <a:t>де располагается желудок?</a:t>
            </a:r>
          </a:p>
          <a:p>
            <a:r>
              <a:rPr lang="ru-RU" dirty="0" smtClean="0"/>
              <a:t> Перечислите что входит в состав желудочного сока .</a:t>
            </a:r>
          </a:p>
          <a:p>
            <a:r>
              <a:rPr lang="ru-RU" dirty="0" smtClean="0"/>
              <a:t>Что </a:t>
            </a:r>
            <a:r>
              <a:rPr lang="ru-RU" dirty="0"/>
              <a:t>находится между желудком и </a:t>
            </a:r>
            <a:r>
              <a:rPr lang="ru-RU" dirty="0" err="1"/>
              <a:t>двенадцатиперсной</a:t>
            </a:r>
            <a:r>
              <a:rPr lang="ru-RU" dirty="0"/>
              <a:t> </a:t>
            </a:r>
            <a:r>
              <a:rPr lang="ru-RU" dirty="0" smtClean="0"/>
              <a:t>кишкой?</a:t>
            </a:r>
          </a:p>
          <a:p>
            <a:r>
              <a:rPr lang="ru-RU" dirty="0" smtClean="0"/>
              <a:t>Назовите известные вам пищеварительные ферменты.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245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тонкого и толстого кишечника. Всасывание. Барьерная роль печени. Аппендицит.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Тонкий кишечник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600200"/>
            <a:ext cx="389877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Тонкий кишечник - отдел пищеварительного тракта человека, расположенный между желудком и толстой </a:t>
            </a:r>
            <a:r>
              <a:rPr lang="ru-RU" dirty="0" smtClean="0"/>
              <a:t>кишкой. Длина=5-6м.  </a:t>
            </a:r>
            <a:r>
              <a:rPr lang="ru-RU" dirty="0"/>
              <a:t>В тонкой кишке в основном и происходит процесс пищеварения.</a:t>
            </a:r>
          </a:p>
          <a:p>
            <a:endParaRPr lang="ru-RU" dirty="0"/>
          </a:p>
        </p:txBody>
      </p:sp>
      <p:pic>
        <p:nvPicPr>
          <p:cNvPr id="18434" name="Picture 2" descr="Картинки по запросу тонкая кишка"/>
          <p:cNvPicPr>
            <a:picLocks noChangeAspect="1" noChangeArrowheads="1"/>
          </p:cNvPicPr>
          <p:nvPr/>
        </p:nvPicPr>
        <p:blipFill>
          <a:blip r:embed="rId2"/>
          <a:srcRect r="-1665" b="6557"/>
          <a:stretch>
            <a:fillRect/>
          </a:stretch>
        </p:blipFill>
        <p:spPr bwMode="auto">
          <a:xfrm>
            <a:off x="0" y="1196752"/>
            <a:ext cx="4716016" cy="5504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Всасывание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Картинки по запросу ворсинки кишечни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4721" y="1189528"/>
            <a:ext cx="5386229" cy="40396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75656" y="5426122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кишечных ворсинок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1-кишечная ворсинка             2-однослойный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эпителий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3-кровеносные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капиляры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4-лимфатический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капиляр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5-кровеносный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сосуд              6-лимфатический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сосуд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59" y="476672"/>
            <a:ext cx="4474840" cy="596582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Кровеносные сосуды, отходящие от кишечника и желудка, поступают в воротную вену. Она несет кровь в </a:t>
            </a:r>
            <a:r>
              <a:rPr lang="ru-RU" dirty="0" smtClean="0"/>
              <a:t>печень. </a:t>
            </a:r>
            <a:r>
              <a:rPr lang="ru-RU" dirty="0"/>
              <a:t>В ней венозная кровь, поступившая из кишечника, снова растекается по капиллярам. Из крови, находящейся в них, извлекаются и обезвреживаются вредные вещества. Из поступивших аминокислот отбираются вещества, нужные организму, а остальные либо теряют аммиак и превращаются в углеводы и жиры, либо используются для создания других аминокислот, недостающих организму.</a:t>
            </a:r>
          </a:p>
          <a:p>
            <a:r>
              <a:rPr lang="ru-RU" dirty="0"/>
              <a:t>Печень участвует в поддержании постоянства содержания глюкозы в крови. </a:t>
            </a:r>
            <a:endParaRPr lang="ru-RU" dirty="0"/>
          </a:p>
        </p:txBody>
      </p:sp>
      <p:sp>
        <p:nvSpPr>
          <p:cNvPr id="19458" name="AutoShape 2" descr="Картинки по запросу печен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Картинки по запросу печен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8" descr="Картинки по запросу воротная система пече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75" y="157393"/>
            <a:ext cx="3456118" cy="544501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8844" y="5517232"/>
            <a:ext cx="4043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Воротная система печени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1-желудок                        2-кишечник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3-воротная вена             4-печень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5-печеночная вена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Толстая кишка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600200"/>
            <a:ext cx="3682752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Толстый кишечник - нижняя, оконечная часть пищеварительного тракта, а именно нижняя часть кишечника, в которой происходит в основном всасывание воды и формирование из пищевой кашицы (химуса) оформленного кала. </a:t>
            </a:r>
            <a:endParaRPr lang="ru-RU" dirty="0"/>
          </a:p>
        </p:txBody>
      </p:sp>
      <p:pic>
        <p:nvPicPr>
          <p:cNvPr id="17410" name="Picture 2" descr="Картинки по запросу толстая ки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556792"/>
            <a:ext cx="5088565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773476"/>
            <a:ext cx="3635896" cy="4525963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Слепая кишка с аппендик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ом: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1-толстая кишка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2-тонкая кишка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3-слепая кишка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4-аппендикс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5-заслонка толстой кишки (препятствие возвращению пищевой кашицы в тонкую кишку)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Картинки по запросу слепая ки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764704"/>
            <a:ext cx="4997399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на вопросы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функционирует кишечная ворсинка?</a:t>
            </a:r>
          </a:p>
          <a:p>
            <a:r>
              <a:rPr lang="ru-RU" dirty="0" smtClean="0"/>
              <a:t>Почему печень называют главной химической лабораторией организма?</a:t>
            </a:r>
          </a:p>
          <a:p>
            <a:r>
              <a:rPr lang="ru-RU" dirty="0" smtClean="0"/>
              <a:t>Главная функция толстой кишки…</a:t>
            </a:r>
          </a:p>
          <a:p>
            <a:r>
              <a:rPr lang="ru-RU" dirty="0" smtClean="0"/>
              <a:t>Где находится слепая кишка с аппендиксом?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0764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418</Words>
  <Application>Microsoft Office PowerPoint</Application>
  <PresentationFormat>Экран (4:3)</PresentationFormat>
  <Paragraphs>302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Функции тонкого и толстого кишечника. Всасывание. Барьерная роль печени. Аппендицит.</vt:lpstr>
      <vt:lpstr>Тонкий кишечник</vt:lpstr>
      <vt:lpstr>Всасывание </vt:lpstr>
      <vt:lpstr>Презентация PowerPoint</vt:lpstr>
      <vt:lpstr>Толстая кишка</vt:lpstr>
      <vt:lpstr>Презентация PowerPoint</vt:lpstr>
      <vt:lpstr>Ответьте на вопросы</vt:lpstr>
      <vt:lpstr>Разгадай кроссворд и заполни клетки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Читатель</dc:creator>
  <cp:lastModifiedBy>А М</cp:lastModifiedBy>
  <cp:revision>16</cp:revision>
  <dcterms:created xsi:type="dcterms:W3CDTF">2019-11-21T05:57:31Z</dcterms:created>
  <dcterms:modified xsi:type="dcterms:W3CDTF">2019-11-21T12:57:51Z</dcterms:modified>
</cp:coreProperties>
</file>