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74" r:id="rId1"/>
  </p:sldMasterIdLst>
  <p:notesMasterIdLst>
    <p:notesMasterId r:id="rId2"/>
  </p:notesMasterIdLst>
  <p:sldIdLst>
    <p:sldId id="256" r:id="rId3"/>
    <p:sldId id="257" r:id="rId4"/>
    <p:sldId id="258" r:id="rId5"/>
    <p:sldId id="262" r:id="rId6"/>
    <p:sldId id="259" r:id="rId7"/>
    <p:sldId id="263" r:id="rId8"/>
    <p:sldId id="264" r:id="rId9"/>
    <p:sldId id="272" r:id="rId10"/>
    <p:sldId id="260" r:id="rId11"/>
    <p:sldId id="261" r:id="rId12"/>
    <p:sldId id="265" r:id="rId13"/>
    <p:sldId id="273" r:id="rId14"/>
    <p:sldId id="266" r:id="rId15"/>
    <p:sldId id="267" r:id="rId16"/>
    <p:sldId id="270" r:id="rId17"/>
    <p:sldId id="271" r:id="rId18"/>
    <p:sldId id="268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2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slide" Target="slides/slide18.xml"  /><Relationship Id="rId21" Type="http://schemas.openxmlformats.org/officeDocument/2006/relationships/presProps" Target="presProps.xml"  /><Relationship Id="rId22" Type="http://schemas.openxmlformats.org/officeDocument/2006/relationships/viewProps" Target="viewProps.xml"  /><Relationship Id="rId23" Type="http://schemas.openxmlformats.org/officeDocument/2006/relationships/theme" Target="theme/theme1.xml"  /><Relationship Id="rId24" Type="http://schemas.openxmlformats.org/officeDocument/2006/relationships/tableStyles" Target="tableStyles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charts/_rels/chart1.xml.rels><?xml version="1.0" encoding="UTF-8" standalone="yes" ?><Relationships xmlns="http://schemas.openxmlformats.org/package/2006/relationships"><Relationship Id="rId1" Type="http://schemas.openxmlformats.org/officeDocument/2006/relationships/package" Target="../embeddings/oleObject1.xlsx"  /></Relationships>
</file>

<file path=ppt/charts/_rels/chart2.xml.rels><?xml version="1.0" encoding="UTF-8" standalone="yes" ?><Relationships xmlns="http://schemas.openxmlformats.org/package/2006/relationships"><Relationship Id="rId1" Type="http://schemas.openxmlformats.org/officeDocument/2006/relationships/package" Target="../embeddings/oleObject2.xlsx"  /></Relationships>
</file>

<file path=ppt/charts/chart1.xml><?xml version="1.0" encoding="utf-8"?>
<c:chartSpace xmlns:r="http://schemas.openxmlformats.org/officeDocument/2006/relationships" xmlns:a="http://schemas.openxmlformats.org/drawingml/2006/main" xmlns:c="http://schemas.openxmlformats.org/drawingml/2006/chart">
  <c:date1904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roundedCorners val="0"/>
  <c:chart>
    <c:title>
      <c:tx>
        <c:rich>
          <a:bodyPr rot="0" vert="horz" wrap="none" lIns="0" tIns="0" rIns="0" bIns="0" anchor="ctr" anchorCtr="1"/>
          <a:p>
            <a:pPr algn="l">
              <a:defRPr sz="1800" b="0" i="0" u="none">
                <a:solidFill>
                  <a:srgbClr val="264c7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800" b="0" i="0" u="none">
                <a:solidFill>
                  <a:srgbClr val="264c72"/>
                </a:solidFill>
                <a:latin typeface="Arial"/>
                <a:ea typeface="Arial"/>
                <a:cs typeface="Arial"/>
                <a:sym typeface="Arial"/>
              </a:rPr>
              <a:t>"Формирование безопасного поведения" в разновозрастной группе на октябрь 2021</a:t>
            </a:r>
            <a:endParaRPr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/>
                </c:pt>
              </c:strCache>
            </c:strRef>
          </c:tx>
          <c:explosion val="13"/>
          <c:dPt>
            <c:idx val="0"/>
            <c:invertIfNegative val="0"/>
            <c:bubble3D val="0"/>
            <c:explosion val="13"/>
            <c:spPr>
              <a:solidFill>
                <a:schemeClr val="accent2"/>
              </a:solidFill>
            </c:spPr>
          </c:dPt>
          <c:dPt>
            <c:idx val="1"/>
            <c:invertIfNegative val="0"/>
            <c:bubble3D val="0"/>
            <c:explosion val="13"/>
            <c:spPr>
              <a:solidFill>
                <a:schemeClr val="accent4"/>
              </a:solidFill>
            </c:spPr>
          </c:dPt>
          <c:dPt>
            <c:idx val="2"/>
            <c:invertIfNegative val="0"/>
            <c:bubble3D val="0"/>
            <c:explosion val="13"/>
            <c:spPr>
              <a:solidFill>
                <a:schemeClr val="accent6"/>
              </a:solidFill>
            </c:spPr>
          </c:dPt>
          <c:cat>
            <c:strRef>
              <c:f>Sheet1!$A$2:$A$4</c:f>
              <c:strCache>
                <c:ptCount val="3"/>
                <c:pt idx="0">
                  <c:v>Сформировано</c:v>
                </c:pt>
                <c:pt idx="1">
                  <c:v>Частично сформировано</c:v>
                </c:pt>
                <c:pt idx="2">
                  <c:v>Несформировано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40</c:v>
                </c:pt>
              </c:numCache>
            </c:numRef>
          </c:val>
        </c:ser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/>
      <c:overlay val="0"/>
    </c:legend>
    <c:plotVisOnly val="0"/>
    <c:dispBlanksAs val="gap"/>
  </c:chart>
  <c:txPr>
    <a:bodyPr rot="0" vert="horz" wrap="none" lIns="0" tIns="0" rIns="0" bIns="0" anchor="ctr" anchorCtr="1"/>
    <a:p>
      <a:pPr algn="l">
        <a:defRPr sz="1200" b="0" i="0" u="none">
          <a:latin typeface="Arial"/>
          <a:ea typeface="Arial"/>
          <a:cs typeface="Arial"/>
          <a:sym typeface="Arial"/>
        </a:defRPr>
      </a:pPr>
      <a:endParaRPr/>
    </a:p>
  </c:txPr>
  <c:extLst>
    <c:ext uri="CC8EB2C9-7E31-499d-B8F2-F6CE61031016">
      <ho:hncChartStyle xmlns:ho="http://schemas.haansoft.com/office/8.0" layoutIndex="-1" colorIndex="2" styleIndex="0"/>
    </c:ext>
  </c:extLst>
  <c:externalData r:id="rId1">
    <c:autoUpdate val="0"/>
  </c:externalData>
</c:chartSpace>
</file>

<file path=ppt/charts/chart2.xml><?xml version="1.0" encoding="utf-8"?>
<c:chartSpace xmlns:r="http://schemas.openxmlformats.org/officeDocument/2006/relationships" xmlns:a="http://schemas.openxmlformats.org/drawingml/2006/main" xmlns:c="http://schemas.openxmlformats.org/drawingml/2006/chart">
  <c:date1904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roundedCorners val="0"/>
  <c:chart>
    <c:title>
      <c:tx>
        <c:rich>
          <a:bodyPr rot="0" vert="horz" wrap="none" lIns="0" tIns="0" rIns="0" bIns="0" anchor="ctr" anchorCtr="1"/>
          <a:p>
            <a:pPr algn="l"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"Формирование безопасного поведения" в разновозрастной группе на апрель 2022</a:t>
            </a:r>
            <a:endParaRPr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/>
                </c:pt>
              </c:strCache>
            </c:strRef>
          </c:tx>
          <c:explosion val="25"/>
          <c:cat>
            <c:strRef>
              <c:f>Sheet1!$A$2:$A$4</c:f>
              <c:strCache>
                <c:ptCount val="3"/>
                <c:pt idx="0">
                  <c:v>Сформировано</c:v>
                </c:pt>
                <c:pt idx="1">
                  <c:v>Частично сформировано</c:v>
                </c:pt>
                <c:pt idx="2">
                  <c:v>Несформировано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85</c:v>
                </c:pt>
                <c:pt idx="1">
                  <c:v>10</c:v>
                </c:pt>
                <c:pt idx="2">
                  <c:v>5</c:v>
                </c:pt>
              </c:numCache>
            </c:numRef>
          </c:val>
        </c:ser>
        <c:firstSliceAng val="0"/>
      </c:pieChart>
      <c:spPr>
        <a:noFill/>
        <a:ln w="9525" cap="flat" cmpd="sng" algn="ctr">
          <a:noFill/>
          <a:prstDash val="solid"/>
          <a:round/>
          <a:headEnd w="med" len="med"/>
          <a:tailEnd w="med" len="med"/>
        </a:ln>
      </c:spPr>
    </c:plotArea>
    <c:legend>
      <c:legendPos val="r"/>
      <c:layout/>
      <c:overlay val="0"/>
    </c:legend>
    <c:plotVisOnly val="0"/>
    <c:dispBlanksAs val="gap"/>
  </c:chart>
  <c:txPr>
    <a:bodyPr rot="0" vert="horz" wrap="none" lIns="0" tIns="0" rIns="0" bIns="0" anchor="ctr" anchorCtr="1"/>
    <a:p>
      <a:pPr algn="l">
        <a:defRPr sz="1200" b="0" i="0" u="none">
          <a:latin typeface="Arial"/>
          <a:ea typeface="Arial"/>
          <a:cs typeface="Arial"/>
          <a:sym typeface="Arial"/>
        </a:defRPr>
      </a:pPr>
      <a:endParaRPr/>
    </a:p>
  </c:txPr>
  <c:extLst>
    <c:ext uri="CC8EB2C9-7E31-499d-B8F2-F6CE61031016">
      <ho:hncChartStyle xmlns:ho="http://schemas.haansoft.com/office/8.0" layoutIndex="-1" colorIndex="0" styleIndex="0"/>
    </c:ext>
  </c:extLst>
  <c:externalData r:id="rId1">
    <c:autoUpdate val="0"/>
  </c:externalData>
</c:chartSpace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1A3D5110-9FE0-496F-B26A-071D02F2DE37}" type="datetime1">
              <a:rPr lang="ru-RU" altLang="en-US"/>
              <a:pPr lvl="0">
                <a:defRPr/>
              </a:pPr>
              <a:t>09-02</a:t>
            </a:fld>
            <a:endParaRPr lang="ru-RU" altLang="en-US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Заметка к слайду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7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Заметка к слайду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09F4262C-968C-4EE9-8164-CE16364706B3}" type="slidenum">
              <a:rPr lang="en-US" altLang="en-US"/>
              <a:pPr lvl="0">
                <a:defRPr/>
              </a:pPr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Title Slide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"/>
          <p:cNvSpPr/>
          <p:nvPr/>
        </p:nvSpPr>
        <p:spPr>
          <a:xfrm>
            <a:off x="-12699" y="3631"/>
            <a:ext cx="1247479" cy="4425873"/>
          </a:xfrm>
          <a:custGeom>
            <a:avLst/>
            <a:gd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9" name=""/>
          <p:cNvSpPr/>
          <p:nvPr/>
        </p:nvSpPr>
        <p:spPr>
          <a:xfrm flipH="1">
            <a:off x="7307082" y="211889"/>
            <a:ext cx="4883131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0" name=""/>
          <p:cNvSpPr/>
          <p:nvPr/>
        </p:nvSpPr>
        <p:spPr>
          <a:xfrm flipH="1">
            <a:off x="1176" y="0"/>
            <a:ext cx="12196229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1" name=""/>
          <p:cNvSpPr/>
          <p:nvPr/>
        </p:nvSpPr>
        <p:spPr>
          <a:xfrm>
            <a:off x="0" y="313097"/>
            <a:ext cx="73151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2" name=""/>
          <p:cNvSpPr/>
          <p:nvPr/>
        </p:nvSpPr>
        <p:spPr>
          <a:xfrm rot="16200000" flipH="1">
            <a:off x="-469153" y="661849"/>
            <a:ext cx="2747768" cy="1432205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3" name=""/>
          <p:cNvSpPr/>
          <p:nvPr/>
        </p:nvSpPr>
        <p:spPr>
          <a:xfrm rot="16200000" flipH="1">
            <a:off x="-2892959" y="2893114"/>
            <a:ext cx="6862892" cy="1076695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 rot="16200000">
            <a:off x="-839161" y="3864994"/>
            <a:ext cx="4116307" cy="1880869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5" name=""/>
          <p:cNvSpPr/>
          <p:nvPr/>
        </p:nvSpPr>
        <p:spPr>
          <a:xfrm rot="16200000">
            <a:off x="1234747" y="5050782"/>
            <a:ext cx="895421" cy="2731035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16" name=""/>
          <p:cNvSpPr/>
          <p:nvPr/>
        </p:nvSpPr>
        <p:spPr>
          <a:xfrm>
            <a:off x="164250" y="-27432"/>
            <a:ext cx="2883726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270586" y="2919309"/>
            <a:ext cx="9635703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2270586" y="3890286"/>
            <a:ext cx="9631127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282A27DF-FC33-4C05-96AC-ECA7B11A9C6B}" type="datetime1">
              <a:rPr lang="ko-KR" altLang="en-US"/>
              <a:pPr lvl="0">
                <a:defRPr lang="ko-KR" altLang="en-US"/>
              </a:pPr>
              <a:t>2023-01-29</a:t>
            </a:fld>
            <a:endParaRPr lang="en-US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en-US" altLang="en-US"/>
              <a:pPr lvl="0">
                <a:defRPr lang="ko-KR" alt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Insert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7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330199" y="2673355"/>
            <a:ext cx="115315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 lvl="0">
              <a:defRPr lang="ko-KR" altLang="en-US"/>
            </a:pPr>
            <a:fld id="{10BF683E-EC8C-4F1E-8017-25E57E2CE77B}" type="datetime1">
              <a:rPr lang="ko-KR" altLang="en-US"/>
              <a:pPr lvl="0">
                <a:defRPr lang="ko-KR" altLang="en-US"/>
              </a:pPr>
              <a:t>2023-01-29</a:t>
            </a:fld>
            <a:endParaRPr lang="en-US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en-US" altLang="en-US"/>
              <a:pPr lvl="0">
                <a:defRPr lang="ko-KR" alt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Table of Contents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8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542695" y="1121212"/>
            <a:ext cx="7837714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8" name=""/>
          <p:cNvSpPr>
            <a:spLocks noGrp="1"/>
          </p:cNvSpPr>
          <p:nvPr>
            <p:ph type="body" sz="quarter" idx="14"/>
          </p:nvPr>
        </p:nvSpPr>
        <p:spPr>
          <a:xfrm>
            <a:off x="2542710" y="2286007"/>
            <a:ext cx="7839569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ko-KR" altLang="en-US"/>
              <a:t>첫째 Table of Contents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둘째 Table of Contents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셋째 Table of Contents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넷째 Table of Contents</a:t>
            </a:r>
            <a:endParaRPr lang="ko-KR" altLang="en-US"/>
          </a:p>
          <a:p>
            <a:pPr lvl="0">
              <a:defRPr lang="ko-KR" altLang="en-US"/>
            </a:pPr>
            <a:r>
              <a:rPr lang="ko-KR" altLang="en-US"/>
              <a:t>다섯째 Table of Contents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5FDD8E82-9EDF-4A21-8052-950E349A4E6B}" type="datetime1">
              <a:rPr lang="ko-KR" altLang="en-US"/>
              <a:pPr lvl="0">
                <a:defRPr lang="ko-KR" altLang="en-US"/>
              </a:pPr>
              <a:t>2023-01-29</a:t>
            </a:fld>
            <a:endParaRPr lang="en-US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en-US" altLang="en-US"/>
              <a:pPr lvl="0">
                <a:defRPr lang="ko-KR" alt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Vertical Title and Text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10800000" flipH="1">
            <a:off x="10430936" y="4214817"/>
            <a:ext cx="1780898" cy="2672210"/>
            <a:chOff x="7830097" y="-3175"/>
            <a:chExt cx="1335674" cy="3646465"/>
          </a:xfrm>
        </p:grpSpPr>
        <p:sp>
          <p:nvSpPr>
            <p:cNvPr id="8" name="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9563098" y="274638"/>
            <a:ext cx="20192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7121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6753771-9475-4309-9B2C-4F43EB0294C6}" type="datetime1">
              <a:rPr lang="ko-KR" altLang="en-US"/>
              <a:pPr lvl="0">
                <a:defRPr lang="ko-KR" altLang="en-US"/>
              </a:pPr>
              <a:t>2023-01-29</a:t>
            </a:fld>
            <a:endParaRPr lang="en-US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en-US" altLang="en-US"/>
              <a:pPr lvl="0">
                <a:defRPr lang="ko-KR" alt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and Content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EA2121F7-E20F-43B2-B3C6-C7E51EA698C5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Blank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5DAC1609-63DC-4238-90D7-BDA4CCE7E5D2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Section Header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8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61962" y="2357419"/>
            <a:ext cx="103631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761962" y="1807030"/>
            <a:ext cx="103631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21794FCA-B30B-4B0B-A06E-872BCCC939B8}" type="datetime1">
              <a:rPr lang="ko-KR" altLang="en-US"/>
              <a:pPr lvl="0">
                <a:defRPr lang="ko-KR" altLang="en-US"/>
              </a:pPr>
              <a:t>2023-01-29</a:t>
            </a:fld>
            <a:endParaRPr lang="en-US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DF28FB93-0A08-4E7D-8E63-9EFA29F1E093}" type="slidenum">
              <a:rPr lang="en-US" altLang="en-US"/>
              <a:pPr lvl="0">
                <a:defRPr lang="ko-KR" altLang="en-US"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wo Content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82B4FBC9-0152-4321-B5AE-8A4D40C68623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itle Only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F5271060-A817-4E00-9021-886881503EBB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Table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14422"/>
            <a:ext cx="109727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표를 추가하려면 아이콘을 클릭하십시오</a:t>
            </a:r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47ABBE4F-A180-451B-976B-207E95DDA7FB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Four Content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609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6197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608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6196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F0DB8ECF-E18C-4D8D-A7A0-FA2FABCA5290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Picture with Captio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/>
          <p:nvPr/>
        </p:nvSpPr>
        <p:spPr>
          <a:xfrm rot="5400000">
            <a:off x="-3300803" y="3300663"/>
            <a:ext cx="6887028" cy="285709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grpSp>
        <p:nvGrpSpPr>
          <p:cNvPr id="21" name=""/>
          <p:cNvGrpSpPr/>
          <p:nvPr/>
        </p:nvGrpSpPr>
        <p:grpSpPr>
          <a:xfrm rot="0" flipH="1">
            <a:off x="-2" y="0"/>
            <a:ext cx="12192001" cy="6858001"/>
            <a:chOff x="-1" y="0"/>
            <a:chExt cx="9144001" cy="6858001"/>
          </a:xfrm>
        </p:grpSpPr>
        <p:sp>
          <p:nvSpPr>
            <p:cNvPr id="2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52463" y="4772044"/>
            <a:ext cx="868010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952463" y="584219"/>
            <a:ext cx="86801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그림을 추가하려면 아이콘을 클릭하십시오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952463" y="5338782"/>
            <a:ext cx="8680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8C9FE912-2C94-4152-970B-97CA7CEA7709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"/>
          <p:cNvSpPr/>
          <p:nvPr/>
        </p:nvSpPr>
        <p:spPr>
          <a:xfrm>
            <a:off x="1732842" y="3147876"/>
            <a:ext cx="6308395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p>
            <a:pPr lvl="0" algn="ctr">
              <a:defRPr lang="ko-KR" altLang="en-US"/>
            </a:pPr>
            <a:endParaRPr lang="en-US" altLang="ko-KR"/>
          </a:p>
        </p:txBody>
      </p:sp>
      <p:grpSp>
        <p:nvGrpSpPr>
          <p:cNvPr id="10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10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p>
              <a:pPr lvl="0"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lvl="0"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431799" y="1308100"/>
            <a:ext cx="1130299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  <a:p>
            <a:pPr lvl="8">
              <a:defRPr lang="ko-KR" altLang="en-US"/>
            </a:pPr>
            <a:endParaRPr lang="en-US" altLang="ko-KR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FD839B8E-F55D-4BF8-852C-25AF74D46B3E}" type="datetime1">
              <a:rPr lang="ko-KR" altLang="en-US"/>
              <a:pPr lvl="0">
                <a:defRPr lang="ko-KR" altLang="en-US"/>
              </a:pPr>
              <a:t>2023-01-29</a:t>
            </a:fld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3.jpeg"  /><Relationship Id="rId4" Type="http://schemas.openxmlformats.org/officeDocument/2006/relationships/image" Target="../media/image4.jpeg"  /><Relationship Id="rId5" Type="http://schemas.openxmlformats.org/officeDocument/2006/relationships/image" Target="../media/image5.jpeg"  /><Relationship Id="rId6" Type="http://schemas.openxmlformats.org/officeDocument/2006/relationships/image" Target="../media/image6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chart" Target="../charts/chart1.xml"  /><Relationship Id="rId3" Type="http://schemas.openxmlformats.org/officeDocument/2006/relationships/chart" Target="../charts/chart2.xml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Relationship Id="rId4" Type="http://schemas.openxmlformats.org/officeDocument/2006/relationships/image" Target="../media/image9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0.jpeg"  /><Relationship Id="rId3" Type="http://schemas.openxmlformats.org/officeDocument/2006/relationships/image" Target="../media/image11.jpeg"  /><Relationship Id="rId4" Type="http://schemas.openxmlformats.org/officeDocument/2006/relationships/image" Target="../media/image12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2.xml"  /><Relationship Id="rId3" Type="http://schemas.openxmlformats.org/officeDocument/2006/relationships/image" Target="../media/image13.jpeg"  /><Relationship Id="rId4" Type="http://schemas.openxmlformats.org/officeDocument/2006/relationships/image" Target="../media/image14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5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1613618" y="1756258"/>
            <a:ext cx="9322932" cy="2649794"/>
          </a:xfrm>
        </p:spPr>
        <p:txBody>
          <a:bodyPr/>
          <a:lstStyle/>
          <a:p>
            <a:pPr lvl="0" algn="ctr">
              <a:defRPr/>
            </a:pPr>
            <a:r>
              <a:rPr lang="ru-RU" altLang="en-US"/>
              <a:t>“Формирование безопасного поведения у дошкольников с окружающим миром”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5527" y="0"/>
            <a:ext cx="9603506" cy="1137394"/>
          </a:xfrm>
        </p:spPr>
        <p:txBody>
          <a:bodyPr/>
          <a:lstStyle/>
          <a:p>
            <a:pPr lvl="0" algn="ctr">
              <a:defRPr/>
            </a:pPr>
            <a:r>
              <a:rPr lang="ru-RU" altLang="en-US" sz="2200"/>
              <a:t>Муниципальное бюджетное дошкольное образовательное учреждение    “Детский сад с.Грачев Куст Перелюбского муниципального района         Саратовской области”</a:t>
            </a:r>
            <a:endParaRPr lang="ru-RU" altLang="en-US" sz="2200"/>
          </a:p>
        </p:txBody>
      </p:sp>
      <p:sp>
        <p:nvSpPr>
          <p:cNvPr id="4" name="Прямоугольник 3"/>
          <p:cNvSpPr/>
          <p:nvPr/>
        </p:nvSpPr>
        <p:spPr>
          <a:xfrm>
            <a:off x="9681099" y="4802129"/>
            <a:ext cx="2510901" cy="20558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lvl="0" algn="r">
              <a:lnSpc>
                <a:spcPct val="115000"/>
              </a:lnSpc>
              <a:defRPr/>
            </a:pP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dk1"/>
                </a:solidFill>
                <a:latin typeface="Arial"/>
                <a:ea typeface="Times New Roman"/>
              </a:rPr>
              <a:t>Подготовила воспитатель:</a:t>
            </a:r>
            <a:endParaRPr xmlns:mc="http://schemas.openxmlformats.org/markup-compatibility/2006" xmlns:hp="http://schemas.haansoft.com/office/presentation/8.0" sz="1900" b="0" i="0" strike="noStrike" mc:Ignorable="hp" hp:hslEmbossed="0">
              <a:solidFill>
                <a:schemeClr val="dk1"/>
              </a:solidFill>
              <a:latin typeface="Arial"/>
              <a:ea typeface="Times New Roman"/>
            </a:endParaRPr>
          </a:p>
          <a:p>
            <a:pPr lvl="0" algn="r">
              <a:lnSpc>
                <a:spcPct val="115000"/>
              </a:lnSpc>
              <a:defRPr/>
            </a:pP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dk1"/>
                </a:solidFill>
                <a:latin typeface="Times New Roman"/>
                <a:ea typeface="Times New Roman"/>
              </a:rPr>
              <a:t>Казакова Д. А.</a:t>
            </a:r>
            <a:endParaRPr xmlns:mc="http://schemas.openxmlformats.org/markup-compatibility/2006" xmlns:hp="http://schemas.haansoft.com/office/presentation/8.0" sz="1900" b="0" i="0" strike="noStrike" mc:Ignorable="hp" hp:hslEmbossed="0">
              <a:solidFill>
                <a:schemeClr val="dk1"/>
              </a:solidFill>
              <a:latin typeface="Times New Roman"/>
              <a:ea typeface="Times New Roman"/>
            </a:endParaRPr>
          </a:p>
          <a:p>
            <a:pPr lvl="0" algn="r">
              <a:lnSpc>
                <a:spcPct val="115000"/>
              </a:lnSpc>
              <a:defRPr/>
            </a:pP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dk1"/>
                </a:solidFill>
                <a:latin typeface="Times New Roman"/>
                <a:ea typeface="Times New Roman"/>
              </a:rPr>
              <a:t>Образование: высшее</a:t>
            </a:r>
            <a:endParaRPr xmlns:mc="http://schemas.openxmlformats.org/markup-compatibility/2006" xmlns:hp="http://schemas.haansoft.com/office/presentation/8.0" sz="1900" b="0" i="0" strike="noStrike" mc:Ignorable="hp" hp:hslEmbossed="0">
              <a:solidFill>
                <a:schemeClr val="dk1"/>
              </a:solidFill>
              <a:latin typeface="Times New Roman"/>
              <a:ea typeface="Times New Roman"/>
            </a:endParaRPr>
          </a:p>
          <a:p>
            <a:pPr lvl="0" algn="r">
              <a:lnSpc>
                <a:spcPct val="115000"/>
              </a:lnSpc>
              <a:defRPr/>
            </a:pP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dk1"/>
                </a:solidFill>
                <a:latin typeface="Times New Roman"/>
                <a:ea typeface="Times New Roman"/>
              </a:rPr>
              <a:t>Категория:</a:t>
            </a: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lt1"/>
                </a:solidFill>
                <a:latin typeface="Times New Roman"/>
                <a:ea typeface="Times New Roman"/>
              </a:rPr>
              <a:t>-</a:t>
            </a:r>
            <a:endParaRPr xmlns:mc="http://schemas.openxmlformats.org/markup-compatibility/2006" xmlns:hp="http://schemas.haansoft.com/office/presentation/8.0" sz="1900" b="0" i="0" strike="noStrike" mc:Ignorable="hp" hp:hslEmbossed="0">
              <a:solidFill>
                <a:schemeClr val="lt1"/>
              </a:solidFill>
              <a:latin typeface="Times New Roman"/>
              <a:ea typeface="Times New Roman"/>
            </a:endParaRPr>
          </a:p>
          <a:p>
            <a:pPr lvl="0" algn="r">
              <a:lnSpc>
                <a:spcPct val="115000"/>
              </a:lnSpc>
              <a:defRPr/>
            </a:pPr>
            <a:r>
              <a:rPr xmlns:mc="http://schemas.openxmlformats.org/markup-compatibility/2006" xmlns:hp="http://schemas.haansoft.com/office/presentation/8.0" sz="1900" b="0" i="0" strike="noStrike" mc:Ignorable="hp" hp:hslEmbossed="0">
                <a:solidFill>
                  <a:schemeClr val="dk1"/>
                </a:solidFill>
                <a:latin typeface="Times New Roman"/>
                <a:ea typeface="Times New Roman"/>
              </a:rPr>
              <a:t>Стаж: 2 года</a:t>
            </a:r>
            <a:endParaRPr xmlns:mc="http://schemas.openxmlformats.org/markup-compatibility/2006" xmlns:hp="http://schemas.haansoft.com/office/presentation/8.0" sz="1900" b="0" i="0" strike="noStrike" mc:Ignorable="hp" hp:hslEmbossed="0">
              <a:solidFill>
                <a:schemeClr val="dk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31799" y="216471"/>
            <a:ext cx="11302999" cy="6052568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Использование ИКТ (интерактивных досок, компьютеров, аудионосителей) – неотъемлемая часть проведения данных мероприятий.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Применение    компьютерной    техники    позволяет    разнообразить          образовательную  деятельность,    сделать    её    нетрадиционной,   яркой, насыщенной, помогает использовать   разные   способы   подачи   нового материала. Еще в  своей   работе   стараюсь   использовать   технологию   “Образовательное     событие”.   Такая   технология     позволяет   детям    запоминать и применять   полученную   информацию   еще   лучше. Этот  процесс позволяет подготовить ребенка и подвести его к такому событию, при котором  он  сам  может  решить  ту  или   иную  проблему,   стоящую  перед  ним  без помощи педагога. Также при работе  с такой технологией, у ребенка  развивается эмоциональная сфера.</a:t>
            </a:r>
            <a:endParaRPr lang="ru-RU" altLang="en-US"/>
          </a:p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44500" y="216470"/>
            <a:ext cx="11302999" cy="4960939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Также, в своей работе использую такие материалы и оборудования как:</a:t>
            </a:r>
            <a:endParaRPr lang="ru-RU" altLang="en-US"/>
          </a:p>
          <a:p>
            <a:pPr marL="0" lvl="0" indent="0">
              <a:buNone/>
              <a:defRPr/>
            </a:pPr>
            <a:r>
              <a:rPr lang="ru-RU" altLang="en-US"/>
              <a:t>- картотека демонстрационных картин –  они  расширяют  представления     детей,   помогают    детям    самостоятельно   –  устанавливать   причинно –  следственные связи.</a:t>
            </a:r>
            <a:endParaRPr lang="ru-RU" altLang="en-US"/>
          </a:p>
          <a:p>
            <a:pPr marL="0" lvl="0" indent="0">
              <a:buNone/>
              <a:defRPr/>
            </a:pPr>
            <a:r>
              <a:rPr lang="ru-RU" altLang="en-US"/>
              <a:t>- дидактический материал, который включает коллажи, мнемотаблицы,         наглядные модели – с   их   помощью   у   ребенка   формируются   знания   о   безопасности, расширяется словарный запас, развиваются связная речь,      зрительная память и логическое мышление. 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Рисунок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6241678" y="0"/>
            <a:ext cx="5636031" cy="3246269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23265" y="123802"/>
            <a:ext cx="5804648" cy="2122324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9282992" y="2812676"/>
            <a:ext cx="2909008" cy="1928209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123265" y="2378279"/>
            <a:ext cx="4686776" cy="34799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4810041" y="4569467"/>
            <a:ext cx="4620409" cy="2288532"/>
          </a:xfrm>
          <a:prstGeom prst="rect">
            <a:avLst/>
          </a:prstGeom>
          <a:ln w="88900" cap="sq">
            <a:noFill/>
            <a:miter/>
          </a:ln>
          <a:effectLst>
            <a:outerShdw blurRad="127000" dist="127000" dir="27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44500" y="184364"/>
            <a:ext cx="11302999" cy="4960939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ru-RU" altLang="en-US"/>
              <a:t>Вся подобранная и предоставленная информация способствует наиболее    эффективному усвоению детьми знаний и навыков безопасности                   жизнедеятельности: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предвидеть опасность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уметь принять меры во избежание опасности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уметь обращаться за помощью к другим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уметь действовать так, чтобы обеспечить свою безопасность, защитить   себя в опасных ситуациях.</a:t>
            </a:r>
            <a:endParaRPr lang="ru-RU" altLang="en-US"/>
          </a:p>
          <a:p>
            <a:pPr marL="0" lvl="0" indent="0">
              <a:buNone/>
              <a:defRPr/>
            </a:pP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44500" y="152257"/>
            <a:ext cx="11302999" cy="6320124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Проработав  два    года   в   разновозрастной   группе   я    увидела   всю   необходимость в формировании безопасного поведения, так как дети         дошкольного возраста  восприимчивы к опасностям, но из за незнания и   непонимая дети  попадают в опасные ситуации. Таким образом, очень       важно научить детей  в любой опастной ситуации применять свои знания</a:t>
            </a:r>
            <a:r>
              <a:rPr lang="en-US" altLang="ru-RU"/>
              <a:t>.</a:t>
            </a:r>
            <a:endParaRPr lang="en-US" altLang="ru-RU"/>
          </a:p>
          <a:p>
            <a:pPr lvl="0">
              <a:defRPr/>
            </a:pPr>
            <a:endParaRPr lang="en-US" altLang="ru-RU"/>
          </a:p>
          <a:p>
            <a:pPr lvl="0">
              <a:defRPr/>
            </a:pPr>
            <a:endParaRPr lang="en-US" alt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80226" y="2142163"/>
          <a:ext cx="5527925" cy="4510783"/>
        </p:xfrm>
        <a:graphic>
          <a:graphicData uri="http://schemas.openxmlformats.org/drawingml/2006/chart">
            <c:chart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708151" y="2142163"/>
          <a:ext cx="6416211" cy="4510783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136338" y="481852"/>
            <a:ext cx="11919324" cy="939784"/>
          </a:xfrm>
        </p:spPr>
        <p:txBody>
          <a:bodyPr/>
          <a:lstStyle/>
          <a:p>
            <a:pPr lvl="0" algn="ctr">
              <a:defRPr/>
            </a:pPr>
            <a:r>
              <a:rPr lang="ru-RU" altLang="en-US" sz="2500"/>
              <a:t>С детьми разновозрастной группы была проведена викторина различных игр и  заданий ”Формирование </a:t>
            </a:r>
            <a:r>
              <a:rPr lang="ru-RU" altLang="en-US" sz="2400"/>
              <a:t>безопасного поведения на дороге”</a:t>
            </a:r>
            <a:r>
              <a:rPr lang="en-US" altLang="ru-RU" sz="2400"/>
              <a:t>.</a:t>
            </a:r>
            <a:r>
              <a:rPr lang="ru-RU" altLang="ru-RU" sz="2400"/>
              <a:t> В конце дети были  награждены памятными значками “Знаток Правил Дорожной Безопасности”</a:t>
            </a:r>
            <a:br>
              <a:rPr lang="ru-RU" altLang="ru-RU" sz="2400"/>
            </a:br>
            <a:r>
              <a:rPr lang="ru-RU" altLang="ru-RU" sz="2400"/>
              <a:t> и фуражками полицейского.</a:t>
            </a:r>
            <a:r>
              <a:rPr lang="ru-RU" altLang="en-US" sz="2400"/>
              <a:t> </a:t>
            </a:r>
            <a:br>
              <a:rPr lang="ru-RU" altLang="en-US" sz="2400"/>
            </a:br>
            <a:endParaRPr lang="ru-RU" altLang="en-US" sz="2400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2340518"/>
            <a:ext cx="3084644" cy="4109292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940" t="16330"/>
          <a:stretch>
            <a:fillRect/>
          </a:stretch>
        </p:blipFill>
        <p:spPr>
          <a:xfrm>
            <a:off x="7257820" y="3815484"/>
            <a:ext cx="4508355" cy="3244222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3411480" y="1714500"/>
            <a:ext cx="4568192" cy="3428999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0" y="135007"/>
            <a:ext cx="7754472" cy="939784"/>
          </a:xfrm>
        </p:spPr>
        <p:txBody>
          <a:bodyPr/>
          <a:lstStyle/>
          <a:p>
            <a:pPr lvl="0">
              <a:defRPr/>
            </a:pPr>
            <a:r>
              <a:rPr lang="ru-RU" altLang="en-US" sz="1700"/>
              <a:t>Проведение беседы с детьми разновозрастной группы  “Чужой человек”</a:t>
            </a:r>
            <a:r>
              <a:rPr lang="en-US" altLang="ru-RU" sz="1700"/>
              <a:t>.</a:t>
            </a:r>
            <a:r>
              <a:rPr lang="ru-RU" altLang="ru-RU" sz="1700"/>
              <a:t> Дети отвечали на вопросы: “ Что нужно  делать и как себя обезопасить”, рассматривая иллюстрации с ситуациями.</a:t>
            </a:r>
            <a:endParaRPr lang="ru-RU" altLang="ru-RU" sz="1700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820" r="22640"/>
          <a:stretch>
            <a:fillRect/>
          </a:stretch>
        </p:blipFill>
        <p:spPr>
          <a:xfrm>
            <a:off x="0" y="1074791"/>
            <a:ext cx="5629860" cy="3739498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370" t="22220" b="25490"/>
          <a:stretch>
            <a:fillRect/>
          </a:stretch>
        </p:blipFill>
        <p:spPr>
          <a:xfrm>
            <a:off x="3675530" y="3028080"/>
            <a:ext cx="3165573" cy="3829920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7430" t="23040" b="12910"/>
          <a:stretch>
            <a:fillRect/>
          </a:stretch>
        </p:blipFill>
        <p:spPr>
          <a:xfrm>
            <a:off x="7348096" y="890171"/>
            <a:ext cx="3726069" cy="5585710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347382" y="195066"/>
            <a:ext cx="9304617" cy="4098086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Перейдя  в  группу  раннего  возраста  и  проанализировав   свой   опыт,  я   намерена    применять   в   своей   работе    методы   и   технологии   в    формировании    безопасного    поведения   в   окружающем  мире  уже  на   малышах, также     разработав    план    по    самообразованию     на    тему        “Формирование   основ   безопасности  жизнедеятельности в группе раннего возраста через познавательную активность”.</a:t>
            </a:r>
            <a:endParaRPr lang="ru-RU" alt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t="10130" b="15200"/>
          <a:stretch>
            <a:fillRect/>
          </a:stretch>
        </p:blipFill>
        <p:spPr>
          <a:xfrm>
            <a:off x="6841281" y="2718131"/>
            <a:ext cx="2683720" cy="4341574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16340" b="11110"/>
          <a:stretch>
            <a:fillRect/>
          </a:stretch>
        </p:blipFill>
        <p:spPr>
          <a:xfrm>
            <a:off x="1834116" y="2718131"/>
            <a:ext cx="3165574" cy="4975412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Цель</a:t>
            </a:r>
            <a:r>
              <a:rPr lang="en-US" altLang="ru-RU"/>
              <a:t>:</a:t>
            </a:r>
            <a:r>
              <a:rPr lang="ru-RU" altLang="en-US"/>
              <a:t> повышение профессиональной компетентности педагога  по органи</a:t>
            </a:r>
            <a:r>
              <a:rPr lang="en-US" altLang="ru-RU"/>
              <a:t>-</a:t>
            </a:r>
            <a:r>
              <a:rPr lang="ru-RU" altLang="en-US"/>
              <a:t>зации безопасного поведения дошкольников в окружающим их мире, испо</a:t>
            </a:r>
            <a:r>
              <a:rPr lang="en-US" altLang="ru-RU"/>
              <a:t>-</a:t>
            </a:r>
            <a:r>
              <a:rPr lang="ru-RU" altLang="en-US"/>
              <a:t>льзуя разнообразные формы и методы работы.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Задачи: 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Ознакомление  с инновационными технологиями и методами, применяе</a:t>
            </a:r>
            <a:r>
              <a:rPr lang="en-US" altLang="ru-RU"/>
              <a:t>-</a:t>
            </a:r>
            <a:r>
              <a:rPr lang="ru-RU" altLang="en-US"/>
              <a:t>мыми в организации безопасности поведения воспитанников  в  окружаю</a:t>
            </a:r>
            <a:r>
              <a:rPr lang="en-US" altLang="ru-RU"/>
              <a:t>-</a:t>
            </a:r>
            <a:r>
              <a:rPr lang="ru-RU" altLang="en-US"/>
              <a:t>щим мире.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-   Активизация знаний педагога по формированию безопасного поведения у дошкольников с окружающим миром.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0" y="243541"/>
            <a:ext cx="12192000" cy="6614459"/>
          </a:xfrm>
        </p:spPr>
        <p:txBody>
          <a:bodyPr/>
          <a:lstStyle/>
          <a:p>
            <a:pPr lvl="0">
              <a:defRPr/>
            </a:pPr>
            <a:r>
              <a:rPr lang="ru-RU" altLang="en-US" sz="2200"/>
              <a:t>Актуальность</a:t>
            </a:r>
            <a:r>
              <a:rPr lang="en-US" altLang="ru-RU" sz="2200"/>
              <a:t>.</a:t>
            </a:r>
            <a:endParaRPr lang="en-US" altLang="ru-RU" sz="2200"/>
          </a:p>
          <a:p>
            <a:pPr marL="0" lvl="0" indent="0">
              <a:buNone/>
              <a:defRPr/>
            </a:pPr>
            <a:r>
              <a:rPr lang="en-US" altLang="ru-RU" sz="2200"/>
              <a:t>Формирование </a:t>
            </a:r>
            <a:r>
              <a:rPr lang="ru-RU" altLang="en-US" sz="2200"/>
              <a:t> </a:t>
            </a:r>
            <a:r>
              <a:rPr lang="en-US" altLang="ru-RU" sz="2200"/>
              <a:t>у</a:t>
            </a:r>
            <a:r>
              <a:rPr lang="ru-RU" altLang="en-US" sz="2200"/>
              <a:t> </a:t>
            </a:r>
            <a:r>
              <a:rPr lang="en-US" altLang="ru-RU" sz="2200"/>
              <a:t> дошкольников</a:t>
            </a:r>
            <a:r>
              <a:rPr lang="ru-RU" altLang="en-US" sz="2200"/>
              <a:t>  </a:t>
            </a:r>
            <a:r>
              <a:rPr lang="en-US" altLang="ru-RU" sz="2200"/>
              <a:t> основ</a:t>
            </a:r>
            <a:r>
              <a:rPr lang="ru-RU" altLang="en-US" sz="2200"/>
              <a:t>  </a:t>
            </a:r>
            <a:r>
              <a:rPr lang="en-US" altLang="ru-RU" sz="2200"/>
              <a:t> безопасного </a:t>
            </a:r>
            <a:r>
              <a:rPr lang="ru-RU" altLang="en-US" sz="2200"/>
              <a:t>  </a:t>
            </a:r>
            <a:r>
              <a:rPr lang="en-US" altLang="ru-RU" sz="2200"/>
              <a:t>поведения </a:t>
            </a:r>
            <a:r>
              <a:rPr lang="ru-RU" altLang="en-US" sz="2200"/>
              <a:t>  </a:t>
            </a:r>
            <a:r>
              <a:rPr lang="en-US" altLang="ru-RU" sz="2200"/>
              <a:t>в</a:t>
            </a:r>
            <a:r>
              <a:rPr lang="ru-RU" altLang="en-US" sz="2200"/>
              <a:t> </a:t>
            </a:r>
            <a:r>
              <a:rPr lang="en-US" altLang="ru-RU" sz="2200"/>
              <a:t> </a:t>
            </a:r>
            <a:r>
              <a:rPr lang="ru-RU" altLang="en-US" sz="2200"/>
              <a:t> </a:t>
            </a:r>
            <a:r>
              <a:rPr lang="en-US" altLang="ru-RU" sz="2200"/>
              <a:t>окружающем</a:t>
            </a:r>
            <a:r>
              <a:rPr lang="ru-RU" altLang="en-US" sz="2200"/>
              <a:t> </a:t>
            </a:r>
            <a:r>
              <a:rPr lang="en-US" altLang="ru-RU" sz="2200"/>
              <a:t> </a:t>
            </a:r>
            <a:r>
              <a:rPr lang="ru-RU" altLang="en-US" sz="2200"/>
              <a:t> </a:t>
            </a:r>
            <a:r>
              <a:rPr lang="en-US" altLang="ru-RU" sz="2200"/>
              <a:t>мире </a:t>
            </a:r>
            <a:r>
              <a:rPr lang="ru-RU" altLang="en-US" sz="2200"/>
              <a:t>  </a:t>
            </a:r>
            <a:r>
              <a:rPr lang="en-US" altLang="ru-RU" sz="2200"/>
              <a:t>заключается в необходимости подготовки детей к безопасной жизни в окружающем мире, </a:t>
            </a:r>
            <a:r>
              <a:rPr lang="ru-RU" altLang="en-US" sz="2200"/>
              <a:t>   </a:t>
            </a:r>
            <a:r>
              <a:rPr lang="en-US" altLang="ru-RU" sz="2200"/>
              <a:t>в</a:t>
            </a:r>
            <a:r>
              <a:rPr lang="ru-RU" altLang="en-US" sz="2200"/>
              <a:t>  </a:t>
            </a:r>
            <a:r>
              <a:rPr lang="en-US" altLang="ru-RU" sz="2200"/>
              <a:t> </a:t>
            </a:r>
            <a:r>
              <a:rPr lang="ru-RU" altLang="en-US" sz="2200"/>
              <a:t> </a:t>
            </a:r>
            <a:r>
              <a:rPr lang="en-US" altLang="ru-RU" sz="2200"/>
              <a:t>формировании</a:t>
            </a:r>
            <a:r>
              <a:rPr lang="ru-RU" altLang="en-US" sz="2200"/>
              <a:t> </a:t>
            </a:r>
            <a:r>
              <a:rPr lang="en-US" altLang="ru-RU" sz="2200"/>
              <a:t> у </a:t>
            </a:r>
            <a:r>
              <a:rPr lang="ru-RU" altLang="en-US" sz="2200"/>
              <a:t> </a:t>
            </a:r>
            <a:r>
              <a:rPr lang="en-US" altLang="ru-RU" sz="2200"/>
              <a:t>дошкольников </a:t>
            </a:r>
            <a:r>
              <a:rPr lang="ru-RU" altLang="en-US" sz="2200"/>
              <a:t> </a:t>
            </a:r>
            <a:r>
              <a:rPr lang="en-US" altLang="ru-RU" sz="2200"/>
              <a:t>сознательного</a:t>
            </a:r>
            <a:r>
              <a:rPr lang="ru-RU" altLang="en-US" sz="2200"/>
              <a:t>  </a:t>
            </a:r>
            <a:r>
              <a:rPr lang="en-US" altLang="ru-RU" sz="2200"/>
              <a:t> и </a:t>
            </a:r>
            <a:r>
              <a:rPr lang="ru-RU" altLang="en-US" sz="2200"/>
              <a:t>  </a:t>
            </a:r>
            <a:r>
              <a:rPr lang="en-US" altLang="ru-RU" sz="2200"/>
              <a:t>ответственного </a:t>
            </a:r>
            <a:r>
              <a:rPr lang="ru-RU" altLang="en-US" sz="2200"/>
              <a:t>  </a:t>
            </a:r>
            <a:r>
              <a:rPr lang="en-US" altLang="ru-RU" sz="2200"/>
              <a:t>отношения </a:t>
            </a:r>
            <a:r>
              <a:rPr lang="ru-RU" altLang="en-US" sz="2200"/>
              <a:t>  </a:t>
            </a:r>
            <a:r>
              <a:rPr lang="en-US" altLang="ru-RU" sz="2200"/>
              <a:t>к</a:t>
            </a:r>
            <a:r>
              <a:rPr lang="ru-RU" altLang="en-US" sz="2200"/>
              <a:t> </a:t>
            </a:r>
            <a:r>
              <a:rPr lang="en-US" altLang="ru-RU" sz="2200"/>
              <a:t> личной безопасности, воспитания готовности к правильным действиям в опасных ситуациях.</a:t>
            </a:r>
            <a:endParaRPr lang="en-US" altLang="ru-RU" sz="2200"/>
          </a:p>
          <a:p>
            <a:pPr marL="0" lvl="0" indent="0">
              <a:buNone/>
              <a:defRPr/>
            </a:pPr>
            <a:r>
              <a:rPr lang="ru-RU" altLang="en-US" sz="2200"/>
              <a:t>Проблема</a:t>
            </a:r>
            <a:r>
              <a:rPr lang="en-US" altLang="ru-RU" sz="2200"/>
              <a:t>.</a:t>
            </a:r>
            <a:r>
              <a:rPr lang="ru-RU" altLang="en-US" sz="2200"/>
              <a:t> </a:t>
            </a:r>
            <a:endParaRPr lang="ru-RU" altLang="en-US" sz="2200"/>
          </a:p>
          <a:p>
            <a:pPr marL="0" lvl="0" indent="0">
              <a:buNone/>
              <a:defRPr/>
            </a:pPr>
            <a:r>
              <a:rPr lang="ru-RU" altLang="en-US" sz="2200"/>
              <a:t>По данным статистики, участились случаи детского  травматизма,  токсических   отравлений   химическими  веществами и лекарствами</a:t>
            </a:r>
            <a:r>
              <a:rPr lang="en-US" altLang="ru-RU" sz="2200"/>
              <a:t>,</a:t>
            </a:r>
            <a:r>
              <a:rPr lang="ru-RU" altLang="en-US" sz="2200"/>
              <a:t> и   многие   другие    результаты   небезопасного  поведения. Все это происходит по незнанию детей, по их неопытности.</a:t>
            </a:r>
            <a:endParaRPr lang="ru-RU" altLang="en-US" sz="2200"/>
          </a:p>
          <a:p>
            <a:pPr marL="0" lvl="0" indent="0">
              <a:buNone/>
              <a:defRPr/>
            </a:pPr>
            <a:r>
              <a:rPr lang="ru-RU" altLang="en-US" sz="2200"/>
              <a:t>Конечно   же   любой   родитель   пытается   защитить   своего   ребенка   от   опасности, но невозможно всё время  водить ребёнка  за  руку  и  быть  рядом. Необходимо  своевременно  доходчиво объяснить ему, где, когда, и как он может попасть в опасную ситуацию. </a:t>
            </a:r>
            <a:endParaRPr lang="ru-RU" altLang="en-US" sz="2200"/>
          </a:p>
          <a:p>
            <a:pPr marL="0" lvl="0" indent="0">
              <a:buNone/>
              <a:defRPr/>
            </a:pPr>
            <a:r>
              <a:rPr lang="ru-RU" altLang="en-US" sz="2200"/>
              <a:t>Мы  должны  научить  детей   выполнять те правила  поведения,   от  которых  зависит   их   здоровье и безопасность.</a:t>
            </a:r>
            <a:endParaRPr lang="ru-RU" altLang="en-US" sz="2200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205579" y="1063586"/>
            <a:ext cx="11767342" cy="5550734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Сохранение здоровья   детей  и  формирование  у   них    опыта   безопасного,  ответственного    поведения   в   отношении   своей     жизни    и    здоровья    рассматриваются как одна из основных задач системы образования.</a:t>
            </a:r>
            <a:endParaRPr lang="ru-RU" altLang="en-US"/>
          </a:p>
          <a:p>
            <a:pPr marL="0" lvl="0" indent="0">
              <a:buNone/>
              <a:defRPr/>
            </a:pPr>
            <a:r>
              <a:rPr lang="ru-RU" altLang="en-US"/>
              <a:t> Согласно   Федеральному   государственному   образовательному   стандарту  дошкольного   образования,   формирование    у   детей   основ   безопасного    поведения в быту, социуме,   природе   осуществляется   в   ходе   реализации   детским   садом   образовательной  области    « Социально-коммуникативное    развитие», а также «Познавательное развитие», «Физическое развитие».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44500" y="221129"/>
            <a:ext cx="11302999" cy="6305644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 Образовательная деятельность такая как «Безопасность» должна  быть   интегрированной и соединять разные направления:</a:t>
            </a:r>
            <a:endParaRPr lang="ru-RU" altLang="en-US"/>
          </a:p>
          <a:p>
            <a:pPr lvl="0">
              <a:defRPr/>
            </a:pPr>
            <a:endParaRPr lang="ru-RU" altLang="en-US"/>
          </a:p>
        </p:txBody>
      </p:sp>
      <p:sp>
        <p:nvSpPr>
          <p:cNvPr id="4" name="Эллипс 3"/>
          <p:cNvSpPr/>
          <p:nvPr/>
        </p:nvSpPr>
        <p:spPr>
          <a:xfrm>
            <a:off x="4389904" y="2790264"/>
            <a:ext cx="3412192" cy="1552014"/>
          </a:xfrm>
          <a:prstGeom prst="ellipse">
            <a:avLst/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>
                <a:solidFill>
                  <a:schemeClr val="lt1"/>
                </a:solidFill>
              </a:rPr>
              <a:t>Безопасность</a:t>
            </a:r>
            <a:endParaRPr lang="ru-RU" altLang="en-US">
              <a:solidFill>
                <a:schemeClr val="lt1"/>
              </a:solidFill>
            </a:endParaRPr>
          </a:p>
        </p:txBody>
      </p:sp>
      <p:sp>
        <p:nvSpPr>
          <p:cNvPr id="6" name="Эллипс 5"/>
          <p:cNvSpPr/>
          <p:nvPr/>
        </p:nvSpPr>
        <p:spPr>
          <a:xfrm>
            <a:off x="1142999" y="1882588"/>
            <a:ext cx="3126440" cy="1491363"/>
          </a:xfrm>
          <a:prstGeom prst="ellipse">
            <a:avLst/>
          </a:prstGeom>
          <a:solidFill>
            <a:srgbClr val="9d5cbb"/>
          </a:solidFill>
        </p:spPr>
        <p:style>
          <a:lnRef idx="2">
            <a:schemeClr val="accent6">
              <a:shade val="2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Коммуникация</a:t>
            </a:r>
            <a:endParaRPr lang="ru-RU" altLang="en-US"/>
          </a:p>
        </p:txBody>
      </p:sp>
      <p:sp>
        <p:nvSpPr>
          <p:cNvPr id="7" name="Эллипс 6"/>
          <p:cNvSpPr/>
          <p:nvPr/>
        </p:nvSpPr>
        <p:spPr>
          <a:xfrm>
            <a:off x="4630831" y="1148603"/>
            <a:ext cx="3171265" cy="1367117"/>
          </a:xfrm>
          <a:prstGeom prst="ellipse">
            <a:avLst/>
          </a:prstGeom>
          <a:solidFill>
            <a:srgbClr val="ff843a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Познание</a:t>
            </a:r>
            <a:endParaRPr lang="ru-RU" altLang="en-US"/>
          </a:p>
        </p:txBody>
      </p:sp>
      <p:sp>
        <p:nvSpPr>
          <p:cNvPr id="8" name="Эллипс 7"/>
          <p:cNvSpPr/>
          <p:nvPr/>
        </p:nvSpPr>
        <p:spPr>
          <a:xfrm>
            <a:off x="1299882" y="4247030"/>
            <a:ext cx="3227293" cy="1479175"/>
          </a:xfrm>
          <a:prstGeom prst="ellipse">
            <a:avLst/>
          </a:prstGeom>
          <a:solidFill>
            <a:srgbClr val="6182d6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Физкультура</a:t>
            </a:r>
            <a:endParaRPr lang="ru-RU" altLang="en-US"/>
          </a:p>
        </p:txBody>
      </p:sp>
      <p:sp>
        <p:nvSpPr>
          <p:cNvPr id="9" name="Эллипс 8"/>
          <p:cNvSpPr/>
          <p:nvPr/>
        </p:nvSpPr>
        <p:spPr>
          <a:xfrm>
            <a:off x="7961778" y="4342279"/>
            <a:ext cx="3244103" cy="1596838"/>
          </a:xfrm>
          <a:prstGeom prst="ellipse">
            <a:avLst/>
          </a:prstGeom>
          <a:solidFill>
            <a:srgbClr val="cea61d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Социализация</a:t>
            </a:r>
            <a:endParaRPr lang="ru-RU" altLang="en-US"/>
          </a:p>
        </p:txBody>
      </p:sp>
      <p:sp>
        <p:nvSpPr>
          <p:cNvPr id="10" name="Эллипс 9"/>
          <p:cNvSpPr/>
          <p:nvPr/>
        </p:nvSpPr>
        <p:spPr>
          <a:xfrm>
            <a:off x="8281146" y="2151529"/>
            <a:ext cx="2924736" cy="15183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Здоровье</a:t>
            </a:r>
            <a:endParaRPr lang="ru-RU" altLang="en-US"/>
          </a:p>
        </p:txBody>
      </p:sp>
      <p:cxnSp>
        <p:nvCxnSpPr>
          <p:cNvPr id="11" name="Линии 10"/>
          <p:cNvCxnSpPr>
            <a:endCxn id="8" idx="7"/>
          </p:cNvCxnSpPr>
          <p:nvPr/>
        </p:nvCxnSpPr>
        <p:spPr>
          <a:xfrm rot="10800000" flipV="1">
            <a:off x="4054549" y="3943071"/>
            <a:ext cx="576281" cy="520578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2" name="Линии 11"/>
          <p:cNvCxnSpPr/>
          <p:nvPr/>
        </p:nvCxnSpPr>
        <p:spPr>
          <a:xfrm>
            <a:off x="7474322" y="4056529"/>
            <a:ext cx="806824" cy="605118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3" name="Линии 12"/>
          <p:cNvCxnSpPr/>
          <p:nvPr/>
        </p:nvCxnSpPr>
        <p:spPr>
          <a:xfrm flipV="1">
            <a:off x="7631205" y="3092823"/>
            <a:ext cx="649941" cy="168088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Линии 13"/>
          <p:cNvCxnSpPr/>
          <p:nvPr/>
        </p:nvCxnSpPr>
        <p:spPr>
          <a:xfrm>
            <a:off x="4269440" y="2790264"/>
            <a:ext cx="795618" cy="120463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5" name="Линии 14"/>
          <p:cNvCxnSpPr/>
          <p:nvPr/>
        </p:nvCxnSpPr>
        <p:spPr>
          <a:xfrm rot="5400000">
            <a:off x="5794142" y="2671900"/>
            <a:ext cx="334775" cy="22415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251859" y="165100"/>
            <a:ext cx="11666876" cy="6427147"/>
          </a:xfrm>
        </p:spPr>
        <p:txBody>
          <a:bodyPr/>
          <a:lstStyle/>
          <a:p>
            <a:pPr lvl="0">
              <a:defRPr/>
            </a:pPr>
            <a:r>
              <a:rPr lang="ru-RU" altLang="en-US" sz="1900"/>
              <a:t>Опыт показывает, что сейчас многие дети ни каким образом не осведомлены  об  опасных  для  их здоровья  ситуациях.  Конечно  же  вина  лежит   на   взрослых, ведь   они    вовремя   не   смогли   познакомить детей с правилами безопасного поведения. </a:t>
            </a:r>
            <a:endParaRPr lang="ru-RU" altLang="en-US" sz="1900"/>
          </a:p>
          <a:p>
            <a:pPr marL="0" lvl="0" indent="0">
              <a:buNone/>
              <a:defRPr/>
            </a:pPr>
            <a:r>
              <a:rPr lang="ru-RU" altLang="en-US" sz="1900"/>
              <a:t>Воспитывая ребенка, взрослый должен научить его думать о своем здоровье:  знать   свое    тело,      заботиться и ориентироваться в нем; не вредить своему телу: расти  сильным,  здоровым,  бодрым и энергичным. Отсюда   следует, что   у   ребенка   должна   быть   сформирована   система   знаний   о   безопасном поведении в окружающем его мире.</a:t>
            </a:r>
            <a:endParaRPr lang="ru-RU" altLang="en-US" sz="1900"/>
          </a:p>
          <a:p>
            <a:pPr marL="0" lvl="0" indent="0">
              <a:buNone/>
              <a:defRPr/>
            </a:pPr>
            <a:r>
              <a:rPr lang="ru-RU" altLang="en-US" sz="1900"/>
              <a:t>Приучать ребенка соблюдать правила безопасного поведения в окружающем   мире   необходимо   с  раннего детства. Дошкольный возраст характеризуется интенсивным ростом  ребёнка,    активными   движениями с нарастающими  физическими  возможностями, которые сочетаются   с   повышенной   любознательностью,  отсутствием  страха перед чем-то  новым,   и   нередко   всё   это   приводит   к   возникновению травм и к попаданию  ребенка в опасные ситуации. Чаще всего это бытовые травмы: ушибы, ожоги, отравления, электротравмы, попадание в организм инородных тел и др.</a:t>
            </a:r>
            <a:endParaRPr lang="ru-RU" altLang="en-US" sz="1900"/>
          </a:p>
          <a:p>
            <a:pPr marL="0" lvl="0" indent="0">
              <a:buNone/>
              <a:defRPr/>
            </a:pPr>
            <a:r>
              <a:rPr lang="ru-RU" altLang="en-US" sz="1900"/>
              <a:t>Придя работать в разновозрастную группу, я заметила что   дети   не    заостряют    особо    важного   внимания на безопасное поведение в окружающим их мире. Они  импульсивны и резки, любопытны, и отсюда порой они забываются о самом главном, о своей безопасности. </a:t>
            </a:r>
            <a:endParaRPr lang="ru-RU" altLang="en-US" sz="1900"/>
          </a:p>
          <a:p>
            <a:pPr marL="0" lvl="0" indent="0">
              <a:buNone/>
              <a:defRPr/>
            </a:pPr>
            <a:r>
              <a:rPr lang="ru-RU" altLang="en-US" sz="1900"/>
              <a:t>Моя работа  направлена  на   освоение    ребенком    правил    безопасного    поведения</a:t>
            </a:r>
            <a:r>
              <a:rPr lang="en-US" altLang="ru-RU" sz="1900"/>
              <a:t>,</a:t>
            </a:r>
            <a:r>
              <a:rPr lang="ru-RU" altLang="ru-RU" sz="1900"/>
              <a:t>    которая </a:t>
            </a:r>
            <a:r>
              <a:rPr lang="ru-RU" altLang="en-US" sz="1900"/>
              <a:t>   осуществляется  ступенчато: сначала я  заинтересовываю  детей  вопросами  безопасности;  затем   постепенно ввожу правила безопасности в жизнь детей, показываю разнообразие их применения в   жизненных ситуациях; упражняю дошкольников в умении применять эти правила.</a:t>
            </a:r>
            <a:endParaRPr lang="ru-RU" altLang="en-US" sz="1900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44500" y="173661"/>
            <a:ext cx="11302999" cy="5924141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ru-RU" altLang="en-US" sz="1900"/>
              <a:t>В своей работе я использую такие эффективные формы взаимодействия с детьми, как: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1. Занятия.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2. Эпизодические беседы.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3. Игровые тренинги.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4. Изготовление лэпбуков.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5.В часы утреннего приёма  «минутки безопасности»; Показ коротких серий мультфильмов и т.дПо  окончании  просмотра  обязательно  проговариваем,  проигрываем эти ситуации. 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Важным моментом   освоения   дошкольниками  знаний   и   умений   безопасного   поведения   считается ситуативно-имитационное  моделирование. Общение  детей в  игровых   ситуациях,   «проговаривание» правил поведения (Как вести себя если ты остался  один  дома? Можно  ли открывать   дверь  незнакомым  людям?),   имитация   действий   с   потенциально   опасными   бытовыми  предметами  дают  возможность   формировать  опыт  безопасности                            («Опасные предметы»).</a:t>
            </a:r>
            <a:endParaRPr lang="ru-RU" altLang="en-US" sz="1900"/>
          </a:p>
          <a:p>
            <a:pPr lvl="0">
              <a:defRPr/>
            </a:pPr>
            <a:r>
              <a:rPr lang="ru-RU" altLang="en-US" sz="1900"/>
              <a:t>В ходе прогулок я организую наблюдения, позволяющие выявить потенциальные опасности на участке детского сада, знакомлю детей  с  моделями   безопасного   поведения,  осуществляю   различные виды деятельности. При  проведении  подвижных  игр  делаю  акцент  на  аспектах  безопасности осуществления двигательной деятельности в разные сезоны года</a:t>
            </a:r>
            <a:r>
              <a:rPr lang="en-US" altLang="ru-RU" sz="1900"/>
              <a:t>.</a:t>
            </a:r>
            <a:endParaRPr lang="en-US" altLang="ru-RU" sz="1900"/>
          </a:p>
          <a:p>
            <a:pPr lvl="0">
              <a:defRPr/>
            </a:pPr>
            <a:r>
              <a:rPr lang="ru-RU" altLang="en-US" sz="1900"/>
              <a:t>6. Знакомлю с художественной литературой: - литература заставляет   ребенка  задуматься  и   почувствовать то, что затруднительно и невозможно для него в повседневной жизни.</a:t>
            </a:r>
            <a:endParaRPr lang="ru-RU" altLang="en-US" sz="1900"/>
          </a:p>
        </p:txBody>
      </p: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592220" y="279929"/>
            <a:ext cx="11007560" cy="5778968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185270" y="120276"/>
            <a:ext cx="11549528" cy="6148762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4403912" y="2051657"/>
            <a:ext cx="3457014" cy="986117"/>
          </a:xfrm>
          <a:prstGeom prst="rect">
            <a:avLst/>
          </a:prstGeom>
          <a:solidFill>
            <a:srgbClr val="6182d6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Формы взаимодействия</a:t>
            </a:r>
            <a:endParaRPr lang="ru-RU" alt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4940" y="918882"/>
            <a:ext cx="2508624" cy="560294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Занятия</a:t>
            </a:r>
            <a:endParaRPr lang="ru-RU" alt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19875" y="918882"/>
            <a:ext cx="2454087" cy="560294"/>
          </a:xfrm>
          <a:prstGeom prst="roundRect">
            <a:avLst>
              <a:gd name="adj" fmla="val 16667"/>
            </a:avLst>
          </a:prstGeom>
          <a:solidFill>
            <a:srgbClr val="9d5cbb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Эпизодические беседы</a:t>
            </a:r>
            <a:endParaRPr lang="ru-RU" altLang="en-US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29116" y="3686735"/>
            <a:ext cx="2487706" cy="515470"/>
          </a:xfrm>
          <a:prstGeom prst="roundRect">
            <a:avLst>
              <a:gd name="adj" fmla="val 16667"/>
            </a:avLst>
          </a:prstGeom>
          <a:solidFill>
            <a:srgbClr val="ff843a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Игровые тренинги</a:t>
            </a:r>
            <a:endParaRPr lang="ru-RU" altLang="en-US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19875" y="3686735"/>
            <a:ext cx="2482103" cy="537882"/>
          </a:xfrm>
          <a:prstGeom prst="roundRect">
            <a:avLst>
              <a:gd name="adj" fmla="val 16667"/>
            </a:avLst>
          </a:prstGeom>
          <a:solidFill>
            <a:srgbClr val="cea61d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Изготовление лэпбуков</a:t>
            </a:r>
            <a:endParaRPr lang="ru-RU" alt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760199" y="2270172"/>
            <a:ext cx="2129117" cy="526676"/>
          </a:xfrm>
          <a:prstGeom prst="roundRect">
            <a:avLst>
              <a:gd name="adj" fmla="val 16667"/>
            </a:avLst>
          </a:prstGeom>
          <a:solidFill>
            <a:srgbClr val="ff6600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Показ мультфильмов</a:t>
            </a:r>
            <a:endParaRPr lang="ru-RU" alt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4058" y="1872364"/>
            <a:ext cx="2498911" cy="795617"/>
          </a:xfrm>
          <a:prstGeom prst="roundRect">
            <a:avLst>
              <a:gd name="adj" fmla="val 16667"/>
            </a:avLst>
          </a:prstGeom>
          <a:solidFill>
            <a:srgbClr val="0000ff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ru-RU" altLang="en-US"/>
              <a:t>Чтение художественной литературы</a:t>
            </a:r>
            <a:endParaRPr lang="ru-RU" altLang="en-US"/>
          </a:p>
        </p:txBody>
      </p:sp>
      <p:cxnSp>
        <p:nvCxnSpPr>
          <p:cNvPr id="11" name="Линии 10"/>
          <p:cNvCxnSpPr>
            <a:endCxn id="4" idx="1"/>
          </p:cNvCxnSpPr>
          <p:nvPr/>
        </p:nvCxnSpPr>
        <p:spPr>
          <a:xfrm>
            <a:off x="3372969" y="2533511"/>
            <a:ext cx="1030943" cy="11205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2" name="Линии 11"/>
          <p:cNvCxnSpPr/>
          <p:nvPr/>
        </p:nvCxnSpPr>
        <p:spPr>
          <a:xfrm rot="16200000" flipH="1">
            <a:off x="4996585" y="1546155"/>
            <a:ext cx="572481" cy="438523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3" name="Линии 12"/>
          <p:cNvCxnSpPr/>
          <p:nvPr/>
        </p:nvCxnSpPr>
        <p:spPr>
          <a:xfrm rot="10800000" flipV="1">
            <a:off x="7709646" y="1479176"/>
            <a:ext cx="649942" cy="572481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Линии 13"/>
          <p:cNvCxnSpPr>
            <a:stCxn id="9" idx="1"/>
            <a:endCxn id="4" idx="3"/>
          </p:cNvCxnSpPr>
          <p:nvPr/>
        </p:nvCxnSpPr>
        <p:spPr>
          <a:xfrm rot="10800000" flipV="1">
            <a:off x="7860926" y="2533511"/>
            <a:ext cx="899273" cy="11205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5" name="Линии 14"/>
          <p:cNvCxnSpPr/>
          <p:nvPr/>
        </p:nvCxnSpPr>
        <p:spPr>
          <a:xfrm rot="5400000" flipH="1" flipV="1">
            <a:off x="4454827" y="3199769"/>
            <a:ext cx="648960" cy="324972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6" name="Линии 15"/>
          <p:cNvCxnSpPr/>
          <p:nvPr/>
        </p:nvCxnSpPr>
        <p:spPr>
          <a:xfrm rot="16200000" flipH="1">
            <a:off x="7205872" y="3182961"/>
            <a:ext cx="648960" cy="358588"/>
          </a:xfrm>
          <a:prstGeom prst="line">
            <a:avLst/>
          </a:prstGeom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200">
        <hp:hncExtTransition type="cube" attr="SubType=left"/>
      </p:transition>
    </mc:Choice>
    <mc:Fallback>
      <p:transition xmlns:mc="http://schemas.openxmlformats.org/markup-compatibility/2006" xmlns:hp="http://schemas.haansoft.com/office/presentation/8.0" spd="med" mc:Ignorable="hp" hp:hslDur="1200">
        <p:fade/>
      </p:transition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Скрещение">
  <a:themeElements>
    <a:clrScheme name="Скрещение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Скрещение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крещ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rect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Hancom Office">
  <a:themeElements>
    <a:clrScheme name="Hancom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Hancom 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Phetsarath OT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Hancom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983</ep:Words>
  <ep:PresentationFormat>Экран (4:3)</ep:PresentationFormat>
  <ep:Paragraphs>61</ep:Paragraphs>
  <ep:Slides>18</ep:Slides>
  <ep:Notes>1</ep:Notes>
  <ep:TotalTime>0</ep:TotalTime>
  <ep:HiddenSlides>0</ep:HiddenSlides>
  <ep:MMClips>0</ep:MMClips>
  <ep:HeadingPairs>
    <vt:vector size="4" baseType="variant">
      <vt:variant>
        <vt:lpstr>Темы</vt:lpstr>
      </vt:variant>
      <vt:variant>
        <vt:i4>1</vt:i4>
      </vt:variant>
      <vt:variant>
        <vt:lpstr>Заголовок слайда</vt:lpstr>
      </vt:variant>
      <vt:variant>
        <vt:i4>18</vt:i4>
      </vt:variant>
    </vt:vector>
  </ep:HeadingPairs>
  <ep:TitlesOfParts>
    <vt:vector size="19" baseType="lpstr">
      <vt:lpstr>Скрещение</vt:lpstr>
      <vt:lpstr>“Формирование безопасного поведения у дошкольников с окружающим миром”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 детьми разновозрастной группы была проведена викторина различных игр и  заданий ”Формирование безопасного поведения на дороге”. В конце дети были  награждены памятными значками “Знаток Правил Дорожной Безопасности”  и фуражками полицейского.</vt:lpstr>
      <vt:lpstr>Проведение беседы с детьми разновозрастной группы  “Чужой человек”. Дети отвечали на вопросы: “ Что нужно  делать и как себя обезопасить”, рассматривая иллюстрации с ситуациями.</vt:lpstr>
      <vt:lpstr>Слайд 17</vt:lpstr>
      <vt:lpstr>Слайд 18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2023-01-29T10:20:29.349</dcterms:created>
  <dc:creator>acer</dc:creator>
  <cp:lastModifiedBy>acer</cp:lastModifiedBy>
  <dcterms:modified xsi:type="dcterms:W3CDTF">2023-02-09T19:24:20.805</dcterms:modified>
  <cp:revision>75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