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7" r:id="rId3"/>
    <p:sldId id="333" r:id="rId4"/>
    <p:sldId id="329" r:id="rId5"/>
    <p:sldId id="330" r:id="rId6"/>
    <p:sldId id="323" r:id="rId7"/>
    <p:sldId id="269" r:id="rId8"/>
    <p:sldId id="32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7DC055-3783-4F1C-827A-33035B69BC26}" v="501" dt="2020-03-09T07:56:52.1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653" autoAdjust="0"/>
  </p:normalViewPr>
  <p:slideViewPr>
    <p:cSldViewPr>
      <p:cViewPr varScale="1">
        <p:scale>
          <a:sx n="64" d="100"/>
          <a:sy n="64" d="100"/>
        </p:scale>
        <p:origin x="-123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BB544-E66F-47DA-982F-9A0ACADB070C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555A9-0FA9-4C74-9833-1CEE4FAF80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474B2-AEF9-454A-A732-41BC407DC290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51C74-CDA8-4B43-914B-955888839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63C9-CADA-4847-8006-1AB43F137FDB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B9F8F-B128-4F22-AFE3-55580AE06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A4E2B-DDDD-448A-810A-AE58CBDE5905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32FEB-EAA0-4468-BD2A-1107589104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9E360-BEA2-4994-8D07-63AF9D48C7D8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DA7F8-6C37-436C-86AB-FFEF07812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BC641-726F-4E01-A60F-426BEB17FB03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D705F-6929-40F4-BDF1-7E17EBB2C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84861-EAA5-48B9-A1B6-C0DF494FD439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12866-81B6-46D6-8F3B-586C0F5705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4B229-C140-4B66-A127-C92CCDE88B39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4FC95-7864-4DC0-A0D7-6688A05D61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78D1B-EBDD-4198-AF73-C3427B4450D5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A00EA-C115-4B72-8EBA-543DDAF1CA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EAFB4-AB6F-4C31-8A61-CAF42F014AD8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CB55D-FC6C-487B-955D-57D46AFA7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0C56C-8349-4055-A74A-8300974C73E4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CAA1C-4969-4175-B10D-14B2B3179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80F87-D3CC-4FF6-B907-807C3A6DE8C1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25013-E476-40A8-B8DB-D78580C82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22D8F-F2B6-433F-9E31-9559249E74DC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AE263-186B-4992-9F2D-02342082F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BF3788-0081-4156-A57D-17AE5ACA850B}" type="datetimeFigureOut">
              <a:rPr lang="ru-RU"/>
              <a:pPr>
                <a:defRPr/>
              </a:pPr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A4B032-4E63-40E5-888B-06E2371B6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5" r:id="rId2"/>
    <p:sldLayoutId id="2147483676" r:id="rId3"/>
    <p:sldLayoutId id="2147483677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99792" y="620688"/>
            <a:ext cx="5976664" cy="54006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Times New Roman"/>
              </a:rPr>
              <a:t>Формы работы </a:t>
            </a:r>
            <a:r>
              <a:rPr lang="ru-RU" sz="3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Times New Roman"/>
              </a:rPr>
              <a:t>по  экологическому </a:t>
            </a:r>
            <a:r>
              <a:rPr lang="ru-RU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Times New Roman"/>
              </a:rPr>
              <a:t>воспитанию.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Times New Roman"/>
              </a:rPr>
              <a:t>Традиционные и нетрадиционные.</a:t>
            </a:r>
            <a:endParaRPr lang="ru-RU" sz="36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Times New Roman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36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36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5300783"/>
            <a:ext cx="42862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28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69005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400" b="1" i="1" dirty="0" smtClean="0"/>
              <a:t>Форма</a:t>
            </a:r>
            <a:r>
              <a:rPr lang="ru-RU" sz="2400" dirty="0" smtClean="0"/>
              <a:t> </a:t>
            </a:r>
            <a:r>
              <a:rPr lang="ru-RU" sz="2400" i="1" dirty="0" smtClean="0"/>
              <a:t>- это внешняя организация содержания какого либо процесса. </a:t>
            </a:r>
            <a:br>
              <a:rPr lang="ru-RU" sz="2400" i="1" dirty="0" smtClean="0"/>
            </a:br>
            <a:r>
              <a:rPr lang="ru-RU" sz="2400" b="1" i="1" dirty="0" smtClean="0"/>
              <a:t>Метод</a:t>
            </a:r>
            <a:r>
              <a:rPr lang="ru-RU" sz="2400" dirty="0" smtClean="0"/>
              <a:t> - характеризует содержательную, или внутреннюю, сторону учебного процесса.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Различают 3 основные формы образовательного процесса:</a:t>
            </a:r>
            <a:br>
              <a:rPr lang="ru-RU" sz="2400" i="1" dirty="0" smtClean="0"/>
            </a:br>
            <a:r>
              <a:rPr lang="ru-RU" sz="2400" i="1" dirty="0" smtClean="0"/>
              <a:t>1.</a:t>
            </a:r>
            <a:r>
              <a:rPr lang="ru-RU" sz="2400" dirty="0" smtClean="0"/>
              <a:t> фронтальные,</a:t>
            </a:r>
            <a:br>
              <a:rPr lang="ru-RU" sz="2400" dirty="0" smtClean="0"/>
            </a:br>
            <a:r>
              <a:rPr lang="ru-RU" sz="2400" dirty="0" smtClean="0"/>
              <a:t>2.  групповые, </a:t>
            </a:r>
            <a:br>
              <a:rPr lang="ru-RU" sz="2400" dirty="0" smtClean="0"/>
            </a:br>
            <a:r>
              <a:rPr lang="ru-RU" sz="2400" dirty="0" smtClean="0"/>
              <a:t>3. индивидуальные.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Методы экологического образования и воспитания бывают : наглядные, практические, словесные.</a:t>
            </a:r>
            <a:br>
              <a:rPr lang="ru-RU" sz="2400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857232"/>
            <a:ext cx="9072626" cy="6000768"/>
          </a:xfrm>
        </p:spPr>
        <p:txBody>
          <a:bodyPr/>
          <a:lstStyle/>
          <a:p>
            <a:pPr algn="l"/>
            <a:r>
              <a:rPr lang="ru-RU" sz="2400" b="1" i="1" dirty="0" smtClean="0"/>
              <a:t>                             формы мышления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> 1) наглядно-действенное - инструментом которого является предмет (в возрасте от 1 до 3-х лет); </a:t>
            </a:r>
            <a:br>
              <a:rPr lang="ru-RU" sz="2400" dirty="0" smtClean="0"/>
            </a:br>
            <a:r>
              <a:rPr lang="ru-RU" sz="2400" dirty="0" smtClean="0"/>
              <a:t>2) наглядно-образное - оперирует образами реального мира (в возрасте от 4 до 7 лет, но сохраняется и у взрослых людей); </a:t>
            </a:r>
            <a:br>
              <a:rPr lang="ru-RU" sz="2400" dirty="0" smtClean="0"/>
            </a:br>
            <a:r>
              <a:rPr lang="ru-RU" sz="2400" dirty="0" smtClean="0"/>
              <a:t>3) словесно-логическое (понятийное), в котором мы пользуемся словом (понятием) </a:t>
            </a:r>
            <a:br>
              <a:rPr lang="ru-RU" sz="2400" dirty="0" smtClean="0"/>
            </a:br>
            <a:r>
              <a:rPr lang="ru-RU" sz="2400" dirty="0" smtClean="0"/>
              <a:t>4) абстрактно-логическое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Каждая из выделенных групп методов предполагает включение </a:t>
            </a:r>
            <a:r>
              <a:rPr lang="ru-RU" sz="2400" b="1" i="1" dirty="0" smtClean="0"/>
              <a:t>приемов </a:t>
            </a:r>
            <a:r>
              <a:rPr lang="ru-RU" sz="2400" dirty="0" smtClean="0"/>
              <a:t>различного характера. Это – </a:t>
            </a:r>
            <a:br>
              <a:rPr lang="ru-RU" sz="2400" dirty="0" smtClean="0"/>
            </a:br>
            <a:r>
              <a:rPr lang="ru-RU" sz="2400" dirty="0" smtClean="0"/>
              <a:t>1) наглядный - показ образца, способа действия, вопрос, объяснение, </a:t>
            </a:r>
            <a:br>
              <a:rPr lang="ru-RU" sz="2400" dirty="0" smtClean="0"/>
            </a:br>
            <a:r>
              <a:rPr lang="ru-RU" sz="2400" dirty="0" smtClean="0"/>
              <a:t>2) игровые приемы - имитация голоса, движения и т. д., </a:t>
            </a:r>
            <a:br>
              <a:rPr lang="ru-RU" sz="2400" dirty="0" smtClean="0"/>
            </a:br>
            <a:r>
              <a:rPr lang="ru-RU" sz="2400" dirty="0" smtClean="0"/>
              <a:t>в результате чего в каждом методе в различных сочетаниях используются все три формы мышления при ведущей, определяющей роли одной из них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/>
          <a:lstStyle/>
          <a:p>
            <a:pPr algn="l"/>
            <a:r>
              <a:rPr lang="ru-RU" sz="2400" dirty="0" smtClean="0"/>
              <a:t>Основная форма в экологическом образовании детей это – наблюдение (наглядный метод).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Моделирование (практический метод) - ведение календаря природы и отражение в них результатов наблюдений.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Опытническая деятельность (наглядный и практический метод) - проводятся опыты с предметами неживой природы, растениями и животными, они могут быть связаны с трудом в уголке природы и на огороде, могут включаться в занятия.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Беседа (словесный метод) - это последовательная цепочка вопросов помогающих понять причинно - следственные связи, сделать обобщения, выводы.. 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472518" cy="6357958"/>
          </a:xfrm>
        </p:spPr>
        <p:txBody>
          <a:bodyPr/>
          <a:lstStyle/>
          <a:p>
            <a:pPr algn="l"/>
            <a:r>
              <a:rPr lang="ru-RU" sz="2400" b="1" dirty="0" smtClean="0"/>
              <a:t>                             Другие формы</a:t>
            </a:r>
            <a:br>
              <a:rPr lang="ru-RU" sz="2400" b="1" dirty="0" smtClean="0"/>
            </a:br>
            <a:r>
              <a:rPr lang="ru-RU" sz="2400" b="1" dirty="0" smtClean="0"/>
              <a:t>Труд.  </a:t>
            </a:r>
            <a:r>
              <a:rPr lang="ru-RU" sz="2400" dirty="0" smtClean="0"/>
              <a:t>Развитие трудовых умений и навыков при ознакомлении с природными объектами. На природе следует продолжать воспитывать положительное отношение к труду, желание трудиться.</a:t>
            </a:r>
            <a:br>
              <a:rPr lang="ru-RU" sz="2400" dirty="0" smtClean="0"/>
            </a:br>
            <a:r>
              <a:rPr lang="ru-RU" sz="2400" b="1" dirty="0" smtClean="0"/>
              <a:t>Игра. </a:t>
            </a:r>
            <a:r>
              <a:rPr lang="ru-RU" sz="2400" dirty="0" smtClean="0"/>
              <a:t>Освоение детьми представлений экологического характера осуществляется легче, если в процессы познания природы включаются игровые обучающие ситуации, элементы сюжетно - ролевой игры.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 Формы и методы организации детей по экологическому</a:t>
            </a:r>
            <a:r>
              <a:rPr lang="ru-RU" sz="2400" dirty="0" smtClean="0"/>
              <a:t> образованию самые разнообразные, выбор их зависит от </a:t>
            </a:r>
            <a:r>
              <a:rPr lang="ru-RU" sz="2400" b="1" dirty="0" smtClean="0"/>
              <a:t>воспитательно-образовательных задач</a:t>
            </a:r>
            <a:r>
              <a:rPr lang="ru-RU" sz="2400" dirty="0" smtClean="0"/>
              <a:t>, программного материала и </a:t>
            </a:r>
            <a:r>
              <a:rPr lang="ru-RU" sz="2400" b="1" dirty="0" smtClean="0"/>
              <a:t>возраста детей</a:t>
            </a:r>
            <a:r>
              <a:rPr lang="ru-RU" sz="2400" dirty="0" smtClean="0"/>
              <a:t>, а также от местных условий и природного окружения.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Выноска с четырьмя стрелками 17"/>
          <p:cNvSpPr/>
          <p:nvPr/>
        </p:nvSpPr>
        <p:spPr>
          <a:xfrm>
            <a:off x="2428860" y="1428736"/>
            <a:ext cx="4286280" cy="3571900"/>
          </a:xfrm>
          <a:prstGeom prst="quadArrowCallou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cs typeface="Times New Roman"/>
              </a:rPr>
              <a:t>Нетрадиционные формы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cs typeface="Times New Roman"/>
              </a:rPr>
              <a:t> 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D0B21258-3587-4D79-8C5A-BAD8054CF491}"/>
              </a:ext>
            </a:extLst>
          </p:cNvPr>
          <p:cNvSpPr/>
          <p:nvPr/>
        </p:nvSpPr>
        <p:spPr>
          <a:xfrm>
            <a:off x="285720" y="785794"/>
            <a:ext cx="1953032" cy="5844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kern="1200" dirty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Экологические кружки</a:t>
            </a:r>
            <a:endParaRPr lang="ru-RU" dirty="0">
              <a:solidFill>
                <a:schemeClr val="bg1"/>
              </a:solidFill>
              <a:cs typeface="Times New Roman"/>
            </a:endParaRP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F2E1EA0A-035F-420A-882E-20ECA7A55A5C}"/>
              </a:ext>
            </a:extLst>
          </p:cNvPr>
          <p:cNvSpPr/>
          <p:nvPr/>
        </p:nvSpPr>
        <p:spPr>
          <a:xfrm>
            <a:off x="2454229" y="425668"/>
            <a:ext cx="1953032" cy="5844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cs typeface="Times New Roman"/>
              </a:rPr>
              <a:t>Экологическая тропа</a:t>
            </a: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992997BF-CCAF-48C6-A5D1-70B31916E677}"/>
              </a:ext>
            </a:extLst>
          </p:cNvPr>
          <p:cNvSpPr/>
          <p:nvPr/>
        </p:nvSpPr>
        <p:spPr>
          <a:xfrm>
            <a:off x="357158" y="2643182"/>
            <a:ext cx="1953032" cy="5844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kern="1200" dirty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Трудовой десант</a:t>
            </a:r>
            <a:endParaRPr lang="ru-RU" sz="14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F2F84B31-E544-4B68-83B9-860D6B5C2018}"/>
              </a:ext>
            </a:extLst>
          </p:cNvPr>
          <p:cNvSpPr/>
          <p:nvPr/>
        </p:nvSpPr>
        <p:spPr>
          <a:xfrm>
            <a:off x="4572000" y="5572140"/>
            <a:ext cx="1953032" cy="5844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kern="1200" dirty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Экологический центр.</a:t>
            </a:r>
            <a:r>
              <a:rPr lang="ru-RU" sz="1400" i="1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 </a:t>
            </a:r>
            <a:endParaRPr lang="ru-RU" dirty="0">
              <a:solidFill>
                <a:schemeClr val="bg1"/>
              </a:solidFill>
              <a:cs typeface="Times New Roman"/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xmlns="" id="{F4A9D567-D172-460A-86F8-FE103DCCD361}"/>
              </a:ext>
            </a:extLst>
          </p:cNvPr>
          <p:cNvSpPr/>
          <p:nvPr/>
        </p:nvSpPr>
        <p:spPr>
          <a:xfrm>
            <a:off x="6715140" y="3000372"/>
            <a:ext cx="1953032" cy="5844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kern="1200" dirty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Моделирование</a:t>
            </a:r>
            <a:r>
              <a:rPr lang="ru-RU" sz="1400" i="1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 </a:t>
            </a:r>
            <a:endParaRPr lang="ru-RU" sz="14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xmlns="" id="{430E7BFC-76F0-4AC1-9D98-19ABF74A06A3}"/>
              </a:ext>
            </a:extLst>
          </p:cNvPr>
          <p:cNvSpPr/>
          <p:nvPr/>
        </p:nvSpPr>
        <p:spPr>
          <a:xfrm>
            <a:off x="6643702" y="2000240"/>
            <a:ext cx="1953032" cy="5844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kern="1200" dirty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Зеленый патруль</a:t>
            </a:r>
            <a:r>
              <a:rPr lang="ru-RU" sz="14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.</a:t>
            </a:r>
            <a:r>
              <a:rPr lang="ru-RU" sz="1400" dirty="0">
                <a:latin typeface="Calibri"/>
                <a:ea typeface="Calibri"/>
                <a:cs typeface="Calibri"/>
              </a:rPr>
              <a:t> </a:t>
            </a:r>
            <a:endParaRPr lang="ru-RU" dirty="0">
              <a:solidFill>
                <a:schemeClr val="tx1"/>
              </a:solidFill>
              <a:cs typeface="Times New Roman"/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xmlns="" id="{ECC06F8E-02DF-4123-80B4-CD78824CCF1B}"/>
              </a:ext>
            </a:extLst>
          </p:cNvPr>
          <p:cNvSpPr/>
          <p:nvPr/>
        </p:nvSpPr>
        <p:spPr>
          <a:xfrm>
            <a:off x="285720" y="4357694"/>
            <a:ext cx="2095908" cy="5844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kern="1200" dirty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Мнемотехника</a:t>
            </a:r>
            <a:endParaRPr lang="ru-RU" dirty="0">
              <a:solidFill>
                <a:schemeClr val="bg1"/>
              </a:solidFill>
              <a:cs typeface="Times New Roman"/>
            </a:endParaRP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xmlns="" id="{0F635B92-893C-4DE3-9E4F-C03AFA864A50}"/>
              </a:ext>
            </a:extLst>
          </p:cNvPr>
          <p:cNvSpPr/>
          <p:nvPr/>
        </p:nvSpPr>
        <p:spPr>
          <a:xfrm>
            <a:off x="285720" y="3500438"/>
            <a:ext cx="1953032" cy="5844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kern="1200" dirty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Реклама</a:t>
            </a:r>
            <a:endParaRPr lang="ru-RU" dirty="0">
              <a:solidFill>
                <a:schemeClr val="bg1"/>
              </a:solidFill>
              <a:cs typeface="Times New Roman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xmlns="" id="{C77CF03C-3A2E-4A80-9555-759E3F87823C}"/>
              </a:ext>
            </a:extLst>
          </p:cNvPr>
          <p:cNvSpPr/>
          <p:nvPr/>
        </p:nvSpPr>
        <p:spPr>
          <a:xfrm>
            <a:off x="357158" y="1643050"/>
            <a:ext cx="1953032" cy="5844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kern="1200" dirty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Марафон</a:t>
            </a:r>
            <a:r>
              <a:rPr lang="ru-RU" sz="1400" b="1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 </a:t>
            </a:r>
            <a:endParaRPr lang="ru-RU" b="1" dirty="0">
              <a:solidFill>
                <a:schemeClr val="bg1"/>
              </a:solidFill>
              <a:cs typeface="Times New Roman"/>
            </a:endParaRP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xmlns="" id="{206149DA-00B5-45A1-B786-3F873D69F3F3}"/>
              </a:ext>
            </a:extLst>
          </p:cNvPr>
          <p:cNvSpPr/>
          <p:nvPr/>
        </p:nvSpPr>
        <p:spPr>
          <a:xfrm>
            <a:off x="6643702" y="4000504"/>
            <a:ext cx="1953032" cy="5844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kern="1200" dirty="0" err="1">
                <a:solidFill>
                  <a:schemeClr val="bg1"/>
                </a:solidFill>
                <a:latin typeface="Calibri"/>
                <a:ea typeface="+mn-ea"/>
                <a:cs typeface="+mn-cs"/>
              </a:rPr>
              <a:t>Экологичесие</a:t>
            </a:r>
            <a:r>
              <a:rPr lang="ru-RU" sz="1600" b="1" i="1" kern="1200" dirty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 сказки</a:t>
            </a:r>
            <a:endParaRPr lang="ru-RU" dirty="0">
              <a:solidFill>
                <a:schemeClr val="bg1"/>
              </a:solidFill>
              <a:cs typeface="Times New Roman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xmlns="" id="{F33AF4C8-F761-4C26-83C0-59BF0EDF6123}"/>
              </a:ext>
            </a:extLst>
          </p:cNvPr>
          <p:cNvSpPr/>
          <p:nvPr/>
        </p:nvSpPr>
        <p:spPr>
          <a:xfrm>
            <a:off x="4643438" y="357166"/>
            <a:ext cx="1953032" cy="5844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kern="1200" dirty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«Поле чудес»</a:t>
            </a:r>
            <a:endParaRPr lang="ru-RU" dirty="0">
              <a:solidFill>
                <a:schemeClr val="bg1"/>
              </a:solidFill>
              <a:cs typeface="Times New Roman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xmlns="" id="{262D8005-2EEB-4A08-83DC-FE189130B916}"/>
              </a:ext>
            </a:extLst>
          </p:cNvPr>
          <p:cNvSpPr/>
          <p:nvPr/>
        </p:nvSpPr>
        <p:spPr>
          <a:xfrm>
            <a:off x="6786578" y="5072074"/>
            <a:ext cx="1928826" cy="72737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kern="1200" dirty="0" err="1">
                <a:solidFill>
                  <a:schemeClr val="bg1"/>
                </a:solidFill>
                <a:latin typeface="Calibri"/>
                <a:ea typeface="+mn-ea"/>
                <a:cs typeface="+mn-cs"/>
              </a:rPr>
              <a:t>Экоминутки</a:t>
            </a:r>
            <a:r>
              <a:rPr lang="ru-RU" sz="1600" b="1" i="1" kern="1200" dirty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.</a:t>
            </a:r>
            <a:r>
              <a:rPr lang="ru-RU" sz="1400" i="1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 </a:t>
            </a:r>
            <a:endParaRPr lang="ru-RU" dirty="0">
              <a:solidFill>
                <a:schemeClr val="bg1"/>
              </a:solidFill>
              <a:cs typeface="Times New Roman"/>
            </a:endParaRP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xmlns="" id="{EFBC7416-B1F6-41A9-8DDD-EB9A470CDAB7}"/>
              </a:ext>
            </a:extLst>
          </p:cNvPr>
          <p:cNvSpPr/>
          <p:nvPr/>
        </p:nvSpPr>
        <p:spPr>
          <a:xfrm>
            <a:off x="6715140" y="1142984"/>
            <a:ext cx="1953032" cy="5844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1200" dirty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Составление экологических карт</a:t>
            </a:r>
            <a:endParaRPr lang="ru-RU" dirty="0">
              <a:solidFill>
                <a:schemeClr val="bg1"/>
              </a:solidFill>
              <a:cs typeface="Times New Roman"/>
            </a:endParaRP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xmlns="" id="{1ECE1617-FE63-49DD-8F6D-C437E28BD937}"/>
              </a:ext>
            </a:extLst>
          </p:cNvPr>
          <p:cNvSpPr/>
          <p:nvPr/>
        </p:nvSpPr>
        <p:spPr>
          <a:xfrm>
            <a:off x="2285984" y="5643578"/>
            <a:ext cx="2024470" cy="5844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kern="1200" dirty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Природоохранные акции</a:t>
            </a:r>
            <a:endParaRPr lang="ru-RU" dirty="0">
              <a:solidFill>
                <a:schemeClr val="bg1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88682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9" grpId="0" animBg="1"/>
      <p:bldP spid="40" grpId="0" animBg="1"/>
      <p:bldP spid="41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1" grpId="0" animBg="1"/>
      <p:bldP spid="53" grpId="0" animBg="1"/>
      <p:bldP spid="54" grpId="0" animBg="1"/>
      <p:bldP spid="5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2000264" cy="10572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Сюжетно -ролевые  и </a:t>
            </a:r>
            <a:r>
              <a:rPr lang="ru-RU" dirty="0" err="1">
                <a:solidFill>
                  <a:schemeClr val="tx1"/>
                </a:solidFill>
              </a:rPr>
              <a:t>д</a:t>
            </a:r>
            <a:r>
              <a:rPr lang="ru-RU" dirty="0">
                <a:solidFill>
                  <a:schemeClr val="tx1"/>
                </a:solidFill>
              </a:rPr>
              <a:t>/игры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14612" y="357166"/>
            <a:ext cx="1785938" cy="105727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Игры с природным материалом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86313" y="357166"/>
            <a:ext cx="1714513" cy="10572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Целевые прогулки и наблюдение в природе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357166"/>
            <a:ext cx="2000279" cy="98585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Просмотр  фильмов  о  природе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071942"/>
            <a:ext cx="2071702" cy="10715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Создание книг – самоделок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000893" y="2786058"/>
            <a:ext cx="1785950" cy="10715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Чтение детской художественной литературы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786579" y="4000504"/>
            <a:ext cx="2000264" cy="105727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Труд в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центре  природы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643702" y="1500175"/>
            <a:ext cx="2143141" cy="121444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Опытная, экспериментальная, поисковая деятельность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5214951"/>
            <a:ext cx="2000280" cy="128588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Беседы  с  детьми  на экологические  темы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643438" y="5357826"/>
            <a:ext cx="1928826" cy="114300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Сбор коллекций семян, камней, оформление гербария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715140" y="5143512"/>
            <a:ext cx="2071702" cy="135732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Работа с календарями природы, дневниками наблюдений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5357812"/>
            <a:ext cx="1928826" cy="114302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Изобразительная  деятельность  по экологической  тематике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1500174"/>
            <a:ext cx="2143140" cy="135732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Рассматривание  дидактических картинок, иллюстраций  о природе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2928934"/>
            <a:ext cx="2000264" cy="10001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Экологические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досуги, проекты</a:t>
            </a:r>
          </a:p>
        </p:txBody>
      </p:sp>
      <p:sp>
        <p:nvSpPr>
          <p:cNvPr id="18" name="Выноска с четырьмя стрелками 17"/>
          <p:cNvSpPr/>
          <p:nvPr/>
        </p:nvSpPr>
        <p:spPr>
          <a:xfrm>
            <a:off x="2428860" y="1571612"/>
            <a:ext cx="4429125" cy="3500462"/>
          </a:xfrm>
          <a:prstGeom prst="quadArrow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Совместная деятельность  воспитателя  и воспитанников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99792" y="620688"/>
            <a:ext cx="5976664" cy="54006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6600" b="1" i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66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Спасибо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66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за внимание!</a:t>
            </a:r>
            <a:r>
              <a:rPr lang="ru-RU" sz="6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 </a:t>
            </a:r>
          </a:p>
          <a:p>
            <a:pPr algn="ctr" fontAlgn="auto">
              <a:spcAft>
                <a:spcPts val="0"/>
              </a:spcAft>
              <a:defRPr/>
            </a:pPr>
            <a:endParaRPr lang="ru-RU" sz="36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36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5300783"/>
            <a:ext cx="42862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28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4214810" y="4625515"/>
            <a:ext cx="421484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28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ru-RU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5295</TotalTime>
  <Words>141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Форма - это внешняя организация содержания какого либо процесса.  Метод - характеризует содержательную, или внутреннюю, сторону учебного процесса.  Различают 3 основные формы образовательного процесса: 1. фронтальные, 2.  групповые,  3. индивидуальные.  Методы экологического образования и воспитания бывают : наглядные, практические, словесные.  </vt:lpstr>
      <vt:lpstr>                             формы мышления.  1) наглядно-действенное - инструментом которого является предмет (в возрасте от 1 до 3-х лет);  2) наглядно-образное - оперирует образами реального мира (в возрасте от 4 до 7 лет, но сохраняется и у взрослых людей);  3) словесно-логическое (понятийное), в котором мы пользуемся словом (понятием)  4) абстрактно-логическое  Каждая из выделенных групп методов предполагает включение приемов различного характера. Это –  1) наглядный - показ образца, способа действия, вопрос, объяснение,  2) игровые приемы - имитация голоса, движения и т. д.,  в результате чего в каждом методе в различных сочетаниях используются все три формы мышления при ведущей, определяющей роли одной из них  </vt:lpstr>
      <vt:lpstr>Основная форма в экологическом образовании детей это – наблюдение (наглядный метод).  Моделирование (практический метод) - ведение календаря природы и отражение в них результатов наблюдений.  Опытническая деятельность (наглядный и практический метод) - проводятся опыты с предметами неживой природы, растениями и животными, они могут быть связаны с трудом в уголке природы и на огороде, могут включаться в занятия.    Беседа (словесный метод) - это последовательная цепочка вопросов помогающих понять причинно - следственные связи, сделать обобщения, выводы..  </vt:lpstr>
      <vt:lpstr>                             Другие формы Труд.  Развитие трудовых умений и навыков при ознакомлении с природными объектами. На природе следует продолжать воспитывать положительное отношение к труду, желание трудиться. Игра. Освоение детьми представлений экологического характера осуществляется легче, если в процессы познания природы включаются игровые обучающие ситуации, элементы сюжетно - ролевой игры.   Формы и методы организации детей по экологическому образованию самые разнообразные, выбор их зависит от воспитательно-образовательных задач, программного материала и возраста детей, а также от местных условий и природного окружения.  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Группа-4</cp:lastModifiedBy>
  <cp:revision>318</cp:revision>
  <dcterms:created xsi:type="dcterms:W3CDTF">2013-08-23T08:38:35Z</dcterms:created>
  <dcterms:modified xsi:type="dcterms:W3CDTF">2023-02-11T19:49:18Z</dcterms:modified>
</cp:coreProperties>
</file>