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70" r:id="rId14"/>
    <p:sldId id="267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4CCFB-6E69-4B36-B992-CECA022C64E5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500702"/>
            <a:ext cx="6357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INFINITVE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–ING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FORMS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ЗНАЧЕНИИ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инфинитивом с частицей </a:t>
            </a:r>
            <a:r>
              <a:rPr lang="en-US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5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</a:t>
            </a: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и</a:t>
            </a:r>
            <a:r>
              <a:rPr lang="ru-RU" dirty="0" smtClean="0">
                <a:solidFill>
                  <a:srgbClr val="C00000"/>
                </a:solidFill>
              </a:rPr>
              <a:t>нфинитив с частицей </a:t>
            </a:r>
            <a:r>
              <a:rPr lang="en-US" dirty="0" smtClean="0">
                <a:solidFill>
                  <a:srgbClr val="C00000"/>
                </a:solidFill>
              </a:rPr>
              <a:t>to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79512" y="2174875"/>
            <a:ext cx="4317876" cy="395128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AutoNum type="arabicParenR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«забыть, не помнить»: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forgot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call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Jones and he was upset.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«помнить, не забывать»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always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lock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door when she leaves.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«намереваться, собираться»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check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report but he was too busy.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-</a:t>
            </a:r>
            <a:r>
              <a:rPr lang="en-US" dirty="0" err="1" smtClean="0">
                <a:solidFill>
                  <a:srgbClr val="C00000"/>
                </a:solidFill>
              </a:rPr>
              <a:t>ing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форма глагола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19463" cy="395128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AutoNum type="arabicParenR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помнить о событии в прошлом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We’ll never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that terrible snowstorm.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«помнить о событии в прошлом»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didn’t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lend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 his pen and he thought he had lost it!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«подразумевать, предполагать»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Growing up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hav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responsibilities.</a:t>
            </a:r>
          </a:p>
        </p:txBody>
      </p:sp>
    </p:spTree>
    <p:extLst>
      <p:ext uri="{BB962C8B-B14F-4D97-AF65-F5344CB8AC3E}">
        <p14:creationId xmlns:p14="http://schemas.microsoft.com/office/powerpoint/2010/main" val="3875496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2113"/>
            <a:ext cx="8229600" cy="1143000"/>
          </a:xfrm>
        </p:spPr>
        <p:txBody>
          <a:bodyPr>
            <a:noAutofit/>
          </a:bodyPr>
          <a:lstStyle/>
          <a:p>
            <a:r>
              <a:rPr lang="ru-RU" sz="3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ЗНАЧЕНИИ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инфинитивом с частицей 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5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</a:t>
            </a:r>
            <a:endParaRPr lang="ru-RU" sz="35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ru-RU" sz="3100" dirty="0" smtClean="0">
                <a:solidFill>
                  <a:srgbClr val="C00000"/>
                </a:solidFill>
              </a:rPr>
              <a:t>инфинитив </a:t>
            </a:r>
            <a:r>
              <a:rPr lang="ru-RU" sz="3100" dirty="0">
                <a:solidFill>
                  <a:srgbClr val="C00000"/>
                </a:solidFill>
              </a:rPr>
              <a:t>с частицей </a:t>
            </a:r>
            <a:r>
              <a:rPr lang="en-US" sz="3100" dirty="0">
                <a:solidFill>
                  <a:srgbClr val="C00000"/>
                </a:solidFill>
              </a:rPr>
              <a:t>to</a:t>
            </a:r>
            <a:endParaRPr lang="ru-RU" sz="31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«сожалеть о том, что приходится сообщать что-либо неприятное» (обычно со словами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say, tell, inform, announce)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regret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inform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that the flight has been delayed.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«стараться, делать все возможное, пытаться»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carry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 suitcase up the stairs but it was too heavy.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«остановиться на время с целью что-нибудь сделать»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we were driving, we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stopped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buy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some food and drink.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sz="3100" dirty="0" smtClean="0">
                <a:solidFill>
                  <a:srgbClr val="C00000"/>
                </a:solidFill>
              </a:rPr>
              <a:t>-</a:t>
            </a:r>
            <a:r>
              <a:rPr lang="en-US" sz="3100" dirty="0" err="1">
                <a:solidFill>
                  <a:srgbClr val="C00000"/>
                </a:solidFill>
              </a:rPr>
              <a:t>ing</a:t>
            </a:r>
            <a:r>
              <a:rPr lang="en-US" sz="3100" dirty="0">
                <a:solidFill>
                  <a:srgbClr val="C00000"/>
                </a:solidFill>
              </a:rPr>
              <a:t> </a:t>
            </a:r>
            <a:r>
              <a:rPr lang="ru-RU" sz="3100" dirty="0">
                <a:solidFill>
                  <a:srgbClr val="C00000"/>
                </a:solidFill>
              </a:rPr>
              <a:t>форма глагола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«сожалеть о чем-то»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has never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regretted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turn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down the promotion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«делать что-то в качестве эксперимента, пробовать»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mak</a:t>
            </a:r>
            <a:r>
              <a:rPr lang="en-US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list of what you want to buy.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«прекратить делать что-либо»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think you should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eat</a:t>
            </a:r>
            <a:r>
              <a:rPr lang="en-US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sweets.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874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ЗНАЧЕНИИ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инфинитивом с частицей 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5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</a:t>
            </a:r>
            <a:endParaRPr lang="ru-RU" sz="35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endParaRPr lang="en-US" dirty="0" smtClean="0">
              <a:solidFill>
                <a:srgbClr val="C00000"/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rgbClr val="C00000"/>
                </a:solidFill>
              </a:rPr>
              <a:t>инфинитив </a:t>
            </a:r>
            <a:r>
              <a:rPr lang="ru-RU" dirty="0">
                <a:solidFill>
                  <a:srgbClr val="C00000"/>
                </a:solidFill>
              </a:rPr>
              <a:t>с частицей </a:t>
            </a:r>
            <a:r>
              <a:rPr lang="en-US" dirty="0">
                <a:solidFill>
                  <a:srgbClr val="C00000"/>
                </a:solidFill>
              </a:rPr>
              <a:t>to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«закончить действие или приступить к новому действию»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he finished his speech, he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 on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answer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reporters’ questions.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«испытывать неудовольствие по поводу предстоящего действия»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this, but you weren’t selected for the team.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-</a:t>
            </a:r>
            <a:r>
              <a:rPr lang="en-US" dirty="0" err="1">
                <a:solidFill>
                  <a:srgbClr val="C00000"/>
                </a:solidFill>
              </a:rPr>
              <a:t>ing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форма глагола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«продолжать делать что-либо»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student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after the teacher had told everyone that their time was up.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 любить то, что приходится делать»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wak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 early.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82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57166"/>
            <a:ext cx="7215238" cy="6357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Put the verbs into (to) Infinitive or –</a:t>
            </a:r>
            <a:r>
              <a:rPr lang="en-US" b="1" dirty="0" err="1" smtClean="0"/>
              <a:t>ing</a:t>
            </a:r>
            <a:r>
              <a:rPr lang="en-US" b="1" dirty="0" smtClean="0"/>
              <a:t>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can’t_______(to imagine) hum being a firefighter.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didn’t want him________(to disturb)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don’t mind_________(to open) the window, it’s so stuffy.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gave up________(to smoke).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song is worth_______(to smoke).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Would you prefer _________(to start) with the result of the experiment?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fancies________(to go) out tomorrow.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It’s too difficult________(to do) diving in such cold weather.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promised me___________(to return) the glasses in an hour.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Avoid _________(to dress) smart. There are plenty of robbers.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3886200"/>
            <a:ext cx="2133600" cy="214312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024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-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глагола употребляется: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algn="just"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роли подлежащего</a:t>
            </a:r>
          </a:p>
          <a:p>
            <a:pPr marL="0" indent="0" algn="just">
              <a:buNone/>
            </a:pP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Swimm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 good form of exercise.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глаголов:</a:t>
            </a:r>
          </a:p>
          <a:p>
            <a:pPr marL="0" indent="0" algn="just">
              <a:buNone/>
            </a:pP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dmit, appreciate, avoid, consider, continue, deny, fancy, go (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заниматься),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imagine, mind, miss, </a:t>
            </a:r>
            <a:r>
              <a:rPr lang="en-US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practise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prevent, quit, save, suggest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 you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clos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window?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после глаголов:</a:t>
            </a:r>
          </a:p>
          <a:p>
            <a:pPr marL="0" indent="0" algn="just">
              <a:buNone/>
            </a:pP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ove, like, enjoy, prefer, dislike, hate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значении общего предпочтения)-</a:t>
            </a: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eat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home-cooked meals.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a restaurant tonight.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выражения особого предпочтения – «предпочел бы»)</a:t>
            </a: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!НО! </a:t>
            </a:r>
            <a:r>
              <a:rPr lang="ru-RU" dirty="0" smtClean="0"/>
              <a:t>Для выражения определенного предпочтения с 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would like, would prefer, would love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/>
              <a:t>употребляется инфинитив с частицей </a:t>
            </a:r>
            <a:r>
              <a:rPr lang="en-US" dirty="0" smtClean="0">
                <a:solidFill>
                  <a:srgbClr val="C00000"/>
                </a:solidFill>
              </a:rPr>
              <a:t>to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en-US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I would like </a:t>
            </a:r>
            <a:r>
              <a:rPr lang="en-US" sz="3600" b="1" i="1" dirty="0" smtClean="0">
                <a:solidFill>
                  <a:srgbClr val="C00000"/>
                </a:solidFill>
              </a:rPr>
              <a:t>to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 drink some coffee.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AutoShape 2" descr="Картинки по запросу swimm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1503958"/>
            <a:ext cx="1728192" cy="1145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-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глагола употребляется: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после таких выражений, как:</a:t>
            </a:r>
          </a:p>
          <a:p>
            <a:pPr marL="0" indent="0" algn="just">
              <a:buNone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busy, </a:t>
            </a:r>
          </a:p>
          <a:p>
            <a:pPr marL="0" indent="0" algn="just">
              <a:buNone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no use, It’s no good, it’s (not) worth it, what’s the use of, can’t help, there’s no point (in), can’t stand, have difficulty (in), have trouble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use of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en-US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car when you don’t even have a driving license?</a:t>
            </a:r>
          </a:p>
          <a:p>
            <a:pPr marL="0" indent="0" algn="just"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словосочетаний с глаголами 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spend, waste, lose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marL="0" indent="0" algn="just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George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spent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two hours try</a:t>
            </a:r>
            <a:r>
              <a:rPr lang="en-US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fix the DVD player.</a:t>
            </a:r>
          </a:p>
          <a:p>
            <a:pPr marL="0" indent="0" algn="just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предлога 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глаголами и выражениями, как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 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forward to, be/get used to, in addition to, object to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children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 forward to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gett</a:t>
            </a:r>
            <a:r>
              <a:rPr lang="en-US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dog.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284984"/>
            <a:ext cx="1224136" cy="748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526" y="5085184"/>
            <a:ext cx="1128842" cy="150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7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b="1" i="1" dirty="0">
                <a:solidFill>
                  <a:srgbClr val="C00000"/>
                </a:solidFill>
              </a:rPr>
              <a:t>-</a:t>
            </a: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глагола употребляется: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в роли дополнения после других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предлогов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 is good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fix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computers.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конструкций с глаголами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hear, listen to, notice, see, watch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описания незавершенного действия.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watched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her son play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his toys.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Но: для описания завершенного действия с глаголами </a:t>
            </a: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hear, listen to, notice, see, watch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feel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</a:t>
            </a:r>
            <a:r>
              <a:rPr lang="ru-RU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без частицы </a:t>
            </a:r>
            <a:r>
              <a:rPr lang="en-US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watched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her son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his teddy bear and then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 away.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(действия были завершены)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5301208"/>
            <a:ext cx="1699007" cy="132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7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500990" cy="578647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Open the  brackets using the </a:t>
            </a:r>
            <a:r>
              <a:rPr lang="en-US" i="1" dirty="0" smtClean="0"/>
              <a:t>–</a:t>
            </a:r>
            <a:r>
              <a:rPr lang="en-US" i="1" dirty="0" err="1" smtClean="0"/>
              <a:t>ing</a:t>
            </a:r>
            <a:r>
              <a:rPr lang="en-US" i="1" dirty="0" smtClean="0"/>
              <a:t> </a:t>
            </a:r>
            <a:r>
              <a:rPr lang="en-US" dirty="0" smtClean="0"/>
              <a:t>form.</a:t>
            </a:r>
          </a:p>
          <a:p>
            <a:pPr marL="514350" indent="-514350">
              <a:buAutoNum type="arabicParenR"/>
            </a:pPr>
            <a:r>
              <a:rPr lang="en-US" dirty="0" smtClean="0"/>
              <a:t>I admit__________(to work) with him for a while.</a:t>
            </a:r>
          </a:p>
          <a:p>
            <a:pPr marL="514350" indent="-514350">
              <a:buAutoNum type="arabicParenR"/>
            </a:pPr>
            <a:r>
              <a:rPr lang="en-US" dirty="0" smtClean="0"/>
              <a:t>The rescue workers </a:t>
            </a:r>
            <a:r>
              <a:rPr lang="en-US" dirty="0" err="1" smtClean="0"/>
              <a:t>practise</a:t>
            </a:r>
            <a:r>
              <a:rPr lang="en-US" dirty="0" smtClean="0"/>
              <a:t> __________(to climb) high walls and buildings.</a:t>
            </a:r>
          </a:p>
          <a:p>
            <a:pPr marL="514350" indent="-514350">
              <a:buAutoNum type="arabicParenR"/>
            </a:pPr>
            <a:r>
              <a:rPr lang="en-US" dirty="0" smtClean="0"/>
              <a:t>It’s worth __________(to try) to make her do </a:t>
            </a:r>
            <a:r>
              <a:rPr lang="en-US" dirty="0" err="1" smtClean="0"/>
              <a:t>bangee</a:t>
            </a:r>
            <a:r>
              <a:rPr lang="en-US" dirty="0" smtClean="0"/>
              <a:t> jumping.</a:t>
            </a:r>
          </a:p>
          <a:p>
            <a:pPr marL="514350" indent="-514350">
              <a:buAutoNum type="arabicParenR"/>
            </a:pPr>
            <a:r>
              <a:rPr lang="en-US" dirty="0" smtClean="0"/>
              <a:t>She loved _________(to look) at clouds when she was child.</a:t>
            </a:r>
          </a:p>
          <a:p>
            <a:pPr marL="514350" indent="-514350">
              <a:buAutoNum type="arabicParenR"/>
            </a:pPr>
            <a:r>
              <a:rPr lang="en-US" dirty="0" smtClean="0"/>
              <a:t>He didn’t deny has strange habit _________(to watch) his </a:t>
            </a:r>
            <a:r>
              <a:rPr lang="en-US" dirty="0" err="1" smtClean="0"/>
              <a:t>neighbours</a:t>
            </a:r>
            <a:r>
              <a:rPr lang="en-US" dirty="0" smtClean="0"/>
              <a:t> through binoculars.</a:t>
            </a:r>
          </a:p>
          <a:p>
            <a:pPr marL="514350" indent="-514350">
              <a:buAutoNum type="arabicParenR"/>
            </a:pPr>
            <a:r>
              <a:rPr lang="en-US" dirty="0" smtClean="0"/>
              <a:t>There’s no point in _____________(to argue) on the question.</a:t>
            </a:r>
          </a:p>
          <a:p>
            <a:pPr marL="514350" indent="-514350">
              <a:buAutoNum type="arabicParenR"/>
            </a:pPr>
            <a:r>
              <a:rPr lang="en-US" dirty="0" smtClean="0"/>
              <a:t>We don’t mind___________(to surf) on holidays.</a:t>
            </a:r>
          </a:p>
          <a:p>
            <a:pPr marL="514350" indent="-514350">
              <a:buAutoNum type="arabicParenR"/>
            </a:pPr>
            <a:r>
              <a:rPr lang="en-US" dirty="0" smtClean="0"/>
              <a:t>They look forward to___________(to visit) us on Christmas.</a:t>
            </a:r>
          </a:p>
          <a:p>
            <a:pPr marL="514350" indent="-514350">
              <a:buAutoNum type="arabicParenR"/>
            </a:pPr>
            <a:r>
              <a:rPr lang="en-US" dirty="0" smtClean="0"/>
              <a:t>The  couriers have difficulty in___________(to make) deliveries on time because of traffic jams.</a:t>
            </a:r>
          </a:p>
          <a:p>
            <a:pPr marL="514350" indent="-514350">
              <a:buAutoNum type="arabicParenR"/>
            </a:pPr>
            <a:r>
              <a:rPr lang="en-US" dirty="0" smtClean="0"/>
              <a:t>She couldn’t help_________(to laugh) at the clowns as if she were a kid.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частицей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</a:t>
            </a:r>
          </a:p>
          <a:p>
            <a:pPr marL="514350" indent="-514350"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выражения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uses his car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work.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глаголов, обозначающих действия, относящиеся к будущему: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agree, appear, decide, expect, hope, plan, promise, refuse, want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move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a bigger house.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like, would prefer, would love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выражения особого предпочтения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like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play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football today.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прилагательных, обозначающих чувства и эмоции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happy, glad, sad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желание/нежелание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willing, eager, reluctant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описывающих характер человека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clever, kind, polite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прилагательных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lucky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fortunate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Jane is always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help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62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частицей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en-US" sz="2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too/enough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didn’t study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enough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pass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 History test.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словосочетаний </a:t>
            </a:r>
            <a:r>
              <a:rPr lang="en-US" sz="28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be+first</a:t>
            </a:r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/second/next/last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Neil Armstrong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step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moon.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устойчивых выражениях: </a:t>
            </a:r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tell you the truth, to be honest, to sum up, to begin with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don’t really like her cooking, </a:t>
            </a:r>
            <a:r>
              <a:rPr lang="en-US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tell you the truth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Картинки по запросу to tell the trut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5016651"/>
            <a:ext cx="2304256" cy="129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частицы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</a:t>
            </a:r>
          </a:p>
          <a:p>
            <a:pPr marL="514350" indent="-514350" algn="just"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модальных глаголов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Angela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piano.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глаголов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let, make, seem hear, feel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won’t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party.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better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rather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значении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«лучше бы».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rather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bus when he goes to the city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глагола </a:t>
            </a:r>
            <a:r>
              <a:rPr lang="en-US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употребляться как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с частицей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нее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helped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his brother (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 homework.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110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85728"/>
            <a:ext cx="7072362" cy="628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С</a:t>
            </a:r>
            <a:r>
              <a:rPr lang="en-US" b="1" dirty="0" err="1" smtClean="0"/>
              <a:t>hoose</a:t>
            </a:r>
            <a:r>
              <a:rPr lang="en-US" b="1" dirty="0" smtClean="0"/>
              <a:t> the verb after which the Infinitive is used and complete the sentences. Use the verbs in brackets.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_____(can’t stand/aren’t glad)______(to see) such a mess.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I’m_______(willing/getting)______(to meet) them in some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They________(look forward/are eager)______(to make) friends with the new </a:t>
            </a:r>
            <a:r>
              <a:rPr lang="en-US" dirty="0" err="1" smtClean="0"/>
              <a:t>neighbours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________(would rather not/wouldn’t prefer)______(to go) travelling by board.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Alice_________(suggested/wanted me)________(to cook)something exotic for the party.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We________(were made/were busy)______(to rewrite) the report.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Mike and Lucy________(planned/look forward to)______(get) married last month.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Little Walter_________(dislike/refuse)__________(to stay)at home along.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John_________(appears/imagined)__________(to be) </a:t>
            </a:r>
            <a:r>
              <a:rPr lang="en-US" dirty="0" err="1" smtClean="0"/>
              <a:t>avery</a:t>
            </a:r>
            <a:r>
              <a:rPr lang="en-US" dirty="0" smtClean="0"/>
              <a:t> talented singer.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boys___________(feel like/would like)________(to dance) here tonight.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9b64df8032f2842b2e672f693dc6694f3edac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timetolearn</Template>
  <TotalTime>381</TotalTime>
  <Words>1530</Words>
  <Application>Microsoft Office PowerPoint</Application>
  <PresentationFormat>Экран (4:3)</PresentationFormat>
  <Paragraphs>141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-ING форма глагола употребляется: </vt:lpstr>
      <vt:lpstr>-ING форма глагола употребляется:</vt:lpstr>
      <vt:lpstr>-ING форма глагола употребляется:</vt:lpstr>
      <vt:lpstr>Презентация PowerPoint</vt:lpstr>
      <vt:lpstr>INFINITIVE  с частицей to</vt:lpstr>
      <vt:lpstr>INFINITIVE  с частицей to</vt:lpstr>
      <vt:lpstr>INFINITIVE без частицы to</vt:lpstr>
      <vt:lpstr>Презентация PowerPoint</vt:lpstr>
      <vt:lpstr>РАЗЛИЧИЯ в ЗНАЧЕНИИ между инфинитивом с частицей to и –ing формой глагола</vt:lpstr>
      <vt:lpstr>РАЗЛИЧИЯ в ЗНАЧЕНИИ между инфинитивом с частицей to и –ing формой глагола</vt:lpstr>
      <vt:lpstr>РАЗЛИЧИЯ в ЗНАЧЕНИИ между инфинитивом с частицей to и –ing формой глагола</vt:lpstr>
      <vt:lpstr>Презентация PowerPoint</vt:lpstr>
      <vt:lpstr>THANK YOU FOR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INFINITVE AND –ING FORMS</dc:title>
  <dc:creator>Галя</dc:creator>
  <cp:lastModifiedBy>ксения кошелева</cp:lastModifiedBy>
  <cp:revision>17</cp:revision>
  <dcterms:created xsi:type="dcterms:W3CDTF">2017-04-09T11:34:51Z</dcterms:created>
  <dcterms:modified xsi:type="dcterms:W3CDTF">2023-01-26T14:42:23Z</dcterms:modified>
</cp:coreProperties>
</file>