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20"/>
  </p:notesMasterIdLst>
  <p:sldIdLst>
    <p:sldId id="264" r:id="rId2"/>
    <p:sldId id="266" r:id="rId3"/>
    <p:sldId id="289" r:id="rId4"/>
    <p:sldId id="284" r:id="rId5"/>
    <p:sldId id="285" r:id="rId6"/>
    <p:sldId id="281" r:id="rId7"/>
    <p:sldId id="288" r:id="rId8"/>
    <p:sldId id="273" r:id="rId9"/>
    <p:sldId id="267" r:id="rId10"/>
    <p:sldId id="268" r:id="rId11"/>
    <p:sldId id="276" r:id="rId12"/>
    <p:sldId id="290" r:id="rId13"/>
    <p:sldId id="291" r:id="rId14"/>
    <p:sldId id="277" r:id="rId15"/>
    <p:sldId id="279" r:id="rId16"/>
    <p:sldId id="286" r:id="rId17"/>
    <p:sldId id="275" r:id="rId18"/>
    <p:sldId id="282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Снежана" initials="С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12949"/>
    <a:srgbClr val="FFCCFF"/>
    <a:srgbClr val="CCCC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58" d="100"/>
          <a:sy n="58" d="100"/>
        </p:scale>
        <p:origin x="-84" y="-11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9-11-07T15:52:41.971" idx="1">
    <p:pos x="10" y="10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47E195-A402-45AF-B672-C48B1BD1C0C5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FBB43E-02E7-48C7-BDD5-CDDC8721F7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8509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58129" y="434162"/>
            <a:ext cx="11075745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963168" y="1820206"/>
            <a:ext cx="103632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963168" y="3685032"/>
            <a:ext cx="103632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9E66DF-9AA3-4AF0-AE82-10C24D0AB74B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A59D-1151-480A-9535-CF05009E64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0560" y="530352"/>
            <a:ext cx="1091184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9E66DF-9AA3-4AF0-AE82-10C24D0AB74B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A59D-1151-480A-9535-CF05009E64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533405"/>
            <a:ext cx="26416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11200" y="533403"/>
            <a:ext cx="79248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9E66DF-9AA3-4AF0-AE82-10C24D0AB74B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A59D-1151-480A-9535-CF05009E64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0560" y="530352"/>
            <a:ext cx="1091184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9E66DF-9AA3-4AF0-AE82-10C24D0AB74B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A59D-1151-480A-9535-CF05009E64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58129" y="434163"/>
            <a:ext cx="11075745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4459" y="4928616"/>
            <a:ext cx="1091184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4459" y="5624484"/>
            <a:ext cx="1091184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9E66DF-9AA3-4AF0-AE82-10C24D0AB74B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A59D-1151-480A-9535-CF05009E64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3" y="530352"/>
            <a:ext cx="524256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340480" y="530352"/>
            <a:ext cx="524256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9E66DF-9AA3-4AF0-AE82-10C24D0AB74B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A59D-1151-480A-9535-CF05009E64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09632" y="579438"/>
            <a:ext cx="524256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202892" y="579438"/>
            <a:ext cx="524256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809632" y="1447800"/>
            <a:ext cx="524256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202892" y="1447800"/>
            <a:ext cx="524256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9E66DF-9AA3-4AF0-AE82-10C24D0AB74B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A59D-1151-480A-9535-CF05009E64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9E66DF-9AA3-4AF0-AE82-10C24D0AB74B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A59D-1151-480A-9535-CF05009E64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9E66DF-9AA3-4AF0-AE82-10C24D0AB74B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A59D-1151-480A-9535-CF05009E64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85045" y="533400"/>
            <a:ext cx="39624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385129" y="1447802"/>
            <a:ext cx="39624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015163" y="930144"/>
            <a:ext cx="6168212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9E66DF-9AA3-4AF0-AE82-10C24D0AB74B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A59D-1151-480A-9535-CF05009E64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8534401" y="434162"/>
            <a:ext cx="3099473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012056"/>
            <a:ext cx="109728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8616949" y="533400"/>
            <a:ext cx="298704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9E66DF-9AA3-4AF0-AE82-10C24D0AB74B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A59D-1151-480A-9535-CF05009E64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61973" y="435768"/>
            <a:ext cx="7900416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58129" y="434162"/>
            <a:ext cx="11075745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670560" y="4985590"/>
            <a:ext cx="1091184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670560" y="530352"/>
            <a:ext cx="1091184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5035104" y="6111876"/>
            <a:ext cx="3048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A9E66DF-9AA3-4AF0-AE82-10C24D0AB74B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8083104" y="6111876"/>
            <a:ext cx="3048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1131104" y="6111876"/>
            <a:ext cx="609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E92A59D-1151-480A-9535-CF05009E649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5" Type="http://schemas.microsoft.com/office/2007/relationships/hdphoto" Target="../media/hdphoto2.wdp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econet.ru/articles/tagged?tag=%D0%BA%D0%B8%D0%BD%D0%B5%D0%B7%D0%B8%D0%BE%D0%BB%D0%BE%D0%B3%D0%B8%D1%8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5557" y="-783772"/>
            <a:ext cx="11279689" cy="3592285"/>
          </a:xfrm>
        </p:spPr>
        <p:txBody>
          <a:bodyPr>
            <a:normAutofit/>
          </a:bodyPr>
          <a:lstStyle/>
          <a:p>
            <a:pPr algn="ctr"/>
            <a:r>
              <a:rPr lang="ru-RU" sz="8000" b="1" dirty="0" err="1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  <a:t>Кинезиологические</a:t>
            </a:r>
            <a:r>
              <a:rPr lang="ru-RU" sz="8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  <a:t/>
            </a:r>
            <a:br>
              <a:rPr lang="ru-RU" sz="8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</a:br>
            <a:r>
              <a:rPr lang="ru-RU" sz="8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  <a:t> упражнения</a:t>
            </a:r>
            <a:r>
              <a:rPr lang="ru-RU" sz="66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  <a:t/>
            </a:r>
            <a:br>
              <a:rPr lang="ru-RU" sz="66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</a:br>
            <a:endParaRPr lang="ru-RU" sz="22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Georgia" panose="02040502050405020303" pitchFamily="18" charset="0"/>
            </a:endParaRPr>
          </a:p>
        </p:txBody>
      </p:sp>
      <p:pic>
        <p:nvPicPr>
          <p:cNvPr id="5122" name="Picture 2" descr="http://varazsfamuhely.hu/files/contents/content/medium_20210511180020-unnam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5003" y="2873829"/>
            <a:ext cx="7725098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5840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2278" y="225331"/>
            <a:ext cx="10911840" cy="1051560"/>
          </a:xfrm>
        </p:spPr>
        <p:txBody>
          <a:bodyPr/>
          <a:lstStyle/>
          <a:p>
            <a:pPr algn="ctr"/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Упражнение «Фонарики»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pic>
        <p:nvPicPr>
          <p:cNvPr id="4" name="Объект 3" descr="C:\Users\user\Downloads\content_2.jpg"/>
          <p:cNvPicPr>
            <a:picLocks noGrp="1"/>
          </p:cNvPicPr>
          <p:nvPr>
            <p:ph sz="half" idx="1"/>
          </p:nvPr>
        </p:nvPicPr>
        <p:blipFill rotWithShape="1">
          <a:blip r:embed="rId2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-723"/>
          <a:stretch/>
        </p:blipFill>
        <p:spPr bwMode="auto">
          <a:xfrm>
            <a:off x="646111" y="1434164"/>
            <a:ext cx="3271371" cy="20790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5703318" cy="4200245"/>
          </a:xfrm>
        </p:spPr>
        <p:txBody>
          <a:bodyPr>
            <a:normAutofit fontScale="85000" lnSpcReduction="20000"/>
          </a:bodyPr>
          <a:lstStyle/>
          <a:p>
            <a:pPr marL="0" lvl="0" indent="0">
              <a:lnSpc>
                <a:spcPct val="150000"/>
              </a:lnSpc>
              <a:buNone/>
            </a:pPr>
            <a:r>
              <a:rPr lang="ru-RU" dirty="0">
                <a:solidFill>
                  <a:srgbClr val="0070C0"/>
                </a:solidFill>
              </a:rPr>
              <a:t>Читать стихотворение и на каждую фразу делать одновременно обеими кистями рук соответствующие движения: сжимаем и разжимаем </a:t>
            </a:r>
            <a:r>
              <a:rPr lang="ru-RU" dirty="0" smtClean="0">
                <a:solidFill>
                  <a:srgbClr val="0070C0"/>
                </a:solidFill>
              </a:rPr>
              <a:t>пальцы</a:t>
            </a:r>
          </a:p>
          <a:p>
            <a:pPr lvl="0"/>
            <a:endParaRPr lang="ru-RU" dirty="0">
              <a:solidFill>
                <a:srgbClr val="0070C0"/>
              </a:solidFill>
            </a:endParaRPr>
          </a:p>
          <a:p>
            <a:pPr marL="0" lvl="0" indent="0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b="1" i="1" dirty="0">
                <a:solidFill>
                  <a:srgbClr val="0070C0"/>
                </a:solidFill>
              </a:rPr>
              <a:t>Мы фонарики зажжем,</a:t>
            </a:r>
            <a:endParaRPr lang="ru-RU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b="1" i="1" dirty="0">
                <a:solidFill>
                  <a:srgbClr val="0070C0"/>
                </a:solidFill>
              </a:rPr>
              <a:t>А потом гулять пойдем.</a:t>
            </a:r>
            <a:endParaRPr lang="ru-RU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b="1" i="1" dirty="0">
                <a:solidFill>
                  <a:srgbClr val="0070C0"/>
                </a:solidFill>
              </a:rPr>
              <a:t>Вот фонарики сияют,</a:t>
            </a:r>
            <a:endParaRPr lang="ru-RU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b="1" i="1" dirty="0">
                <a:solidFill>
                  <a:srgbClr val="0070C0"/>
                </a:solidFill>
              </a:rPr>
              <a:t>Нам дорогу освещают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5" name="Рисунок 4" descr="C:\Users\user\Downloads\content_2.jpg"/>
          <p:cNvPicPr/>
          <p:nvPr/>
        </p:nvPicPr>
        <p:blipFill rotWithShape="1">
          <a:blip r:embed="rId4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6000" contrast="-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01710" y="3625607"/>
            <a:ext cx="3846970" cy="2868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61270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7296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Упражнение «Ухо-нос»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https://ds04.infourok.ru/uploads/ex/11e3/000457a2-1aa939cc/img17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5965" y="2254469"/>
            <a:ext cx="4792719" cy="24909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 w="114300" prst="artDeco"/>
          </a:sp3d>
          <a:extLst/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5743976" cy="42002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rgbClr val="0070C0"/>
                </a:solidFill>
              </a:rPr>
              <a:t>Левой рукой взяться за кончик носа, правой - за противоположное ухо, затем одновременно опустить руки, хлопнуть в ладоши и поменять их положение. </a:t>
            </a:r>
          </a:p>
        </p:txBody>
      </p:sp>
    </p:spTree>
    <p:extLst>
      <p:ext uri="{BB962C8B-B14F-4D97-AF65-F5344CB8AC3E}">
        <p14:creationId xmlns:p14="http://schemas.microsoft.com/office/powerpoint/2010/main" val="362124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375" y="160337"/>
            <a:ext cx="10911840" cy="763021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Растяжка</a:t>
            </a:r>
            <a:endParaRPr lang="ru-RU" sz="4800" dirty="0"/>
          </a:p>
        </p:txBody>
      </p:sp>
      <p:sp>
        <p:nvSpPr>
          <p:cNvPr id="3" name="AutoShape 2" descr="https://theslide.ru/img/thumbs/3a13d5ea369f52efec7aa7d0d70cde3f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https://theslide.ru/img/thumbs/3a13d5ea369f52efec7aa7d0d70cde3f-800x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75" y="918479"/>
            <a:ext cx="7758339" cy="5559879"/>
          </a:xfrm>
          <a:prstGeom prst="rect">
            <a:avLst/>
          </a:prstGeom>
        </p:spPr>
      </p:pic>
      <p:pic>
        <p:nvPicPr>
          <p:cNvPr id="2054" name="Picture 6" descr="https://rykovodstvo.ru/pars_docs/refs/127/126629/126629_html_500d749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2375" y="2416629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96999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160" y="250304"/>
            <a:ext cx="10911840" cy="1051560"/>
          </a:xfrm>
        </p:spPr>
        <p:txBody>
          <a:bodyPr/>
          <a:lstStyle/>
          <a:p>
            <a:pPr algn="ctr"/>
            <a:r>
              <a:rPr lang="ru-RU" dirty="0" smtClean="0"/>
              <a:t>Дыхательные упражнения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871" y="1420585"/>
            <a:ext cx="8964387" cy="5192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774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10373986" cy="792758"/>
          </a:xfrm>
        </p:spPr>
        <p:txBody>
          <a:bodyPr/>
          <a:lstStyle/>
          <a:p>
            <a:pPr algn="ct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«Перекрестные шаги»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img2 (1)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387"/>
          <a:stretch>
            <a:fillRect/>
          </a:stretch>
        </p:blipFill>
        <p:spPr>
          <a:xfrm>
            <a:off x="1766047" y="1201357"/>
            <a:ext cx="8785411" cy="5656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226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169" y="231847"/>
            <a:ext cx="11214196" cy="79013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Глазодвигательные упражнения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AutoShape 4" descr="https://theslide.ru/img/thumbs/3a13d5ea369f52efec7aa7d0d70cde3f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https://theslide.ru/img/thumbs/3a13d5ea369f52efec7aa7d0d70cde3f-800x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s://cspsid-pechatniki.ru/800/600/https/ds04.infourok.ru/uploads/ex/0cf0/001a4baf-9a76c87f/img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3990" y="1144700"/>
            <a:ext cx="7388225" cy="5541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8509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02329" y="317927"/>
            <a:ext cx="7861406" cy="756938"/>
          </a:xfrm>
        </p:spPr>
        <p:txBody>
          <a:bodyPr>
            <a:normAutofit/>
          </a:bodyPr>
          <a:lstStyle/>
          <a:p>
            <a:r>
              <a:rPr lang="ru-RU" dirty="0" smtClean="0"/>
              <a:t>«Путешествие на облаке»</a:t>
            </a:r>
            <a:endParaRPr lang="ru-RU" dirty="0"/>
          </a:p>
        </p:txBody>
      </p:sp>
      <p:pic>
        <p:nvPicPr>
          <p:cNvPr id="4098" name="Picture 2" descr="https://i.pinimg.com/originals/41/53/8e/41538e1ec68da370ac1de370ed1729a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4089" y="1362923"/>
            <a:ext cx="5216525" cy="5008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0946" y="640080"/>
            <a:ext cx="10911840" cy="1051560"/>
          </a:xfrm>
        </p:spPr>
        <p:txBody>
          <a:bodyPr/>
          <a:lstStyle/>
          <a:p>
            <a:pPr algn="ctr"/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Литература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1935" y="847162"/>
            <a:ext cx="10515600" cy="533608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500" b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ru-RU" sz="1500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ru-RU" sz="1500" b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ru-RU" sz="1500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1500" b="1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Афонькин</a:t>
            </a:r>
            <a:r>
              <a:rPr lang="ru-RU" sz="15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1500" b="1" dirty="0">
                <a:solidFill>
                  <a:srgbClr val="002060"/>
                </a:solidFill>
                <a:latin typeface="Georgia" panose="02040502050405020303" pitchFamily="18" charset="0"/>
              </a:rPr>
              <a:t>С.Ю., </a:t>
            </a:r>
            <a:r>
              <a:rPr lang="ru-RU" sz="15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Рузина</a:t>
            </a:r>
            <a:r>
              <a:rPr lang="ru-RU" sz="1500" b="1" dirty="0">
                <a:solidFill>
                  <a:srgbClr val="002060"/>
                </a:solidFill>
                <a:latin typeface="Georgia" panose="02040502050405020303" pitchFamily="18" charset="0"/>
              </a:rPr>
              <a:t> М.С. Страна пальчиковых игр. - СПб., 1997. </a:t>
            </a:r>
            <a:endParaRPr lang="ru-RU" sz="1500" b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1500" b="1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Рузина</a:t>
            </a:r>
            <a:r>
              <a:rPr lang="ru-RU" sz="15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1500" b="1" dirty="0">
                <a:solidFill>
                  <a:srgbClr val="002060"/>
                </a:solidFill>
                <a:latin typeface="Georgia" panose="02040502050405020303" pitchFamily="18" charset="0"/>
              </a:rPr>
              <a:t>М.С. Пальчиковые и телесные игры для малышей – СПб.: Речь, 2003. </a:t>
            </a:r>
            <a:endParaRPr lang="ru-RU" sz="1500" b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15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Сиротюк </a:t>
            </a:r>
            <a:r>
              <a:rPr lang="ru-RU" sz="1500" b="1" dirty="0">
                <a:solidFill>
                  <a:srgbClr val="002060"/>
                </a:solidFill>
                <a:latin typeface="Georgia" panose="02040502050405020303" pitchFamily="18" charset="0"/>
              </a:rPr>
              <a:t>А.Л. Обучение детей с учетом психофизиологии: Практическое руководство для учителей и родителей. – М.: Сфера, 2001. </a:t>
            </a:r>
            <a:endParaRPr lang="ru-RU" sz="1500" b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1500" b="1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Стамбулова</a:t>
            </a:r>
            <a:r>
              <a:rPr lang="ru-RU" sz="15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1500" b="1" dirty="0">
                <a:solidFill>
                  <a:srgbClr val="002060"/>
                </a:solidFill>
                <a:latin typeface="Georgia" panose="02040502050405020303" pitchFamily="18" charset="0"/>
              </a:rPr>
              <a:t>Н.Б. Опыт использования специальных физических упражнений для развития некоторых психических процессов у младших школьников – М., </a:t>
            </a:r>
            <a:r>
              <a:rPr lang="ru-RU" sz="15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1977</a:t>
            </a:r>
          </a:p>
          <a:p>
            <a:pPr marL="0" indent="0">
              <a:buNone/>
            </a:pPr>
            <a:r>
              <a:rPr lang="ru-RU" sz="1500" b="1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Хризман</a:t>
            </a:r>
            <a:r>
              <a:rPr lang="ru-RU" sz="15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1500" b="1" dirty="0">
                <a:solidFill>
                  <a:srgbClr val="002060"/>
                </a:solidFill>
                <a:latin typeface="Georgia" panose="02040502050405020303" pitchFamily="18" charset="0"/>
              </a:rPr>
              <a:t>Т.П. Развитие функций детского мозга – Л., 1978. </a:t>
            </a:r>
          </a:p>
          <a:p>
            <a:pPr marL="0" indent="0">
              <a:buNone/>
            </a:pPr>
            <a:r>
              <a:rPr lang="ru-RU" sz="1500" b="1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Цвынтарный</a:t>
            </a:r>
            <a:r>
              <a:rPr lang="ru-RU" sz="15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1500" b="1" dirty="0">
                <a:solidFill>
                  <a:srgbClr val="002060"/>
                </a:solidFill>
                <a:latin typeface="Georgia" panose="02040502050405020303" pitchFamily="18" charset="0"/>
              </a:rPr>
              <a:t>В.В. Играем пальчиками и развиваем речь. СПб., 1996. </a:t>
            </a:r>
            <a:endParaRPr lang="ru-RU" sz="1500" b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1500" b="1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Шанина</a:t>
            </a:r>
            <a:r>
              <a:rPr lang="ru-RU" sz="15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1500" b="1" dirty="0">
                <a:solidFill>
                  <a:srgbClr val="002060"/>
                </a:solidFill>
                <a:latin typeface="Georgia" panose="02040502050405020303" pitchFamily="18" charset="0"/>
              </a:rPr>
              <a:t>Г.Е Упражнения специального </a:t>
            </a:r>
            <a:r>
              <a:rPr lang="ru-RU" sz="15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кинезиологического</a:t>
            </a:r>
            <a:r>
              <a:rPr lang="ru-RU" sz="1500" b="1" dirty="0">
                <a:solidFill>
                  <a:srgbClr val="002060"/>
                </a:solidFill>
                <a:latin typeface="Georgia" panose="02040502050405020303" pitchFamily="18" charset="0"/>
              </a:rPr>
              <a:t> комплекса для восстановления межполушарного взаимодействия у детей и подростков: Учебное пособие – М., 1999.</a:t>
            </a:r>
          </a:p>
          <a:p>
            <a:endParaRPr lang="ru-RU" dirty="0">
              <a:solidFill>
                <a:srgbClr val="0070C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6864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>
            <a:prstTxWarp prst="textFadeRight">
              <a:avLst/>
            </a:prstTxWarp>
          </a:bodyPr>
          <a:lstStyle/>
          <a:p>
            <a:pPr algn="ctr"/>
            <a:r>
              <a:rPr lang="ru-RU" dirty="0" smtClean="0"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a:rPr>
              <a:t>Спасибо за внимание!</a:t>
            </a:r>
            <a:endParaRPr lang="ru-RU" dirty="0"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>
          <a:xfrm>
            <a:off x="1154955" y="5593080"/>
            <a:ext cx="8825658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2761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10823192" cy="140053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0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B12949"/>
                </a:solidFill>
                <a:effectLst/>
                <a:latin typeface="Georgia" panose="02040502050405020303" pitchFamily="18" charset="0"/>
                <a:hlinkClick r:id="rId2"/>
              </a:rPr>
              <a:t>Кинезиология</a:t>
            </a:r>
            <a:r>
              <a:rPr lang="ru-RU" sz="3200" b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B12949"/>
                </a:solidFill>
                <a:effectLst/>
                <a:latin typeface="Georgia" panose="02040502050405020303" pitchFamily="18" charset="0"/>
              </a:rPr>
              <a:t> </a:t>
            </a:r>
            <a:r>
              <a:rPr lang="ru-RU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B12949"/>
                </a:solidFill>
                <a:latin typeface="Georgia" panose="02040502050405020303" pitchFamily="18" charset="0"/>
              </a:rPr>
              <a:t>–</a:t>
            </a:r>
            <a:br>
              <a:rPr lang="ru-RU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B12949"/>
                </a:solidFill>
                <a:latin typeface="Georgia" panose="02040502050405020303" pitchFamily="18" charset="0"/>
              </a:rPr>
            </a:br>
            <a:r>
              <a:rPr lang="ru-RU" sz="3200" b="1" dirty="0" smtClean="0">
                <a:solidFill>
                  <a:srgbClr val="B12949"/>
                </a:solidFill>
                <a:latin typeface="Georgia" panose="02040502050405020303" pitchFamily="18" charset="0"/>
              </a:rPr>
              <a:t> </a:t>
            </a:r>
            <a:r>
              <a:rPr lang="ru-RU" sz="3200" b="1" dirty="0">
                <a:solidFill>
                  <a:srgbClr val="B12949"/>
                </a:solidFill>
                <a:latin typeface="Georgia" panose="02040502050405020303" pitchFamily="18" charset="0"/>
              </a:rPr>
              <a:t>наука о развитии головного мозга через </a:t>
            </a:r>
            <a:r>
              <a:rPr lang="ru-RU" sz="3200" b="1" dirty="0" smtClean="0">
                <a:solidFill>
                  <a:srgbClr val="B12949"/>
                </a:solidFill>
                <a:latin typeface="Georgia" panose="02040502050405020303" pitchFamily="18" charset="0"/>
              </a:rPr>
              <a:t>движение</a:t>
            </a:r>
            <a:endParaRPr lang="ru-RU" sz="3200" dirty="0">
              <a:solidFill>
                <a:srgbClr val="B12949"/>
              </a:solidFill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53703" y="1787122"/>
            <a:ext cx="10515600" cy="4351338"/>
          </a:xfrm>
        </p:spPr>
        <p:txBody>
          <a:bodyPr>
            <a:normAutofit/>
          </a:bodyPr>
          <a:lstStyle/>
          <a:p>
            <a:endParaRPr lang="ru-RU" b="1" dirty="0" smtClean="0">
              <a:solidFill>
                <a:schemeClr val="accent1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Развивающая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работа должна быть направлена от движений к мышлению, а не наоборот. 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r>
              <a:rPr lang="ru-RU" b="1" dirty="0" err="1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Кинезиологические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 упражнение – это комплекс движений позволяющих активизировать межполушарное воздействие. 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048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ru-RU" i="1" dirty="0">
                <a:solidFill>
                  <a:srgbClr val="B129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S Text"/>
              </a:rPr>
              <a:t>Функции между полушариями </a:t>
            </a:r>
            <a:endParaRPr lang="ru-RU" i="1" dirty="0" smtClean="0">
              <a:solidFill>
                <a:srgbClr val="B12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YS Text"/>
            </a:endParaRPr>
          </a:p>
          <a:p>
            <a:pPr marL="0" indent="0" algn="r">
              <a:buNone/>
            </a:pPr>
            <a:r>
              <a:rPr lang="ru-RU" i="1" dirty="0" smtClean="0">
                <a:solidFill>
                  <a:srgbClr val="B129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S Text"/>
              </a:rPr>
              <a:t>мозга </a:t>
            </a:r>
            <a:r>
              <a:rPr lang="ru-RU" i="1" dirty="0">
                <a:solidFill>
                  <a:srgbClr val="B129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S Text"/>
              </a:rPr>
              <a:t>разделены, но только </a:t>
            </a:r>
            <a:r>
              <a:rPr lang="ru-RU" i="1" dirty="0" smtClean="0">
                <a:solidFill>
                  <a:srgbClr val="B129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S Text"/>
              </a:rPr>
              <a:t>их </a:t>
            </a:r>
          </a:p>
          <a:p>
            <a:pPr marL="0" indent="0" algn="r">
              <a:buNone/>
            </a:pPr>
            <a:r>
              <a:rPr lang="ru-RU" i="1" u="sng" dirty="0" smtClean="0">
                <a:solidFill>
                  <a:srgbClr val="B129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S Text"/>
              </a:rPr>
              <a:t>взаимосвязанная </a:t>
            </a:r>
            <a:r>
              <a:rPr lang="ru-RU" i="1" u="sng" dirty="0">
                <a:solidFill>
                  <a:srgbClr val="B129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S Text"/>
              </a:rPr>
              <a:t>работа </a:t>
            </a:r>
            <a:endParaRPr lang="ru-RU" i="1" u="sng" dirty="0" smtClean="0">
              <a:solidFill>
                <a:srgbClr val="B12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YS Text"/>
            </a:endParaRPr>
          </a:p>
          <a:p>
            <a:pPr marL="0" indent="0" algn="r">
              <a:buNone/>
            </a:pPr>
            <a:r>
              <a:rPr lang="ru-RU" i="1" dirty="0" smtClean="0">
                <a:solidFill>
                  <a:srgbClr val="B129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S Text"/>
              </a:rPr>
              <a:t>формирует</a:t>
            </a:r>
          </a:p>
          <a:p>
            <a:pPr marL="0" indent="0" algn="r">
              <a:buNone/>
            </a:pPr>
            <a:r>
              <a:rPr lang="ru-RU" i="1" dirty="0" smtClean="0">
                <a:solidFill>
                  <a:srgbClr val="B129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S Text"/>
              </a:rPr>
              <a:t> </a:t>
            </a:r>
            <a:r>
              <a:rPr lang="ru-RU" i="1" dirty="0">
                <a:solidFill>
                  <a:srgbClr val="B129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S Text"/>
              </a:rPr>
              <a:t>полноценную работу </a:t>
            </a:r>
            <a:endParaRPr lang="ru-RU" i="1" dirty="0" smtClean="0">
              <a:solidFill>
                <a:srgbClr val="B12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YS Text"/>
            </a:endParaRPr>
          </a:p>
          <a:p>
            <a:pPr marL="0" indent="0" algn="r">
              <a:buNone/>
            </a:pPr>
            <a:r>
              <a:rPr lang="ru-RU" i="1" dirty="0" smtClean="0">
                <a:solidFill>
                  <a:srgbClr val="B129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S Text"/>
              </a:rPr>
              <a:t>психики </a:t>
            </a:r>
            <a:r>
              <a:rPr lang="ru-RU" i="1" dirty="0">
                <a:solidFill>
                  <a:srgbClr val="B129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S Text"/>
              </a:rPr>
              <a:t>человека.</a:t>
            </a:r>
            <a:endParaRPr lang="ru-RU" i="1" dirty="0">
              <a:solidFill>
                <a:srgbClr val="B1294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4337" y="1154953"/>
            <a:ext cx="5599333" cy="4048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504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0729" y="0"/>
            <a:ext cx="10172699" cy="6764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9459" y="571488"/>
            <a:ext cx="10972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err="1" smtClean="0">
                <a:solidFill>
                  <a:srgbClr val="B12949"/>
                </a:solidFill>
              </a:rPr>
              <a:t>Кинезиологические</a:t>
            </a:r>
            <a:r>
              <a:rPr lang="ru-RU" sz="3600" b="1" dirty="0" smtClean="0">
                <a:solidFill>
                  <a:srgbClr val="B12949"/>
                </a:solidFill>
              </a:rPr>
              <a:t> упражнения:</a:t>
            </a:r>
            <a:r>
              <a:rPr lang="ru-RU" b="1" dirty="0" smtClean="0">
                <a:solidFill>
                  <a:srgbClr val="B12949"/>
                </a:solidFill>
              </a:rPr>
              <a:t/>
            </a:r>
            <a:br>
              <a:rPr lang="ru-RU" b="1" dirty="0" smtClean="0">
                <a:solidFill>
                  <a:srgbClr val="B12949"/>
                </a:solidFill>
              </a:rPr>
            </a:br>
            <a:endParaRPr lang="ru-RU" b="1" dirty="0">
              <a:solidFill>
                <a:srgbClr val="B1294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521441" y="6072207"/>
            <a:ext cx="60959" cy="53957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238215" y="1714488"/>
            <a:ext cx="4049777" cy="95107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Способствуют развитию речи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108166" y="1714487"/>
            <a:ext cx="4036119" cy="87343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Увеличивают объем и концентрацию внимания 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238215" y="3096882"/>
            <a:ext cx="3842382" cy="903621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</a:rPr>
              <a:t>Снижают утомляемость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875253" y="3214686"/>
            <a:ext cx="4269032" cy="78581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Улучшают моторику 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172157" y="4562035"/>
            <a:ext cx="3714776" cy="107157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Повышают интеллектуальные способности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142966" y="4623758"/>
            <a:ext cx="3905275" cy="119907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</a:rPr>
              <a:t>Повышают познавательные способности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mph" presetSubtype="2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Clr clrSpc="rgb" dir="cw">
                                      <p:cBhvr>
                                        <p:cTn id="2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grpId="0" nodeType="clickEffect">
                                  <p:stCondLst>
                                    <p:cond delay="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>
                                        <p:cTn id="3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1" nodeType="clickEffect">
                                  <p:stCondLst>
                                    <p:cond delay="50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9" grpId="0" animBg="1"/>
      <p:bldP spid="13" grpId="0" animBg="1"/>
      <p:bldP spid="14" grpId="0" animBg="1"/>
      <p:bldP spid="16" grpId="0" animBg="1"/>
      <p:bldP spid="16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230" y="465268"/>
            <a:ext cx="10911840" cy="1051560"/>
          </a:xfrm>
        </p:spPr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Возможности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кинезиологии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8885" y="1576928"/>
            <a:ext cx="8946541" cy="4195481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Активизация стволовых отделов мозга;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Успокоение и релаксации;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Развитие межполушарного взаимодействия;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Синхронизация работы полушарий;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Развитие мелкой моторики;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Развитие психических процессов;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Устранение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дислексии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и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дисграфии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;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Активизация мыслительной деятельности;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Улучшение эмоционального состояния и повышение настроения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34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3600" dirty="0" smtClean="0">
              <a:solidFill>
                <a:srgbClr val="B12949"/>
              </a:solidFill>
            </a:endParaRPr>
          </a:p>
          <a:p>
            <a:pPr marL="0" indent="0" algn="ctr">
              <a:buNone/>
            </a:pPr>
            <a:endParaRPr lang="ru-RU" sz="3600" dirty="0">
              <a:solidFill>
                <a:srgbClr val="B12949"/>
              </a:solidFill>
            </a:endParaRPr>
          </a:p>
          <a:p>
            <a:pPr marL="0" indent="0" algn="ctr">
              <a:buNone/>
            </a:pPr>
            <a:r>
              <a:rPr lang="ru-RU" sz="3600" dirty="0" smtClean="0">
                <a:solidFill>
                  <a:srgbClr val="B12949"/>
                </a:solidFill>
              </a:rPr>
              <a:t>Убедили?! А теперь давайте попробуем вместе!!!</a:t>
            </a:r>
            <a:endParaRPr lang="ru-RU" sz="3600" dirty="0">
              <a:solidFill>
                <a:srgbClr val="B129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1820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418" y="377731"/>
            <a:ext cx="10911840" cy="1051560"/>
          </a:xfrm>
        </p:spPr>
        <p:txBody>
          <a:bodyPr/>
          <a:lstStyle/>
          <a:p>
            <a:pPr algn="ctr"/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Упражнение «Колечко»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 descr="C:\Users\user\Downloads\content_8.jpg"/>
          <p:cNvPicPr>
            <a:picLocks noGrp="1"/>
          </p:cNvPicPr>
          <p:nvPr>
            <p:ph sz="half" idx="1"/>
          </p:nvPr>
        </p:nvPicPr>
        <p:blipFill rotWithShape="1">
          <a:blip r:embed="rId2" cstate="screen">
            <a:duotone>
              <a:prstClr val="black"/>
              <a:schemeClr val="tx2">
                <a:lumMod val="40000"/>
                <a:lumOff val="60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6111" y="1853248"/>
            <a:ext cx="2482700" cy="30563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3224462" y="1568918"/>
            <a:ext cx="7122695" cy="4687419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Поочередно и как можно быстрее перебирай­те пальцы рук, соединяя в кольцо с большим пальцем по­следовательно указательный, средний и т.д. Проба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выполняется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в прямом (от указательного пальца к мизинцу) и в обратном (от мизинца к указательному пальцу) порядке. Вначале упражнение выполняется каждой рукой отдельно, затем вместе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220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852" y="286870"/>
            <a:ext cx="11067834" cy="1015048"/>
          </a:xfrm>
        </p:spPr>
        <p:txBody>
          <a:bodyPr/>
          <a:lstStyle/>
          <a:p>
            <a:pPr algn="ctr"/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Упражнение «Кулак-ребро Ладонь»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pic>
        <p:nvPicPr>
          <p:cNvPr id="10" name="Объект 9" descr="C:\Users\user\Downloads\content_1.jpg"/>
          <p:cNvPicPr>
            <a:picLocks noGrp="1"/>
          </p:cNvPicPr>
          <p:nvPr>
            <p:ph idx="1"/>
          </p:nvPr>
        </p:nvPicPr>
        <p:blipFill rotWithShape="1">
          <a:blip r:embed="rId2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78" r="-843"/>
          <a:stretch/>
        </p:blipFill>
        <p:spPr bwMode="auto">
          <a:xfrm>
            <a:off x="2127183" y="3060895"/>
            <a:ext cx="2404920" cy="19151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C:\Users\user\Downloads\content_1.jpg"/>
          <p:cNvPicPr/>
          <p:nvPr/>
        </p:nvPicPr>
        <p:blipFill rotWithShape="1">
          <a:blip r:embed="rId3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30"/>
          <a:stretch/>
        </p:blipFill>
        <p:spPr bwMode="auto">
          <a:xfrm>
            <a:off x="510139" y="1309101"/>
            <a:ext cx="2416551" cy="17517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C:\Users\user\Downloads\content_1.jpg"/>
          <p:cNvPicPr/>
          <p:nvPr/>
        </p:nvPicPr>
        <p:blipFill rotWithShape="1">
          <a:blip r:embed="rId4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03"/>
          <a:stretch/>
        </p:blipFill>
        <p:spPr bwMode="auto">
          <a:xfrm>
            <a:off x="3686475" y="4745255"/>
            <a:ext cx="2303837" cy="178508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6137517" y="2109193"/>
            <a:ext cx="548017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ea typeface="Calibri" panose="020F0502020204030204" pitchFamily="34" charset="0"/>
              </a:rPr>
              <a:t>Ребенку показывают три поло­жения руки на плоскости стола, последовательно сменяю­щих друг друга. Ладонь на плоскости, ладонь сжатая в ку­лак, ладонь ребром на плоскости стола, распрямленная ла­донь на плоскости стола. Ребенок выполняет пробу вместе с педагогом, затем по памяти в течение 8—10 повторений моторной программы. Проба выполняется сначала правой рукой, потом — левой, затем — двумя руками вместе. При усвоении программы или при затруднениях в выполнении педагог предлагает ребенку помогать себе командами («ку­лак—ребро—ладонь»), произносимыми вслух или про себя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898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607</TotalTime>
  <Words>409</Words>
  <Application>Microsoft Office PowerPoint</Application>
  <PresentationFormat>Произвольный</PresentationFormat>
  <Paragraphs>64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Аспект</vt:lpstr>
      <vt:lpstr>Кинезиологические  упражнения </vt:lpstr>
      <vt:lpstr>Кинезиология –  наука о развитии головного мозга через движение</vt:lpstr>
      <vt:lpstr>Презентация PowerPoint</vt:lpstr>
      <vt:lpstr>Презентация PowerPoint</vt:lpstr>
      <vt:lpstr>Кинезиологические упражнения: </vt:lpstr>
      <vt:lpstr>Возможности кинезиологии</vt:lpstr>
      <vt:lpstr>Презентация PowerPoint</vt:lpstr>
      <vt:lpstr>Упражнение «Колечко»</vt:lpstr>
      <vt:lpstr>Упражнение «Кулак-ребро Ладонь»</vt:lpstr>
      <vt:lpstr>Упражнение «Фонарики»</vt:lpstr>
      <vt:lpstr>Упражнение «Ухо-нос»</vt:lpstr>
      <vt:lpstr>Растяжка</vt:lpstr>
      <vt:lpstr>Дыхательные упражнения</vt:lpstr>
      <vt:lpstr>«Перекрестные шаги»</vt:lpstr>
      <vt:lpstr>Глазодвигательные упражнения</vt:lpstr>
      <vt:lpstr>«Путешествие на облаке»</vt:lpstr>
      <vt:lpstr>Литература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Дом</cp:lastModifiedBy>
  <cp:revision>43</cp:revision>
  <dcterms:created xsi:type="dcterms:W3CDTF">2018-04-08T10:25:34Z</dcterms:created>
  <dcterms:modified xsi:type="dcterms:W3CDTF">2023-02-11T14:40:24Z</dcterms:modified>
</cp:coreProperties>
</file>