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txBody>
          <a:bodyPr>
            <a:normAutofit fontScale="92500"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Учитель: </a:t>
            </a:r>
            <a:r>
              <a:rPr lang="ru-RU" sz="2800" dirty="0" err="1" smtClean="0">
                <a:solidFill>
                  <a:schemeClr val="tx1"/>
                </a:solidFill>
              </a:rPr>
              <a:t>Сынаа</a:t>
            </a:r>
            <a:r>
              <a:rPr lang="ru-RU" sz="2800" dirty="0" smtClean="0">
                <a:solidFill>
                  <a:schemeClr val="tx1"/>
                </a:solidFill>
              </a:rPr>
              <a:t> Азиата Константиновна, МБОУ СОШ с. </a:t>
            </a:r>
            <a:r>
              <a:rPr lang="ru-RU" sz="2800" dirty="0" err="1" smtClean="0">
                <a:solidFill>
                  <a:schemeClr val="tx1"/>
                </a:solidFill>
              </a:rPr>
              <a:t>Арыг-Бажы</a:t>
            </a:r>
            <a:endParaRPr lang="ru-RU" sz="2800" dirty="0" smtClean="0">
              <a:solidFill>
                <a:schemeClr val="tx1"/>
              </a:solidFill>
            </a:endParaRPr>
          </a:p>
          <a:p>
            <a:pPr algn="r"/>
            <a:endParaRPr lang="ru-RU" sz="2800" dirty="0">
              <a:solidFill>
                <a:schemeClr val="tx1"/>
              </a:solidFill>
            </a:endParaRPr>
          </a:p>
          <a:p>
            <a:pPr algn="r"/>
            <a:endParaRPr lang="ru-RU" sz="2800" dirty="0" smtClean="0">
              <a:solidFill>
                <a:schemeClr val="tx1"/>
              </a:solidFill>
            </a:endParaRPr>
          </a:p>
          <a:p>
            <a:pPr algn="r"/>
            <a:endParaRPr lang="ru-RU" sz="2800" dirty="0">
              <a:solidFill>
                <a:schemeClr val="tx1"/>
              </a:solidFill>
            </a:endParaRPr>
          </a:p>
          <a:p>
            <a:pPr algn="r"/>
            <a:endParaRPr lang="ru-RU" sz="2800" dirty="0" smtClean="0">
              <a:solidFill>
                <a:schemeClr val="tx1"/>
              </a:solidFill>
            </a:endParaRPr>
          </a:p>
          <a:p>
            <a:pPr algn="r"/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3528391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Виды работ</a:t>
            </a:r>
            <a:br>
              <a:rPr lang="ru-RU" b="1" dirty="0"/>
            </a:br>
            <a:r>
              <a:rPr lang="ru-RU" b="1" dirty="0"/>
              <a:t>по развитию </a:t>
            </a:r>
            <a:r>
              <a:rPr lang="ru-RU" b="1" dirty="0" smtClean="0"/>
              <a:t>речи учащихся</a:t>
            </a:r>
            <a:r>
              <a:rPr lang="ru-RU" dirty="0" smtClean="0"/>
              <a:t> </a:t>
            </a:r>
            <a:r>
              <a:rPr lang="ru-RU" b="1" dirty="0" smtClean="0"/>
              <a:t>на </a:t>
            </a:r>
            <a:r>
              <a:rPr lang="ru-RU" b="1" dirty="0"/>
              <a:t>уроках </a:t>
            </a:r>
            <a:r>
              <a:rPr lang="ru-RU" b="1" dirty="0" smtClean="0"/>
              <a:t>русского языка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494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32656"/>
            <a:ext cx="71287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	</a:t>
            </a:r>
            <a:r>
              <a:rPr lang="ru-RU" sz="2400" b="1" dirty="0" smtClean="0"/>
              <a:t>Работа </a:t>
            </a:r>
            <a:r>
              <a:rPr lang="ru-RU" sz="2400" b="1" dirty="0"/>
              <a:t>с </a:t>
            </a:r>
            <a:r>
              <a:rPr lang="ru-RU" sz="2400" b="1" dirty="0" smtClean="0"/>
              <a:t>текстом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 smtClean="0"/>
              <a:t>1. Прием </a:t>
            </a:r>
            <a:r>
              <a:rPr lang="ru-RU" sz="2400" dirty="0"/>
              <a:t>составления плана позволяет глубоко осмыслить </a:t>
            </a:r>
            <a:r>
              <a:rPr lang="ru-RU" sz="2400" dirty="0" smtClean="0"/>
              <a:t>и понять </a:t>
            </a:r>
            <a:r>
              <a:rPr lang="ru-RU" sz="2400" dirty="0"/>
              <a:t>текст. </a:t>
            </a:r>
            <a:endParaRPr lang="ru-RU" sz="2400" dirty="0" smtClean="0"/>
          </a:p>
          <a:p>
            <a:pPr algn="just"/>
            <a:r>
              <a:rPr lang="ru-RU" sz="2400" dirty="0" smtClean="0"/>
              <a:t>2. Для </a:t>
            </a:r>
            <a:r>
              <a:rPr lang="ru-RU" sz="2400" dirty="0"/>
              <a:t>построения плана целесообразно по мере</a:t>
            </a:r>
          </a:p>
          <a:p>
            <a:pPr algn="just"/>
            <a:r>
              <a:rPr lang="ru-RU" sz="2400" dirty="0"/>
              <a:t>чтения последовательно задавать себе вопрос «О чем </a:t>
            </a:r>
            <a:r>
              <a:rPr lang="ru-RU" sz="2400" dirty="0" smtClean="0"/>
              <a:t>здесь говорится</a:t>
            </a:r>
            <a:r>
              <a:rPr lang="ru-RU" sz="2400" dirty="0"/>
              <a:t>?».</a:t>
            </a:r>
          </a:p>
          <a:p>
            <a:pPr algn="just"/>
            <a:r>
              <a:rPr lang="ru-RU" sz="2400" dirty="0"/>
              <a:t>2</a:t>
            </a:r>
            <a:r>
              <a:rPr lang="ru-RU" sz="2400" dirty="0" smtClean="0"/>
              <a:t>. Прием </a:t>
            </a:r>
            <a:r>
              <a:rPr lang="ru-RU" sz="2400" dirty="0"/>
              <a:t>составления </a:t>
            </a:r>
            <a:r>
              <a:rPr lang="ru-RU" sz="2400" dirty="0" smtClean="0"/>
              <a:t>схемы</a:t>
            </a:r>
            <a:r>
              <a:rPr lang="ru-RU" sz="2400" dirty="0"/>
              <a:t>. С</a:t>
            </a:r>
            <a:r>
              <a:rPr lang="ru-RU" sz="2400" dirty="0" smtClean="0"/>
              <a:t>хема </a:t>
            </a:r>
            <a:r>
              <a:rPr lang="ru-RU" sz="2400" dirty="0"/>
              <a:t>– это </a:t>
            </a:r>
            <a:r>
              <a:rPr lang="ru-RU" sz="2400" dirty="0" smtClean="0"/>
              <a:t>способ моделирования </a:t>
            </a:r>
            <a:r>
              <a:rPr lang="ru-RU" sz="2400" dirty="0"/>
              <a:t>логической структуры текста. </a:t>
            </a:r>
          </a:p>
          <a:p>
            <a:pPr algn="just"/>
            <a:r>
              <a:rPr lang="ru-RU" sz="2400" dirty="0"/>
              <a:t>3</a:t>
            </a:r>
            <a:r>
              <a:rPr lang="ru-RU" sz="2400" dirty="0" smtClean="0"/>
              <a:t>. Прием </a:t>
            </a:r>
            <a:r>
              <a:rPr lang="ru-RU" sz="2400" dirty="0" err="1"/>
              <a:t>тезирования</a:t>
            </a:r>
            <a:r>
              <a:rPr lang="ru-RU" sz="2400" dirty="0"/>
              <a:t> представляет собой </a:t>
            </a:r>
            <a:r>
              <a:rPr lang="ru-RU" sz="2400" dirty="0" smtClean="0"/>
              <a:t>формулирование основных </a:t>
            </a:r>
            <a:r>
              <a:rPr lang="ru-RU" sz="2400" dirty="0"/>
              <a:t>тезисов, положений и выводов текста</a:t>
            </a:r>
            <a:r>
              <a:rPr lang="ru-RU" sz="2400" dirty="0" smtClean="0"/>
              <a:t>.</a:t>
            </a:r>
            <a:endParaRPr lang="ru-RU" sz="2400" dirty="0"/>
          </a:p>
          <a:p>
            <a:pPr algn="just"/>
            <a:r>
              <a:rPr lang="ru-RU" sz="2400" dirty="0" smtClean="0"/>
              <a:t>4. Прием </a:t>
            </a:r>
            <a:r>
              <a:rPr lang="ru-RU" sz="2400" dirty="0"/>
              <a:t>комментирования является основой осмысления </a:t>
            </a:r>
            <a:r>
              <a:rPr lang="ru-RU" sz="2400" dirty="0" smtClean="0"/>
              <a:t>и понимания текста.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4646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3"/>
            <a:ext cx="77048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	</a:t>
            </a:r>
          </a:p>
          <a:p>
            <a:pPr algn="just"/>
            <a:r>
              <a:rPr lang="ru-RU" sz="2400" dirty="0"/>
              <a:t>	</a:t>
            </a:r>
            <a:r>
              <a:rPr lang="ru-RU" sz="2400" b="1" dirty="0" smtClean="0"/>
              <a:t>Публичная защита</a:t>
            </a:r>
            <a:endParaRPr lang="ru-RU" sz="2400" b="1" dirty="0"/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	На уроке-путешествии «Сбор </a:t>
            </a:r>
            <a:r>
              <a:rPr lang="ru-RU" sz="2400" dirty="0"/>
              <a:t>весеннего </a:t>
            </a:r>
            <a:r>
              <a:rPr lang="ru-RU" sz="2400" dirty="0" smtClean="0"/>
              <a:t>букета» предлагается </a:t>
            </a:r>
            <a:r>
              <a:rPr lang="ru-RU" sz="2400" dirty="0"/>
              <a:t>группам составить 7-8 </a:t>
            </a:r>
            <a:r>
              <a:rPr lang="ru-RU" sz="2400" dirty="0" smtClean="0"/>
              <a:t>словосочетаний «сущ</a:t>
            </a:r>
            <a:r>
              <a:rPr lang="ru-RU" sz="2400" dirty="0"/>
              <a:t>. + </a:t>
            </a:r>
            <a:r>
              <a:rPr lang="ru-RU" sz="2400" dirty="0" err="1" smtClean="0"/>
              <a:t>прил</a:t>
            </a:r>
            <a:r>
              <a:rPr lang="ru-RU" sz="2400" dirty="0" smtClean="0"/>
              <a:t>» </a:t>
            </a:r>
            <a:r>
              <a:rPr lang="ru-RU" sz="2400" dirty="0"/>
              <a:t>в разных </a:t>
            </a:r>
            <a:r>
              <a:rPr lang="ru-RU" sz="2400" dirty="0" smtClean="0"/>
              <a:t>падежах, </a:t>
            </a:r>
            <a:r>
              <a:rPr lang="ru-RU" sz="2400" dirty="0"/>
              <a:t>где </a:t>
            </a:r>
            <a:r>
              <a:rPr lang="ru-RU" sz="2400" dirty="0" smtClean="0"/>
              <a:t>существительные должны </a:t>
            </a:r>
            <a:r>
              <a:rPr lang="ru-RU" sz="2400" dirty="0"/>
              <a:t>называть весенние цветы.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 smtClean="0"/>
              <a:t>	</a:t>
            </a:r>
            <a:r>
              <a:rPr lang="ru-RU" sz="2400" b="1" dirty="0" smtClean="0"/>
              <a:t>Игровая деятельность</a:t>
            </a:r>
            <a:endParaRPr lang="ru-RU" sz="2400" b="1" dirty="0"/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	Для </a:t>
            </a:r>
            <a:r>
              <a:rPr lang="ru-RU" sz="2400" dirty="0"/>
              <a:t>того, чтобы помочь сохранить ребенку </a:t>
            </a:r>
            <a:r>
              <a:rPr lang="ru-RU" sz="2400" dirty="0" smtClean="0"/>
              <a:t>свое физическое </a:t>
            </a:r>
            <a:r>
              <a:rPr lang="ru-RU" sz="2400" dirty="0"/>
              <a:t>и психическое здоровье, не </a:t>
            </a:r>
            <a:r>
              <a:rPr lang="ru-RU" sz="2400" dirty="0" smtClean="0"/>
              <a:t>нужно организовывать </a:t>
            </a:r>
            <a:r>
              <a:rPr lang="ru-RU" sz="2400" dirty="0"/>
              <a:t>ничего невероятного. </a:t>
            </a:r>
            <a:r>
              <a:rPr lang="ru-RU" sz="2400" dirty="0" smtClean="0"/>
              <a:t>Достаточно организовать </a:t>
            </a:r>
            <a:r>
              <a:rPr lang="ru-RU" sz="2400" dirty="0"/>
              <a:t>учебно-познавательную игру.</a:t>
            </a:r>
          </a:p>
        </p:txBody>
      </p:sp>
    </p:spTree>
    <p:extLst>
      <p:ext uri="{BB962C8B-B14F-4D97-AF65-F5344CB8AC3E}">
        <p14:creationId xmlns:p14="http://schemas.microsoft.com/office/powerpoint/2010/main" val="322878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5846"/>
            <a:ext cx="792088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	</a:t>
            </a:r>
          </a:p>
          <a:p>
            <a:pPr algn="just"/>
            <a:r>
              <a:rPr lang="ru-RU" sz="2400" dirty="0"/>
              <a:t>	</a:t>
            </a:r>
            <a:r>
              <a:rPr lang="ru-RU" sz="2400" dirty="0" smtClean="0"/>
              <a:t>Работа </a:t>
            </a:r>
            <a:r>
              <a:rPr lang="ru-RU" sz="2400" dirty="0"/>
              <a:t>в парах и группах построена </a:t>
            </a:r>
            <a:r>
              <a:rPr lang="ru-RU" sz="2400" dirty="0" smtClean="0"/>
              <a:t>на следующих </a:t>
            </a:r>
            <a:r>
              <a:rPr lang="ru-RU" sz="2400" dirty="0"/>
              <a:t>основных правилах:</a:t>
            </a:r>
          </a:p>
          <a:p>
            <a:pPr algn="just"/>
            <a:r>
              <a:rPr lang="ru-RU" sz="2400" dirty="0"/>
              <a:t>1.Полное внимание к однокласснику;</a:t>
            </a:r>
          </a:p>
          <a:p>
            <a:pPr algn="just"/>
            <a:r>
              <a:rPr lang="ru-RU" sz="2400" dirty="0"/>
              <a:t>2. Серьезное отношение к мыслям, чувствам </a:t>
            </a:r>
            <a:r>
              <a:rPr lang="ru-RU" sz="2400" dirty="0" smtClean="0"/>
              <a:t>других: терпимость</a:t>
            </a:r>
            <a:r>
              <a:rPr lang="ru-RU" sz="2400" dirty="0"/>
              <a:t>, дружелюбие; никто не имеет права </a:t>
            </a:r>
            <a:r>
              <a:rPr lang="ru-RU" sz="2400" dirty="0" smtClean="0"/>
              <a:t>смеяться над </a:t>
            </a:r>
            <a:r>
              <a:rPr lang="ru-RU" sz="2400" dirty="0"/>
              <a:t>ошибками одноклассника, т. к. каждый имеет «право </a:t>
            </a:r>
            <a:r>
              <a:rPr lang="ru-RU" sz="2400" dirty="0" smtClean="0"/>
              <a:t>на ошибку</a:t>
            </a:r>
            <a:r>
              <a:rPr lang="ru-RU" sz="2400" dirty="0"/>
              <a:t>».</a:t>
            </a:r>
          </a:p>
          <a:p>
            <a:pPr algn="just"/>
            <a:r>
              <a:rPr lang="ru-RU" sz="2400" dirty="0" smtClean="0"/>
              <a:t>	Все </a:t>
            </a:r>
            <a:r>
              <a:rPr lang="ru-RU" sz="2400" dirty="0"/>
              <a:t>дети принимали активное участие в обсуждении </a:t>
            </a:r>
            <a:r>
              <a:rPr lang="ru-RU" sz="2400" dirty="0" smtClean="0"/>
              <a:t>этих правил</a:t>
            </a:r>
            <a:r>
              <a:rPr lang="ru-RU" sz="2400" dirty="0"/>
              <a:t>. Обязательно распределение ролей в </a:t>
            </a:r>
            <a:r>
              <a:rPr lang="ru-RU" sz="2400" dirty="0" smtClean="0"/>
              <a:t>группах: организатор</a:t>
            </a:r>
            <a:r>
              <a:rPr lang="ru-RU" sz="2400" dirty="0"/>
              <a:t>, </a:t>
            </a:r>
            <a:r>
              <a:rPr lang="ru-RU" sz="2400" dirty="0" smtClean="0"/>
              <a:t>секретарь и </a:t>
            </a:r>
            <a:r>
              <a:rPr lang="ru-RU" sz="2400" dirty="0"/>
              <a:t>т.д.</a:t>
            </a:r>
          </a:p>
          <a:p>
            <a:pPr algn="just"/>
            <a:r>
              <a:rPr lang="ru-RU" sz="2400" dirty="0" smtClean="0"/>
              <a:t>	Деятельность </a:t>
            </a:r>
            <a:r>
              <a:rPr lang="ru-RU" sz="2400" dirty="0"/>
              <a:t>учителя здесь - это организация </a:t>
            </a:r>
            <a:r>
              <a:rPr lang="ru-RU" sz="2400" dirty="0" smtClean="0"/>
              <a:t>совместного действия </a:t>
            </a:r>
            <a:r>
              <a:rPr lang="ru-RU" sz="2400" dirty="0"/>
              <a:t>детей </a:t>
            </a:r>
            <a:r>
              <a:rPr lang="ru-RU" sz="2400" dirty="0" smtClean="0"/>
              <a:t>внутри группы: </a:t>
            </a:r>
            <a:r>
              <a:rPr lang="ru-RU" sz="2400" dirty="0"/>
              <a:t>он направляет обучающихся на </a:t>
            </a:r>
            <a:r>
              <a:rPr lang="ru-RU" sz="2400" dirty="0" smtClean="0"/>
              <a:t>совместное выполнение </a:t>
            </a:r>
            <a:r>
              <a:rPr lang="ru-RU" sz="2400" dirty="0"/>
              <a:t>задания.</a:t>
            </a:r>
          </a:p>
        </p:txBody>
      </p:sp>
    </p:spTree>
    <p:extLst>
      <p:ext uri="{BB962C8B-B14F-4D97-AF65-F5344CB8AC3E}">
        <p14:creationId xmlns:p14="http://schemas.microsoft.com/office/powerpoint/2010/main" val="232249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4345"/>
            <a:ext cx="78488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 smtClean="0"/>
          </a:p>
          <a:p>
            <a:pPr algn="just"/>
            <a:r>
              <a:rPr lang="ru-RU" sz="2400" dirty="0"/>
              <a:t>	</a:t>
            </a:r>
            <a:r>
              <a:rPr lang="ru-RU" sz="2400" b="1" dirty="0" smtClean="0"/>
              <a:t>ВИДЫ </a:t>
            </a:r>
            <a:r>
              <a:rPr lang="ru-RU" sz="2400" b="1" dirty="0"/>
              <a:t>ДОМАШНИХ ЗАДАНИЙ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-Составление текстов с использованием изученных </a:t>
            </a:r>
            <a:r>
              <a:rPr lang="ru-RU" sz="2400" dirty="0" smtClean="0"/>
              <a:t>орфограмм и </a:t>
            </a:r>
            <a:r>
              <a:rPr lang="ru-RU" sz="2400" dirty="0" err="1"/>
              <a:t>пунктограмм</a:t>
            </a:r>
            <a:r>
              <a:rPr lang="ru-RU" sz="2400" dirty="0" smtClean="0"/>
              <a:t>;</a:t>
            </a:r>
            <a:endParaRPr lang="ru-RU" sz="2400" dirty="0"/>
          </a:p>
          <a:p>
            <a:pPr algn="just"/>
            <a:r>
              <a:rPr lang="ru-RU" sz="2400" dirty="0"/>
              <a:t>-составление диалогов и их чтение по ролям</a:t>
            </a:r>
            <a:r>
              <a:rPr lang="ru-RU" sz="2400" dirty="0" smtClean="0"/>
              <a:t>;</a:t>
            </a:r>
            <a:endParaRPr lang="ru-RU" sz="2400" dirty="0"/>
          </a:p>
          <a:p>
            <a:pPr algn="just"/>
            <a:r>
              <a:rPr lang="ru-RU" sz="2400" dirty="0"/>
              <a:t>-придумывание различных конфликтных </a:t>
            </a:r>
            <a:r>
              <a:rPr lang="ru-RU" sz="2400" dirty="0" smtClean="0"/>
              <a:t>ситуаций с предложениями </a:t>
            </a:r>
            <a:r>
              <a:rPr lang="ru-RU" sz="2400" dirty="0"/>
              <a:t>выхода</a:t>
            </a:r>
            <a:r>
              <a:rPr lang="ru-RU" sz="2400" dirty="0" smtClean="0"/>
              <a:t>;</a:t>
            </a:r>
            <a:endParaRPr lang="ru-RU" sz="2400" dirty="0"/>
          </a:p>
          <a:p>
            <a:pPr algn="just"/>
            <a:r>
              <a:rPr lang="ru-RU" sz="2400" dirty="0"/>
              <a:t>-редактирование текстов</a:t>
            </a:r>
            <a:r>
              <a:rPr lang="ru-RU" sz="2400" dirty="0" smtClean="0"/>
              <a:t>;</a:t>
            </a:r>
            <a:endParaRPr lang="ru-RU" sz="2400" dirty="0"/>
          </a:p>
          <a:p>
            <a:pPr algn="just"/>
            <a:r>
              <a:rPr lang="ru-RU" sz="2400" dirty="0"/>
              <a:t>-чтение наизусть стихотворных и прозаических текстов</a:t>
            </a:r>
            <a:r>
              <a:rPr lang="ru-RU" sz="2400" dirty="0" smtClean="0"/>
              <a:t>;</a:t>
            </a:r>
            <a:endParaRPr lang="ru-RU" sz="2400" dirty="0"/>
          </a:p>
          <a:p>
            <a:pPr algn="just"/>
            <a:r>
              <a:rPr lang="ru-RU" sz="2400" dirty="0"/>
              <a:t>-инсценировка фрагментов </a:t>
            </a:r>
            <a:r>
              <a:rPr lang="ru-RU" sz="2400" dirty="0" smtClean="0"/>
              <a:t>текста и </a:t>
            </a:r>
            <a:r>
              <a:rPr lang="ru-RU" sz="2400" dirty="0"/>
              <a:t>т</a:t>
            </a:r>
            <a:r>
              <a:rPr lang="ru-RU" sz="2400" dirty="0" smtClean="0"/>
              <a:t>. д.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5942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51344"/>
            <a:ext cx="727280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	</a:t>
            </a:r>
            <a:r>
              <a:rPr lang="ru-RU" sz="2400" b="1" dirty="0" smtClean="0"/>
              <a:t>Выводы</a:t>
            </a:r>
          </a:p>
          <a:p>
            <a:pPr algn="just"/>
            <a:r>
              <a:rPr lang="ru-RU" sz="2400" dirty="0" smtClean="0"/>
              <a:t>	ЯН </a:t>
            </a:r>
            <a:r>
              <a:rPr lang="ru-RU" sz="2400" dirty="0"/>
              <a:t>АМОС КОМЕНСКИЙ ПИСАЛ, ЧТО ПРАВИЛЬНО ОБУЧАТЬ – ЭТО НЕ </a:t>
            </a:r>
            <a:r>
              <a:rPr lang="ru-RU" sz="2400" dirty="0" smtClean="0"/>
              <a:t>ЗНАЧИТ ВБИВАТЬ </a:t>
            </a:r>
            <a:r>
              <a:rPr lang="ru-RU" sz="2400" dirty="0"/>
              <a:t>В ГОЛОВЫ КАКУЮ-ТО ПОЛЕЗНУЮ ИНФОРМАЦИЮ, А </a:t>
            </a:r>
            <a:r>
              <a:rPr lang="ru-RU" sz="2400" dirty="0" smtClean="0"/>
              <a:t>ЗНАЧИТ «РАСКРЫВАТЬ </a:t>
            </a:r>
            <a:r>
              <a:rPr lang="ru-RU" sz="2400" dirty="0"/>
              <a:t>СПОСОБНОСТИ ПОНИМАТЬ ВЕЩИ, ЧТОБЫ ИМЕННО ИЗ </a:t>
            </a:r>
            <a:r>
              <a:rPr lang="ru-RU" sz="2400" dirty="0" smtClean="0"/>
              <a:t>ЭТОЙ СПОСОБНОСТИ</a:t>
            </a:r>
            <a:r>
              <a:rPr lang="ru-RU" sz="2400" dirty="0"/>
              <a:t>, ТОЧНО ИЗ ЖИВОГО ИСТОЧНИКА, ПОТЕКЛИ РУЧЕЙКИ</a:t>
            </a:r>
            <a:r>
              <a:rPr lang="ru-RU" sz="2400" dirty="0" smtClean="0"/>
              <a:t>», РУЧЕЙКИ </a:t>
            </a:r>
            <a:r>
              <a:rPr lang="ru-RU" sz="2400" dirty="0"/>
              <a:t>ЖИВОЙ МЫСЛИ</a:t>
            </a:r>
            <a:r>
              <a:rPr lang="ru-RU" sz="2400" dirty="0" smtClean="0"/>
              <a:t>.</a:t>
            </a:r>
            <a:endParaRPr lang="ru-RU" sz="2400" dirty="0"/>
          </a:p>
          <a:p>
            <a:pPr algn="just"/>
            <a:r>
              <a:rPr lang="ru-RU" sz="2400" dirty="0" smtClean="0"/>
              <a:t>	Формирование </a:t>
            </a:r>
            <a:r>
              <a:rPr lang="ru-RU" sz="2400" dirty="0"/>
              <a:t>коммуникативных УУД на уроках </a:t>
            </a:r>
            <a:r>
              <a:rPr lang="ru-RU" sz="2400" dirty="0" smtClean="0"/>
              <a:t>русского языка </a:t>
            </a:r>
            <a:r>
              <a:rPr lang="ru-RU" sz="2400" dirty="0"/>
              <a:t>и литературы создаёт условия для </a:t>
            </a:r>
            <a:r>
              <a:rPr lang="ru-RU" sz="2400" dirty="0" smtClean="0"/>
              <a:t>развития интеллектуальной</a:t>
            </a:r>
            <a:r>
              <a:rPr lang="ru-RU" sz="2400" dirty="0"/>
              <a:t>, творчески одарённой, </a:t>
            </a:r>
            <a:r>
              <a:rPr lang="ru-RU" sz="2400" dirty="0" smtClean="0"/>
              <a:t>нравственной личности</a:t>
            </a:r>
            <a:r>
              <a:rPr lang="ru-RU" sz="2400" dirty="0"/>
              <a:t>, способной к общению в любом </a:t>
            </a:r>
            <a:r>
              <a:rPr lang="ru-RU" sz="2400" dirty="0" smtClean="0"/>
              <a:t>культурном пространстве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980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-1049149"/>
            <a:ext cx="7128792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just"/>
            <a:endParaRPr lang="ru-RU" sz="2400" dirty="0" smtClean="0"/>
          </a:p>
          <a:p>
            <a:pPr algn="just"/>
            <a:r>
              <a:rPr lang="ru-RU" sz="2400" dirty="0"/>
              <a:t>	</a:t>
            </a:r>
            <a:r>
              <a:rPr lang="ru-RU" sz="2400" b="1" dirty="0" smtClean="0"/>
              <a:t>Список </a:t>
            </a:r>
            <a:r>
              <a:rPr lang="ru-RU" sz="2400" b="1" dirty="0"/>
              <a:t>используемой литературы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1. Горленко Н М. и др. «Структура УУД и условия </a:t>
            </a:r>
            <a:r>
              <a:rPr lang="ru-RU" sz="2400" dirty="0" smtClean="0"/>
              <a:t>их формирования</a:t>
            </a:r>
            <a:r>
              <a:rPr lang="ru-RU" sz="2400" dirty="0"/>
              <a:t>» - журнал «Народное образование» № 4/2012 г., с.153</a:t>
            </a:r>
            <a:r>
              <a:rPr lang="ru-RU" sz="2400" dirty="0" smtClean="0"/>
              <a:t>.</a:t>
            </a:r>
            <a:endParaRPr lang="ru-RU" sz="2400" dirty="0"/>
          </a:p>
          <a:p>
            <a:pPr algn="just"/>
            <a:r>
              <a:rPr lang="ru-RU" sz="2400" dirty="0" smtClean="0"/>
              <a:t>2.Бухвалов </a:t>
            </a:r>
            <a:r>
              <a:rPr lang="ru-RU" sz="2400" dirty="0"/>
              <a:t>В.А. Развитие учащихся в процессе творчества </a:t>
            </a:r>
            <a:r>
              <a:rPr lang="ru-RU" sz="2400" dirty="0" smtClean="0"/>
              <a:t>и сотрудничества</a:t>
            </a:r>
            <a:r>
              <a:rPr lang="ru-RU" sz="2400" dirty="0"/>
              <a:t>. - М.: Центр Педагогический поиск, 2000. - 144с</a:t>
            </a:r>
            <a:r>
              <a:rPr lang="ru-RU" sz="2400" dirty="0" smtClean="0"/>
              <a:t>.</a:t>
            </a:r>
            <a:endParaRPr lang="ru-RU" sz="2400" dirty="0"/>
          </a:p>
          <a:p>
            <a:pPr algn="just"/>
            <a:r>
              <a:rPr lang="ru-RU" sz="2400" dirty="0"/>
              <a:t>5.Дьяченко В.И., Сотрудничество в обучении - М., </a:t>
            </a:r>
            <a:r>
              <a:rPr lang="ru-RU" sz="2400" dirty="0" smtClean="0"/>
              <a:t>Просвещение, 1991.</a:t>
            </a:r>
            <a:endParaRPr lang="ru-RU" sz="2400" dirty="0"/>
          </a:p>
          <a:p>
            <a:pPr algn="just"/>
            <a:r>
              <a:rPr lang="ru-RU" sz="2400" dirty="0"/>
              <a:t>6. </a:t>
            </a:r>
            <a:r>
              <a:rPr lang="ru-RU" sz="2400" dirty="0" err="1"/>
              <a:t>Цукерман</a:t>
            </a:r>
            <a:r>
              <a:rPr lang="ru-RU" sz="2400" dirty="0"/>
              <a:t> Г.А. Виды общения в обучении.– Томск: </a:t>
            </a:r>
            <a:r>
              <a:rPr lang="ru-RU" sz="2400" dirty="0" smtClean="0"/>
              <a:t>Пеленг, 1993.</a:t>
            </a:r>
            <a:endParaRPr lang="ru-RU" sz="2400" dirty="0"/>
          </a:p>
          <a:p>
            <a:pPr algn="just"/>
            <a:r>
              <a:rPr lang="ru-RU" sz="2400" dirty="0" smtClean="0"/>
              <a:t>7.http://festival.1september.ru/2005_2006/index.php?numb_artic=312207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5419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3744416"/>
          </a:xfrm>
        </p:spPr>
        <p:txBody>
          <a:bodyPr>
            <a:normAutofit fontScale="90000"/>
          </a:bodyPr>
          <a:lstStyle/>
          <a:p>
            <a:r>
              <a:rPr lang="ru-RU" dirty="0"/>
              <a:t>“Неграмотным человеком завтрашнего дня будет не тот, </a:t>
            </a:r>
            <a:r>
              <a:rPr lang="ru-RU" dirty="0" smtClean="0"/>
              <a:t>кто не </a:t>
            </a:r>
            <a:r>
              <a:rPr lang="ru-RU" dirty="0"/>
              <a:t>умеет читать,</a:t>
            </a:r>
            <a:br>
              <a:rPr lang="ru-RU" dirty="0"/>
            </a:br>
            <a:r>
              <a:rPr lang="ru-RU" dirty="0"/>
              <a:t>а тот, кто не научился при этом учиться”.</a:t>
            </a:r>
            <a:br>
              <a:rPr lang="ru-RU" dirty="0"/>
            </a:br>
            <a:r>
              <a:rPr lang="ru-RU" dirty="0" smtClean="0"/>
              <a:t>                                         </a:t>
            </a:r>
            <a:r>
              <a:rPr lang="ru-RU" dirty="0" err="1" smtClean="0"/>
              <a:t>Э.Тоффлер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49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80729"/>
            <a:ext cx="84604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Межличностное общение</a:t>
            </a:r>
          </a:p>
          <a:p>
            <a:endParaRPr lang="ru-RU" sz="2400" dirty="0"/>
          </a:p>
          <a:p>
            <a:pPr algn="just"/>
            <a:r>
              <a:rPr lang="ru-RU" sz="2400" dirty="0" smtClean="0"/>
              <a:t>	В </a:t>
            </a:r>
            <a:r>
              <a:rPr lang="ru-RU" sz="2400" dirty="0"/>
              <a:t>подростковом возрасте ведущая деятельность </a:t>
            </a:r>
            <a:r>
              <a:rPr lang="ru-RU" sz="2400" dirty="0" smtClean="0"/>
              <a:t>– это межличностное </a:t>
            </a:r>
            <a:r>
              <a:rPr lang="ru-RU" sz="2400" dirty="0"/>
              <a:t>общение. Задача начальной школы «</a:t>
            </a:r>
            <a:r>
              <a:rPr lang="ru-RU" sz="2400" dirty="0" smtClean="0"/>
              <a:t>учить ученика </a:t>
            </a:r>
            <a:r>
              <a:rPr lang="ru-RU" sz="2400" dirty="0"/>
              <a:t>учиться» </a:t>
            </a:r>
            <a:r>
              <a:rPr lang="ru-RU" sz="2400" dirty="0" err="1"/>
              <a:t>формообразуется</a:t>
            </a:r>
            <a:r>
              <a:rPr lang="ru-RU" sz="2400" dirty="0"/>
              <a:t> в новую задачу </a:t>
            </a:r>
            <a:r>
              <a:rPr lang="ru-RU" sz="2400" dirty="0" smtClean="0"/>
              <a:t>для основной </a:t>
            </a:r>
            <a:r>
              <a:rPr lang="ru-RU" sz="2400" dirty="0"/>
              <a:t>школы — «учить ученика учиться в общении</a:t>
            </a:r>
            <a:r>
              <a:rPr lang="ru-RU" sz="2400" dirty="0" smtClean="0"/>
              <a:t>». Акцент </a:t>
            </a:r>
            <a:r>
              <a:rPr lang="ru-RU" sz="2400" dirty="0"/>
              <a:t>делается на системно-</a:t>
            </a:r>
            <a:r>
              <a:rPr lang="ru-RU" sz="2400" dirty="0" err="1"/>
              <a:t>деятельностный</a:t>
            </a:r>
            <a:r>
              <a:rPr lang="ru-RU" sz="2400" dirty="0"/>
              <a:t> </a:t>
            </a:r>
            <a:r>
              <a:rPr lang="ru-RU" sz="2400" dirty="0" smtClean="0"/>
              <a:t>подход, согласно </a:t>
            </a:r>
            <a:r>
              <a:rPr lang="ru-RU" sz="2400" dirty="0"/>
              <a:t>которому знания не передаются в готовом виде, </a:t>
            </a:r>
            <a:r>
              <a:rPr lang="ru-RU" sz="2400" dirty="0" smtClean="0"/>
              <a:t>а добываются </a:t>
            </a:r>
            <a:r>
              <a:rPr lang="ru-RU" sz="2400" dirty="0"/>
              <a:t>самими обучающимися, когда учителем </a:t>
            </a:r>
            <a:r>
              <a:rPr lang="ru-RU" sz="2400" dirty="0" smtClean="0"/>
              <a:t>создаётся проблемная </a:t>
            </a:r>
            <a:r>
              <a:rPr lang="ru-RU" sz="2400" dirty="0"/>
              <a:t>ситуация, обнаруживается противоречивость </a:t>
            </a:r>
            <a:r>
              <a:rPr lang="ru-RU" sz="2400" dirty="0" smtClean="0"/>
              <a:t>или недостаточность </a:t>
            </a:r>
            <a:r>
              <a:rPr lang="ru-RU" sz="2400" dirty="0"/>
              <a:t>знаний и вместе с детьми определяется </a:t>
            </a:r>
            <a:r>
              <a:rPr lang="ru-RU" sz="2400" dirty="0" smtClean="0"/>
              <a:t>цель урока</a:t>
            </a:r>
            <a:r>
              <a:rPr lang="ru-RU" sz="2400" dirty="0"/>
              <a:t>.</a:t>
            </a:r>
          </a:p>
          <a:p>
            <a:endParaRPr lang="ru-RU" sz="2400" dirty="0"/>
          </a:p>
          <a:p>
            <a:r>
              <a:rPr lang="ru-RU" sz="2400" dirty="0" smtClean="0"/>
              <a:t>	Меняется </a:t>
            </a:r>
            <a:r>
              <a:rPr lang="ru-RU" sz="2400" dirty="0"/>
              <a:t>роль учителя - теперь он </a:t>
            </a:r>
            <a:r>
              <a:rPr lang="ru-RU" sz="2400" dirty="0" err="1"/>
              <a:t>тьютор</a:t>
            </a:r>
            <a:r>
              <a:rPr lang="ru-RU" sz="2400" dirty="0"/>
              <a:t>, </a:t>
            </a:r>
            <a:r>
              <a:rPr lang="ru-RU" sz="2400" dirty="0" smtClean="0"/>
              <a:t>организатор развития </a:t>
            </a:r>
            <a:r>
              <a:rPr lang="ru-RU" sz="2400" dirty="0"/>
              <a:t>ученика</a:t>
            </a:r>
          </a:p>
        </p:txBody>
      </p:sp>
    </p:spTree>
    <p:extLst>
      <p:ext uri="{BB962C8B-B14F-4D97-AF65-F5344CB8AC3E}">
        <p14:creationId xmlns:p14="http://schemas.microsoft.com/office/powerpoint/2010/main" val="409940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-79653"/>
            <a:ext cx="763284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400" b="1" dirty="0" smtClean="0"/>
              <a:t>К </a:t>
            </a:r>
            <a:r>
              <a:rPr lang="ru-RU" sz="2400" b="1" dirty="0"/>
              <a:t>коммуникативным действиям относятся</a:t>
            </a:r>
            <a:r>
              <a:rPr lang="ru-RU" sz="2400" b="1" dirty="0" smtClean="0"/>
              <a:t>:</a:t>
            </a:r>
            <a:endParaRPr lang="ru-RU" sz="2400" b="1" dirty="0"/>
          </a:p>
          <a:p>
            <a:r>
              <a:rPr lang="ru-RU" sz="2400" dirty="0"/>
              <a:t>*планирование учебного сотрудничества с учителем и</a:t>
            </a:r>
          </a:p>
          <a:p>
            <a:r>
              <a:rPr lang="ru-RU" sz="2400" dirty="0"/>
              <a:t>сверстниками</a:t>
            </a:r>
            <a:r>
              <a:rPr lang="ru-RU" sz="2400" dirty="0" smtClean="0"/>
              <a:t>;</a:t>
            </a:r>
            <a:endParaRPr lang="ru-RU" sz="2400" dirty="0"/>
          </a:p>
          <a:p>
            <a:r>
              <a:rPr lang="ru-RU" sz="2400" dirty="0"/>
              <a:t>*постановка вопросов</a:t>
            </a:r>
            <a:r>
              <a:rPr lang="ru-RU" sz="2400" dirty="0" smtClean="0"/>
              <a:t>;</a:t>
            </a:r>
            <a:endParaRPr lang="ru-RU" sz="2400" dirty="0"/>
          </a:p>
          <a:p>
            <a:r>
              <a:rPr lang="ru-RU" sz="2400" dirty="0"/>
              <a:t>*инициативное сотрудничество в поиске и сборе информации</a:t>
            </a:r>
            <a:r>
              <a:rPr lang="ru-RU" sz="2400" dirty="0" smtClean="0"/>
              <a:t>;</a:t>
            </a:r>
            <a:endParaRPr lang="ru-RU" sz="2400" dirty="0"/>
          </a:p>
          <a:p>
            <a:r>
              <a:rPr lang="ru-RU" sz="2400" dirty="0"/>
              <a:t>*разрешение конфликтов</a:t>
            </a:r>
            <a:r>
              <a:rPr lang="ru-RU" sz="2400" dirty="0" smtClean="0"/>
              <a:t>;</a:t>
            </a:r>
            <a:endParaRPr lang="ru-RU" sz="2400" dirty="0"/>
          </a:p>
          <a:p>
            <a:r>
              <a:rPr lang="ru-RU" sz="2400" dirty="0"/>
              <a:t>*принятие решения и его реализация</a:t>
            </a:r>
            <a:r>
              <a:rPr lang="ru-RU" sz="2400" dirty="0" smtClean="0"/>
              <a:t>;</a:t>
            </a:r>
            <a:endParaRPr lang="ru-RU" sz="2400" dirty="0"/>
          </a:p>
          <a:p>
            <a:r>
              <a:rPr lang="ru-RU" sz="2400" dirty="0"/>
              <a:t>*умение с достаточной полнотой и </a:t>
            </a:r>
            <a:r>
              <a:rPr lang="ru-RU" sz="2400" dirty="0" smtClean="0"/>
              <a:t>точностью выражать свои мысли </a:t>
            </a:r>
            <a:r>
              <a:rPr lang="ru-RU" sz="2400" dirty="0"/>
              <a:t>в соответствии с задачами и </a:t>
            </a:r>
            <a:r>
              <a:rPr lang="ru-RU" sz="2400" dirty="0" smtClean="0"/>
              <a:t>условиями коммуникации;</a:t>
            </a:r>
            <a:endParaRPr lang="ru-RU" sz="2400" dirty="0"/>
          </a:p>
          <a:p>
            <a:r>
              <a:rPr lang="ru-RU" sz="2400" dirty="0"/>
              <a:t>*владение монологической и </a:t>
            </a:r>
            <a:r>
              <a:rPr lang="ru-RU" sz="2400" dirty="0" smtClean="0"/>
              <a:t>диалогической формами </a:t>
            </a:r>
            <a:r>
              <a:rPr lang="ru-RU" sz="2400" dirty="0"/>
              <a:t>речи </a:t>
            </a:r>
            <a:r>
              <a:rPr lang="ru-RU" sz="2400" dirty="0" smtClean="0"/>
              <a:t>в соответствии </a:t>
            </a:r>
            <a:r>
              <a:rPr lang="ru-RU" sz="2400" dirty="0"/>
              <a:t>с грамматическими </a:t>
            </a:r>
            <a:r>
              <a:rPr lang="ru-RU" sz="2400" dirty="0" smtClean="0"/>
              <a:t>и синтаксическими нормами русского языка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6779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60648"/>
            <a:ext cx="74168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b="1" dirty="0" smtClean="0"/>
              <a:t>Актуальность </a:t>
            </a:r>
            <a:r>
              <a:rPr lang="ru-RU" sz="2400" b="1" dirty="0"/>
              <a:t>работы</a:t>
            </a:r>
          </a:p>
          <a:p>
            <a:endParaRPr lang="ru-RU" sz="2400" dirty="0"/>
          </a:p>
          <a:p>
            <a:pPr algn="just"/>
            <a:r>
              <a:rPr lang="ru-RU" sz="2400" dirty="0" smtClean="0"/>
              <a:t>	Вопросы </a:t>
            </a:r>
            <a:r>
              <a:rPr lang="ru-RU" sz="2400" dirty="0"/>
              <a:t>цивилизованного </a:t>
            </a:r>
            <a:r>
              <a:rPr lang="ru-RU" sz="2400" dirty="0" smtClean="0"/>
              <a:t>общения, нравственного </a:t>
            </a:r>
            <a:r>
              <a:rPr lang="ru-RU" sz="2400" dirty="0"/>
              <a:t>развития, </a:t>
            </a:r>
            <a:r>
              <a:rPr lang="ru-RU" sz="2400" dirty="0" smtClean="0"/>
              <a:t>вопросы воспитания личности</a:t>
            </a:r>
            <a:r>
              <a:rPr lang="ru-RU" sz="2400" dirty="0"/>
              <a:t>, </a:t>
            </a:r>
            <a:r>
              <a:rPr lang="ru-RU" sz="2400" dirty="0" smtClean="0"/>
              <a:t>совершенствования человека </a:t>
            </a:r>
            <a:r>
              <a:rPr lang="ru-RU" sz="2400" dirty="0"/>
              <a:t>волнуют общество </a:t>
            </a:r>
            <a:r>
              <a:rPr lang="ru-RU" sz="2400" dirty="0" smtClean="0"/>
              <a:t>особенно сейчас</a:t>
            </a:r>
            <a:r>
              <a:rPr lang="ru-RU" sz="2400" dirty="0"/>
              <a:t>, когда всё чаще мы </a:t>
            </a:r>
            <a:r>
              <a:rPr lang="ru-RU" sz="2400" dirty="0" smtClean="0"/>
              <a:t>встречаем жестокость </a:t>
            </a:r>
            <a:r>
              <a:rPr lang="ru-RU" sz="2400" dirty="0"/>
              <a:t>и </a:t>
            </a:r>
            <a:r>
              <a:rPr lang="ru-RU" sz="2400" dirty="0" smtClean="0"/>
              <a:t>насилие.</a:t>
            </a:r>
            <a:endParaRPr lang="ru-RU" sz="2400" dirty="0"/>
          </a:p>
          <a:p>
            <a:pPr algn="just"/>
            <a:r>
              <a:rPr lang="ru-RU" sz="2400" dirty="0" smtClean="0"/>
              <a:t> 	Именно </a:t>
            </a:r>
            <a:r>
              <a:rPr lang="ru-RU" sz="2400" dirty="0"/>
              <a:t>языковая и </a:t>
            </a:r>
            <a:r>
              <a:rPr lang="ru-RU" sz="2400" dirty="0" smtClean="0"/>
              <a:t>коммуникативная компетенции </a:t>
            </a:r>
            <a:r>
              <a:rPr lang="ru-RU" sz="2400" dirty="0"/>
              <a:t>способствуют </a:t>
            </a:r>
            <a:r>
              <a:rPr lang="ru-RU" sz="2400" dirty="0" smtClean="0"/>
              <a:t>формированию умений </a:t>
            </a:r>
            <a:r>
              <a:rPr lang="ru-RU" sz="2400" dirty="0"/>
              <a:t>и навыков речевого общения. А </a:t>
            </a:r>
            <a:r>
              <a:rPr lang="ru-RU" sz="2400" dirty="0" smtClean="0"/>
              <a:t>для этого </a:t>
            </a:r>
            <a:r>
              <a:rPr lang="ru-RU" sz="2400" dirty="0"/>
              <a:t>необходимо создавать на </a:t>
            </a:r>
            <a:r>
              <a:rPr lang="ru-RU" sz="2400" dirty="0" smtClean="0"/>
              <a:t>каждом уроке </a:t>
            </a:r>
            <a:r>
              <a:rPr lang="ru-RU" sz="2400" dirty="0"/>
              <a:t>условия речевого общения.</a:t>
            </a:r>
          </a:p>
        </p:txBody>
      </p:sp>
    </p:spTree>
    <p:extLst>
      <p:ext uri="{BB962C8B-B14F-4D97-AF65-F5344CB8AC3E}">
        <p14:creationId xmlns:p14="http://schemas.microsoft.com/office/powerpoint/2010/main" val="253951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8847"/>
            <a:ext cx="7632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	</a:t>
            </a:r>
          </a:p>
          <a:p>
            <a:pPr algn="just"/>
            <a:r>
              <a:rPr lang="ru-RU" sz="2400" dirty="0"/>
              <a:t>	</a:t>
            </a:r>
            <a:r>
              <a:rPr lang="ru-RU" sz="2400" b="1" dirty="0" smtClean="0"/>
              <a:t>Средства </a:t>
            </a:r>
            <a:r>
              <a:rPr lang="ru-RU" sz="2400" b="1" dirty="0"/>
              <a:t>формирования </a:t>
            </a:r>
            <a:r>
              <a:rPr lang="ru-RU" sz="2400" b="1" dirty="0" smtClean="0"/>
              <a:t>УУД</a:t>
            </a:r>
            <a:endParaRPr lang="ru-RU" sz="2400" b="1" dirty="0"/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	Работа </a:t>
            </a:r>
            <a:r>
              <a:rPr lang="ru-RU" sz="2400" dirty="0"/>
              <a:t>в группах, исследовательская работа, работа с </a:t>
            </a:r>
            <a:r>
              <a:rPr lang="ru-RU" sz="2400" dirty="0" smtClean="0"/>
              <a:t>текстом, прием </a:t>
            </a:r>
            <a:r>
              <a:rPr lang="ru-RU" sz="2400" dirty="0"/>
              <a:t>составления сводной таблицы, схемы, подготовка </a:t>
            </a:r>
            <a:r>
              <a:rPr lang="ru-RU" sz="2400" dirty="0" smtClean="0"/>
              <a:t>доклада и </a:t>
            </a:r>
            <a:r>
              <a:rPr lang="ru-RU" sz="2400" dirty="0"/>
              <a:t>написание реферата, </a:t>
            </a:r>
            <a:r>
              <a:rPr lang="ru-RU" sz="2400" dirty="0" smtClean="0"/>
              <a:t>работа парами</a:t>
            </a:r>
            <a:r>
              <a:rPr lang="ru-RU" sz="2400" dirty="0"/>
              <a:t>, использование </a:t>
            </a:r>
            <a:r>
              <a:rPr lang="ru-RU" sz="2400" dirty="0" smtClean="0"/>
              <a:t>парной формы </a:t>
            </a:r>
            <a:r>
              <a:rPr lang="ru-RU" sz="2400" dirty="0"/>
              <a:t>контроля, самостоятельная работа с учебной </a:t>
            </a:r>
            <a:r>
              <a:rPr lang="ru-RU" sz="2400" dirty="0" smtClean="0"/>
              <a:t>литературой и </a:t>
            </a:r>
            <a:r>
              <a:rPr lang="ru-RU" sz="2400" dirty="0"/>
              <a:t>т. д</a:t>
            </a:r>
            <a:r>
              <a:rPr lang="ru-RU" sz="2400" dirty="0" smtClean="0"/>
              <a:t>.</a:t>
            </a:r>
            <a:endParaRPr lang="ru-RU" sz="2400" dirty="0"/>
          </a:p>
          <a:p>
            <a:pPr algn="just"/>
            <a:r>
              <a:rPr lang="ru-RU" sz="2400" dirty="0" smtClean="0"/>
              <a:t>	Коммуникативные </a:t>
            </a:r>
            <a:r>
              <a:rPr lang="ru-RU" sz="2400" dirty="0"/>
              <a:t>УУД </a:t>
            </a:r>
            <a:r>
              <a:rPr lang="ru-RU" sz="2400" dirty="0" smtClean="0"/>
              <a:t>обеспечивают социальную компетентность </a:t>
            </a:r>
            <a:r>
              <a:rPr lang="ru-RU" sz="2400" dirty="0"/>
              <a:t>и учет позиции </a:t>
            </a:r>
            <a:r>
              <a:rPr lang="ru-RU" sz="2400" dirty="0" smtClean="0"/>
              <a:t>других людей</a:t>
            </a:r>
            <a:r>
              <a:rPr lang="ru-RU" sz="2400" dirty="0"/>
              <a:t>, партнеров </a:t>
            </a:r>
            <a:r>
              <a:rPr lang="ru-RU" sz="2400" dirty="0" smtClean="0"/>
              <a:t>по общению </a:t>
            </a:r>
            <a:r>
              <a:rPr lang="ru-RU" sz="2400" dirty="0"/>
              <a:t>или деятельности; </a:t>
            </a:r>
            <a:r>
              <a:rPr lang="ru-RU" sz="2400" dirty="0" smtClean="0"/>
              <a:t>умение слушать </a:t>
            </a:r>
            <a:r>
              <a:rPr lang="ru-RU" sz="2400" dirty="0"/>
              <a:t>и вступать в </a:t>
            </a:r>
            <a:r>
              <a:rPr lang="ru-RU" sz="2400" dirty="0" smtClean="0"/>
              <a:t>диалог; участвовать </a:t>
            </a:r>
            <a:r>
              <a:rPr lang="ru-RU" sz="2400" dirty="0"/>
              <a:t>в коллективном обсуждении </a:t>
            </a:r>
            <a:r>
              <a:rPr lang="ru-RU" sz="2400" dirty="0" smtClean="0"/>
              <a:t>проблем; интегрироваться </a:t>
            </a:r>
            <a:r>
              <a:rPr lang="ru-RU" sz="2400" dirty="0"/>
              <a:t>в группу сверстников и строить </a:t>
            </a:r>
            <a:r>
              <a:rPr lang="ru-RU" sz="2400" dirty="0" smtClean="0"/>
              <a:t>продуктивное сотрудничество </a:t>
            </a:r>
            <a:r>
              <a:rPr lang="ru-RU" sz="2400" dirty="0"/>
              <a:t>со сверстниками и </a:t>
            </a:r>
            <a:r>
              <a:rPr lang="ru-RU" sz="2400" dirty="0" smtClean="0"/>
              <a:t>взрослыми.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5585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-79653"/>
            <a:ext cx="784887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</a:p>
          <a:p>
            <a:endParaRPr lang="ru-RU" sz="2400" dirty="0"/>
          </a:p>
          <a:p>
            <a:pPr algn="just"/>
            <a:r>
              <a:rPr lang="ru-RU" sz="2400" dirty="0" smtClean="0"/>
              <a:t>	</a:t>
            </a:r>
            <a:r>
              <a:rPr lang="ru-RU" sz="2400" b="1" dirty="0" smtClean="0"/>
              <a:t>Типовые </a:t>
            </a:r>
            <a:r>
              <a:rPr lang="ru-RU" sz="2400" b="1" dirty="0"/>
              <a:t>задания, нацеленные на развитие</a:t>
            </a:r>
          </a:p>
          <a:p>
            <a:pPr algn="just"/>
            <a:r>
              <a:rPr lang="ru-RU" sz="2400" b="1" dirty="0"/>
              <a:t>коммуникативных учебных действий:</a:t>
            </a:r>
          </a:p>
          <a:p>
            <a:pPr algn="just"/>
            <a:r>
              <a:rPr lang="ru-RU" sz="2400" dirty="0"/>
              <a:t>-«Поработай над своей устной и письменной научной</a:t>
            </a:r>
          </a:p>
          <a:p>
            <a:pPr algn="just"/>
            <a:r>
              <a:rPr lang="ru-RU" sz="2400" dirty="0"/>
              <a:t>речью. </a:t>
            </a:r>
            <a:r>
              <a:rPr lang="ru-RU" sz="2400" dirty="0" smtClean="0"/>
              <a:t>Подготовь </a:t>
            </a:r>
            <a:r>
              <a:rPr lang="ru-RU" sz="2400" dirty="0"/>
              <a:t>связный рассказ на тему: «Что я знаю </a:t>
            </a:r>
            <a:r>
              <a:rPr lang="ru-RU" sz="2400" dirty="0" smtClean="0"/>
              <a:t>об имени </a:t>
            </a:r>
            <a:r>
              <a:rPr lang="ru-RU" sz="2400" dirty="0"/>
              <a:t>существительном». Построить свой рассказ </a:t>
            </a:r>
            <a:r>
              <a:rPr lang="ru-RU" sz="2400" dirty="0" smtClean="0"/>
              <a:t>тебе поможет </a:t>
            </a:r>
            <a:r>
              <a:rPr lang="ru-RU" sz="2400" dirty="0"/>
              <a:t>план. Помни, каждую </a:t>
            </a:r>
            <a:r>
              <a:rPr lang="ru-RU" sz="2400" dirty="0" smtClean="0"/>
              <a:t>свою мысль нужно подтвердить </a:t>
            </a:r>
            <a:r>
              <a:rPr lang="ru-RU" sz="2400" dirty="0"/>
              <a:t>примером</a:t>
            </a:r>
            <a:r>
              <a:rPr lang="ru-RU" sz="2400" dirty="0" smtClean="0"/>
              <a:t>».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-«Закончи и запиши предложения с прямой речью. </a:t>
            </a:r>
            <a:r>
              <a:rPr lang="ru-RU" sz="2400" dirty="0" smtClean="0"/>
              <a:t>Пусть это </a:t>
            </a:r>
            <a:r>
              <a:rPr lang="ru-RU" sz="2400" dirty="0"/>
              <a:t>будут предложения, где обращаются друг к </a:t>
            </a:r>
            <a:r>
              <a:rPr lang="ru-RU" sz="2400" dirty="0" smtClean="0"/>
              <a:t>другу сказочные </a:t>
            </a:r>
            <a:r>
              <a:rPr lang="ru-RU" sz="2400" dirty="0"/>
              <a:t>герои</a:t>
            </a:r>
            <a:r>
              <a:rPr lang="ru-RU" sz="2400" dirty="0" smtClean="0"/>
              <a:t>».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 smtClean="0"/>
              <a:t>-</a:t>
            </a:r>
            <a:r>
              <a:rPr lang="ru-RU" sz="2400" dirty="0"/>
              <a:t>Напиши текст с использованием </a:t>
            </a:r>
            <a:r>
              <a:rPr lang="ru-RU" sz="2400" dirty="0" smtClean="0"/>
              <a:t>изученных орфограмм </a:t>
            </a:r>
            <a:r>
              <a:rPr lang="ru-RU" sz="2400" dirty="0"/>
              <a:t>и </a:t>
            </a:r>
            <a:r>
              <a:rPr lang="ru-RU" sz="2400" dirty="0" smtClean="0"/>
              <a:t>т. д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3556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-218152"/>
            <a:ext cx="770485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  <a:p>
            <a:pPr algn="just"/>
            <a:r>
              <a:rPr lang="ru-RU" sz="2400" dirty="0" smtClean="0"/>
              <a:t>	</a:t>
            </a:r>
            <a:r>
              <a:rPr lang="ru-RU" sz="2400" b="1" dirty="0" smtClean="0"/>
              <a:t>Микроисследования:</a:t>
            </a:r>
            <a:endParaRPr lang="ru-RU" sz="2400" b="1" dirty="0"/>
          </a:p>
          <a:p>
            <a:pPr algn="just"/>
            <a:r>
              <a:rPr lang="ru-RU" sz="2400" dirty="0"/>
              <a:t>• развернутый ответ на вопрос проблемного </a:t>
            </a:r>
            <a:r>
              <a:rPr lang="ru-RU" sz="2400" dirty="0" smtClean="0"/>
              <a:t>характера;</a:t>
            </a:r>
            <a:endParaRPr lang="ru-RU" sz="2400" dirty="0"/>
          </a:p>
          <a:p>
            <a:pPr algn="just"/>
            <a:r>
              <a:rPr lang="ru-RU" sz="2400" dirty="0"/>
              <a:t>• сочинение на лингвистическую тему</a:t>
            </a:r>
            <a:r>
              <a:rPr lang="ru-RU" sz="2400" dirty="0" smtClean="0"/>
              <a:t>;</a:t>
            </a:r>
            <a:endParaRPr lang="ru-RU" sz="2400" dirty="0"/>
          </a:p>
          <a:p>
            <a:pPr algn="just"/>
            <a:r>
              <a:rPr lang="ru-RU" sz="2400" dirty="0"/>
              <a:t>• исследование </a:t>
            </a:r>
            <a:r>
              <a:rPr lang="ru-RU" sz="2400" dirty="0" smtClean="0"/>
              <a:t>вопроса;</a:t>
            </a:r>
            <a:endParaRPr lang="ru-RU" sz="2400" dirty="0"/>
          </a:p>
          <a:p>
            <a:pPr algn="just"/>
            <a:r>
              <a:rPr lang="ru-RU" sz="2400" dirty="0"/>
              <a:t>• </a:t>
            </a:r>
            <a:r>
              <a:rPr lang="ru-RU" sz="2400" dirty="0" smtClean="0"/>
              <a:t>различные виды диктантов;</a:t>
            </a:r>
            <a:endParaRPr lang="ru-RU" sz="2400" dirty="0"/>
          </a:p>
          <a:p>
            <a:pPr algn="just"/>
            <a:r>
              <a:rPr lang="ru-RU" sz="2400" dirty="0"/>
              <a:t>• редактирование предложений и текстов, </a:t>
            </a:r>
            <a:r>
              <a:rPr lang="ru-RU" sz="2400" dirty="0" smtClean="0"/>
              <a:t>максимально насыщенных </a:t>
            </a:r>
            <a:r>
              <a:rPr lang="ru-RU" sz="2400" dirty="0"/>
              <a:t>однотипными элементами </a:t>
            </a:r>
            <a:r>
              <a:rPr lang="ru-RU" sz="2400" dirty="0" smtClean="0"/>
              <a:t>(предложения из школьных </a:t>
            </a:r>
            <a:r>
              <a:rPr lang="ru-RU" sz="2400" dirty="0"/>
              <a:t>сочинений</a:t>
            </a:r>
            <a:r>
              <a:rPr lang="ru-RU" sz="2400" dirty="0" smtClean="0"/>
              <a:t>);</a:t>
            </a:r>
            <a:endParaRPr lang="ru-RU" sz="2400" dirty="0"/>
          </a:p>
          <a:p>
            <a:pPr algn="just"/>
            <a:r>
              <a:rPr lang="ru-RU" sz="2400" dirty="0"/>
              <a:t>• упражнения с выборочным ответом (</a:t>
            </a:r>
            <a:r>
              <a:rPr lang="ru-RU" sz="2400" dirty="0" smtClean="0"/>
              <a:t>выбор правильного варианта из </a:t>
            </a:r>
            <a:r>
              <a:rPr lang="ru-RU" sz="2400" dirty="0"/>
              <a:t>нескольких предложенных или исключение явления из </a:t>
            </a:r>
            <a:r>
              <a:rPr lang="ru-RU" sz="2400" dirty="0" smtClean="0"/>
              <a:t>ряда по </a:t>
            </a:r>
            <a:r>
              <a:rPr lang="ru-RU" sz="2400" dirty="0"/>
              <a:t>принципу «третий лишний»).</a:t>
            </a:r>
          </a:p>
        </p:txBody>
      </p:sp>
    </p:spTree>
    <p:extLst>
      <p:ext uri="{BB962C8B-B14F-4D97-AF65-F5344CB8AC3E}">
        <p14:creationId xmlns:p14="http://schemas.microsoft.com/office/powerpoint/2010/main" val="334946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51344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	</a:t>
            </a:r>
          </a:p>
          <a:p>
            <a:pPr algn="just"/>
            <a:r>
              <a:rPr lang="ru-RU" sz="2400" dirty="0"/>
              <a:t>	</a:t>
            </a:r>
            <a:r>
              <a:rPr lang="ru-RU" sz="2400" b="1" dirty="0" smtClean="0"/>
              <a:t>Дискуссия как </a:t>
            </a:r>
            <a:r>
              <a:rPr lang="ru-RU" sz="2400" b="1" dirty="0"/>
              <a:t>технология формирования УУД</a:t>
            </a:r>
          </a:p>
          <a:p>
            <a:pPr algn="just"/>
            <a:r>
              <a:rPr lang="ru-RU" sz="2400" dirty="0" smtClean="0"/>
              <a:t>	</a:t>
            </a:r>
          </a:p>
          <a:p>
            <a:pPr algn="just"/>
            <a:r>
              <a:rPr lang="ru-RU" sz="2400" dirty="0"/>
              <a:t>	</a:t>
            </a:r>
            <a:r>
              <a:rPr lang="ru-RU" sz="2400" dirty="0" smtClean="0"/>
              <a:t>Это </a:t>
            </a:r>
            <a:r>
              <a:rPr lang="ru-RU" sz="2400" dirty="0"/>
              <a:t>диалог обучающихся не только в устной, но и </a:t>
            </a:r>
            <a:r>
              <a:rPr lang="ru-RU" sz="2400" dirty="0" smtClean="0"/>
              <a:t>в письменной </a:t>
            </a:r>
            <a:r>
              <a:rPr lang="ru-RU" sz="2400" dirty="0"/>
              <a:t>форме. На определённом этапе </a:t>
            </a:r>
            <a:r>
              <a:rPr lang="ru-RU" sz="2400" dirty="0" smtClean="0"/>
              <a:t>эффективным средством </a:t>
            </a:r>
            <a:r>
              <a:rPr lang="ru-RU" sz="2400" dirty="0"/>
              <a:t>работы со своей и чужой точками зрения </a:t>
            </a:r>
            <a:r>
              <a:rPr lang="ru-RU" sz="2400" dirty="0" smtClean="0"/>
              <a:t>может стать </a:t>
            </a:r>
            <a:r>
              <a:rPr lang="ru-RU" sz="2400" dirty="0"/>
              <a:t>именно письменная дискуссия. Наиболее удобное </a:t>
            </a:r>
            <a:r>
              <a:rPr lang="ru-RU" sz="2400" dirty="0" smtClean="0"/>
              <a:t>время для </a:t>
            </a:r>
            <a:r>
              <a:rPr lang="ru-RU" sz="2400" dirty="0"/>
              <a:t>этого — основное звено школы (5—8 классы), это </a:t>
            </a:r>
            <a:r>
              <a:rPr lang="ru-RU" sz="2400" dirty="0" smtClean="0"/>
              <a:t>даст возможность </a:t>
            </a:r>
            <a:r>
              <a:rPr lang="ru-RU" sz="2400" dirty="0"/>
              <a:t>высказаться всем желающим, даже тем </a:t>
            </a:r>
            <a:r>
              <a:rPr lang="ru-RU" sz="2400" dirty="0" smtClean="0"/>
              <a:t>детям, которые </a:t>
            </a:r>
            <a:r>
              <a:rPr lang="ru-RU" sz="2400" dirty="0"/>
              <a:t>в силу своей неуверенности не участвуют в </a:t>
            </a:r>
            <a:r>
              <a:rPr lang="ru-RU" sz="2400" dirty="0" smtClean="0"/>
              <a:t>устных обсуждениях.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3396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52</TotalTime>
  <Words>103</Words>
  <Application>Microsoft Office PowerPoint</Application>
  <PresentationFormat>Экран (4:3)</PresentationFormat>
  <Paragraphs>104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Виды работ по развитию речи учащихся на уроках русского языка</vt:lpstr>
      <vt:lpstr>“Неграмотным человеком завтрашнего дня будет не тот, кто не умеет читать, а тот, кто не научился при этом учиться”.                                          Э.Тоффлер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работ по развитию речи учащихся на уроках русского языка</dc:title>
  <dc:creator>USER</dc:creator>
  <cp:lastModifiedBy>USER</cp:lastModifiedBy>
  <cp:revision>6</cp:revision>
  <dcterms:created xsi:type="dcterms:W3CDTF">2023-02-10T23:14:42Z</dcterms:created>
  <dcterms:modified xsi:type="dcterms:W3CDTF">2023-02-11T00:17:48Z</dcterms:modified>
</cp:coreProperties>
</file>