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8" r:id="rId2"/>
    <p:sldId id="288" r:id="rId3"/>
    <p:sldId id="290" r:id="rId4"/>
    <p:sldId id="268" r:id="rId5"/>
    <p:sldId id="256" r:id="rId6"/>
    <p:sldId id="269" r:id="rId7"/>
    <p:sldId id="275" r:id="rId8"/>
    <p:sldId id="274" r:id="rId9"/>
    <p:sldId id="272" r:id="rId10"/>
    <p:sldId id="273" r:id="rId11"/>
    <p:sldId id="271" r:id="rId12"/>
    <p:sldId id="276" r:id="rId13"/>
    <p:sldId id="278" r:id="rId14"/>
    <p:sldId id="280" r:id="rId15"/>
    <p:sldId id="270" r:id="rId16"/>
    <p:sldId id="265" r:id="rId17"/>
    <p:sldId id="281" r:id="rId18"/>
    <p:sldId id="264" r:id="rId19"/>
    <p:sldId id="291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5DDF4-CB6D-4047-B91B-6E0B99ADF7D3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31FEE-8C07-46BC-9F21-AB2E1D4AF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E8853-8E75-48C7-ABA5-022EC4D81974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C828A-AB3A-4404-837F-BA64A01CE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6" name="Picture 8" descr="http://img-fotki.yandex.ru/get/4802/200418627.2/0_106165_c138e3f4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3097"/>
            <a:ext cx="5467906" cy="2564904"/>
          </a:xfrm>
          <a:prstGeom prst="rect">
            <a:avLst/>
          </a:prstGeom>
          <a:noFill/>
        </p:spPr>
      </p:pic>
      <p:pic>
        <p:nvPicPr>
          <p:cNvPr id="7178" name="Picture 10" descr="http://img-fotki.yandex.ru/get/9252/16969765.199/0_7dabe_e497879b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229200"/>
            <a:ext cx="1368152" cy="126782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7544" y="1052736"/>
            <a:ext cx="839191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FF0000"/>
                </a:solidFill>
              </a:rPr>
              <a:t>Организация опытно-экспериментальной деятельности с детьми дошкольного возраста</a:t>
            </a:r>
            <a:r>
              <a:rPr kumimoji="0" lang="ru-RU" sz="4400" b="1" i="0" u="none" strike="noStrik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400" b="1" i="0" u="none" strike="noStrike" spc="50" normalizeH="0" baseline="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0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 казённое дошкольное образовательное учреждение </a:t>
            </a:r>
            <a:endParaRPr lang="ru-RU" dirty="0" smtClean="0"/>
          </a:p>
          <a:p>
            <a:pPr algn="ctr"/>
            <a:r>
              <a:rPr lang="ru-RU" dirty="0" smtClean="0"/>
              <a:t>Д</a:t>
            </a:r>
            <a:r>
              <a:rPr lang="ru-RU" dirty="0" smtClean="0"/>
              <a:t>етский сад № 4 «Колосок»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1" y="4357694"/>
            <a:ext cx="3143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Е. В. Богданова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79512" y="188640"/>
            <a:ext cx="8229600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r>
              <a:rPr lang="ru-RU" sz="5400" b="1" dirty="0" smtClean="0"/>
              <a:t>6. По продолжительности:</a:t>
            </a:r>
            <a:endParaRPr lang="ru-RU" sz="5400" dirty="0" smtClean="0"/>
          </a:p>
          <a:p>
            <a:r>
              <a:rPr lang="ru-RU" sz="5400" dirty="0" smtClean="0"/>
              <a:t>-кратковременные (от 5 до 15 минут);</a:t>
            </a:r>
          </a:p>
          <a:p>
            <a:r>
              <a:rPr lang="ru-RU" sz="5400" dirty="0" smtClean="0"/>
              <a:t>-длительные (свыше 15 минут).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620688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5400" b="1" dirty="0" smtClean="0"/>
              <a:t>7. По количеству наблюдений за одним и тем же объектом:</a:t>
            </a:r>
            <a:endParaRPr lang="ru-RU" sz="5400" dirty="0" smtClean="0"/>
          </a:p>
          <a:p>
            <a:r>
              <a:rPr lang="ru-RU" sz="5400" dirty="0" smtClean="0"/>
              <a:t>- однократные;</a:t>
            </a:r>
          </a:p>
          <a:p>
            <a:r>
              <a:rPr lang="ru-RU" sz="5400" dirty="0" smtClean="0"/>
              <a:t>- многократные, или циклические.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0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r>
              <a:rPr lang="ru-RU" sz="5400" b="1" dirty="0" smtClean="0"/>
              <a:t>8. По месту в цикле:</a:t>
            </a:r>
            <a:endParaRPr lang="ru-RU" sz="5400" dirty="0" smtClean="0"/>
          </a:p>
          <a:p>
            <a:r>
              <a:rPr lang="ru-RU" sz="5400" dirty="0" smtClean="0"/>
              <a:t>- первичные;</a:t>
            </a:r>
          </a:p>
          <a:p>
            <a:r>
              <a:rPr lang="ru-RU" sz="5400" dirty="0" smtClean="0"/>
              <a:t>- повторные;</a:t>
            </a:r>
          </a:p>
          <a:p>
            <a:r>
              <a:rPr lang="ru-RU" sz="5400" dirty="0" smtClean="0"/>
              <a:t>- заключительные и итоговые.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r>
              <a:rPr lang="ru-RU" sz="5400" b="1" dirty="0" smtClean="0"/>
              <a:t>9. По характеру познавательной деятельности детей:</a:t>
            </a:r>
            <a:endParaRPr lang="ru-RU" sz="5400" dirty="0" smtClean="0"/>
          </a:p>
          <a:p>
            <a:r>
              <a:rPr lang="ru-RU" sz="5400" dirty="0" smtClean="0"/>
              <a:t>- </a:t>
            </a:r>
            <a:r>
              <a:rPr lang="ru-RU" sz="5400" b="1" dirty="0" smtClean="0"/>
              <a:t>иллюстративные</a:t>
            </a:r>
            <a:r>
              <a:rPr lang="ru-RU" sz="5400" dirty="0" smtClean="0"/>
              <a:t> (детям все известно, и эксперимент только подтверждает знакомые факты);</a:t>
            </a:r>
          </a:p>
          <a:p>
            <a:r>
              <a:rPr lang="ru-RU" sz="5400" dirty="0" smtClean="0"/>
              <a:t>- </a:t>
            </a:r>
            <a:r>
              <a:rPr lang="ru-RU" sz="5400" b="1" dirty="0" smtClean="0"/>
              <a:t>поисковые</a:t>
            </a:r>
            <a:r>
              <a:rPr lang="ru-RU" sz="5400" dirty="0" smtClean="0"/>
              <a:t> (дети не знают заранее, каков будет результат);</a:t>
            </a:r>
          </a:p>
          <a:p>
            <a:r>
              <a:rPr lang="ru-RU" sz="5400" dirty="0" smtClean="0"/>
              <a:t>- </a:t>
            </a:r>
            <a:r>
              <a:rPr lang="ru-RU" sz="5400" b="1" dirty="0" smtClean="0"/>
              <a:t>решение экспериментальных задач.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188640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r>
              <a:rPr lang="ru-RU" sz="5400" b="1" dirty="0" smtClean="0"/>
              <a:t>10. По способу применения в аудитории:</a:t>
            </a:r>
            <a:endParaRPr lang="ru-RU" sz="5400" dirty="0" smtClean="0"/>
          </a:p>
          <a:p>
            <a:r>
              <a:rPr lang="ru-RU" sz="5400" dirty="0" smtClean="0"/>
              <a:t>- демонстрационные;</a:t>
            </a:r>
          </a:p>
          <a:p>
            <a:r>
              <a:rPr lang="ru-RU" sz="5400" dirty="0" smtClean="0"/>
              <a:t>- фронтальные.</a:t>
            </a:r>
          </a:p>
          <a:p>
            <a:r>
              <a:rPr lang="ru-RU" sz="5400" dirty="0" smtClean="0"/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6" name="Picture 8" descr="http://img-fotki.yandex.ru/get/4802/200418627.2/0_106165_c138e3f4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3097"/>
            <a:ext cx="5467906" cy="2564904"/>
          </a:xfrm>
          <a:prstGeom prst="rect">
            <a:avLst/>
          </a:prstGeom>
          <a:noFill/>
        </p:spPr>
      </p:pic>
      <p:pic>
        <p:nvPicPr>
          <p:cNvPr id="7178" name="Picture 10" descr="http://img-fotki.yandex.ru/get/9252/16969765.199/0_7dabe_e497879b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229200"/>
            <a:ext cx="1368152" cy="126782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108357"/>
            <a:ext cx="8391913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/>
              <a:t>Содержание опытно-экспериментальной деятельности</a:t>
            </a:r>
            <a:r>
              <a:rPr lang="ru-RU" sz="3600" dirty="0" smtClean="0"/>
              <a:t> построено исходя из трех блоков педагогического процесса, это: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4400" b="1" i="0" u="none" strike="noStrike" spc="50" normalizeH="0" baseline="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76589" y="2634680"/>
            <a:ext cx="83908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Организованная образовательная деятельность (занятие);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95536" y="3284984"/>
            <a:ext cx="6786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Совместная деятельность взрослого с детьми;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67544" y="3974287"/>
            <a:ext cx="7093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Свободная самостоятельная деятельность детей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  <p:bldP spid="34818" grpId="0"/>
      <p:bldP spid="348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820688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 smtClean="0"/>
              <a:t>Формы работы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1412776"/>
            <a:ext cx="22188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Занятия;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3568" y="1844824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Эксперименты и опыты;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39552" y="2708920"/>
            <a:ext cx="39869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Дидактические игры;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11560" y="3501008"/>
            <a:ext cx="19606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Беседы;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11560" y="4293096"/>
            <a:ext cx="4751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Труд;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11560" y="5157192"/>
            <a:ext cx="44999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Экскурсии;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611560" y="5733256"/>
            <a:ext cx="61196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в лаборатории.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260648"/>
            <a:ext cx="8229600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Примерный алгоритм проведения занятия по экспериментированию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Предварительная работа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(наблюдения, экскурсии, чтение, беседы, рассматривание, зарисовки)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Определение вида занятия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констатирующие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(позволяющие увидеть какое-то одно состояние объекта или одно явление вне связи с другими объектами и явлениями),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сравнительные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(позволяющие увидеть динамику процесса или отметить изменения в состоянии объекта),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обобщающие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(эксперименты, в которых прослеживаются общие закономерности процесса, изучаемого ранее по отдельным этапам)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Постановка темы занятия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Выбор цели, задач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(образовательные, развивающие, воспитательные)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Подготовка пособий и оборудования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260648"/>
            <a:ext cx="79265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и проведение эксперимента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06475"/>
            <a:ext cx="8712968" cy="537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/>
              <a:t> </a:t>
            </a:r>
            <a:r>
              <a:rPr lang="ru-RU" b="1" i="1" dirty="0" smtClean="0"/>
              <a:t>Основные требования к постановке проблемных вопросов: </a:t>
            </a:r>
          </a:p>
          <a:p>
            <a:r>
              <a:rPr lang="ru-RU" i="1" dirty="0" smtClean="0"/>
              <a:t>1)проблемная задача должна быть понятной детям; </a:t>
            </a:r>
          </a:p>
          <a:p>
            <a:r>
              <a:rPr lang="ru-RU" i="1" dirty="0" smtClean="0"/>
              <a:t>2)должна их заинтересовать; </a:t>
            </a:r>
          </a:p>
          <a:p>
            <a:r>
              <a:rPr lang="ru-RU" i="1" dirty="0" smtClean="0"/>
              <a:t>3)содержать </a:t>
            </a:r>
            <a:r>
              <a:rPr lang="ru-RU" i="1" dirty="0" smtClean="0"/>
              <a:t>новизну, НО; </a:t>
            </a:r>
            <a:endParaRPr lang="ru-RU" i="1" dirty="0" smtClean="0"/>
          </a:p>
          <a:p>
            <a:r>
              <a:rPr lang="ru-RU" i="1" dirty="0" smtClean="0"/>
              <a:t>4)опираться </a:t>
            </a:r>
            <a:r>
              <a:rPr lang="ru-RU" i="1" dirty="0" smtClean="0"/>
              <a:t>на имеющийся опыт детей; </a:t>
            </a:r>
            <a:endParaRPr lang="ru-RU" i="1" dirty="0" smtClean="0"/>
          </a:p>
          <a:p>
            <a:r>
              <a:rPr lang="ru-RU" i="1" dirty="0" smtClean="0"/>
              <a:t>5)трудность </a:t>
            </a:r>
            <a:r>
              <a:rPr lang="ru-RU" i="1" dirty="0" smtClean="0"/>
              <a:t>задачи должна быть посильной; </a:t>
            </a:r>
          </a:p>
          <a:p>
            <a:r>
              <a:rPr lang="ru-RU" i="1" dirty="0" smtClean="0"/>
              <a:t>6)но ориентирована на максимальную самостоятельность и творчество детей.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357422" y="285728"/>
            <a:ext cx="42852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Практическая часть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8" name="Picture 10" descr="http://img-fotki.yandex.ru/get/9252/16969765.199/0_7dabe_e497879b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229200"/>
            <a:ext cx="1368152" cy="126782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000364" y="428604"/>
            <a:ext cx="3573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ФГОС ДО  2.6. </a:t>
            </a:r>
            <a:endParaRPr lang="ru-RU" sz="44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57158" y="121442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Содержание Программы должно обеспечивать развитие личности, мотивации и способностей детей в различных видах деятельности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dirty="0" smtClean="0"/>
              <a:t>и охватывать следующие структурные единицы, представляющие определенные направления развития и образования детей (далее - образовательные области):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социально-коммуникативное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познавательное развитие;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речевое развитие;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художественно-эстетическое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развитие;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физическое развитие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686800" cy="4018458"/>
          </a:xfrm>
        </p:spPr>
        <p:txBody>
          <a:bodyPr>
            <a:normAutofit/>
          </a:bodyPr>
          <a:lstStyle/>
          <a:p>
            <a:r>
              <a:rPr lang="ru-RU" dirty="0" smtClean="0"/>
              <a:t>«Пустая голова не рассуждает:</a:t>
            </a:r>
            <a:br>
              <a:rPr lang="ru-RU" dirty="0" smtClean="0"/>
            </a:br>
            <a:r>
              <a:rPr lang="ru-RU" dirty="0" smtClean="0"/>
              <a:t> чем больше опыта, тем больше способна она рассуждать». </a:t>
            </a:r>
            <a:br>
              <a:rPr lang="ru-RU" dirty="0" smtClean="0"/>
            </a:br>
            <a:r>
              <a:rPr lang="ru-RU" dirty="0" smtClean="0"/>
              <a:t>П.П. </a:t>
            </a:r>
            <a:r>
              <a:rPr lang="ru-RU" dirty="0" err="1" smtClean="0"/>
              <a:t>Блонский</a:t>
            </a:r>
            <a:endParaRPr lang="ru-RU" dirty="0"/>
          </a:p>
        </p:txBody>
      </p:sp>
      <p:pic>
        <p:nvPicPr>
          <p:cNvPr id="6" name="Picture 2" descr="http://img-fotki.yandex.ru/get/9351/16969765.17b/0_7befe_4e284a78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0"/>
            <a:ext cx="2543175" cy="28575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411/16969765.80/0_6a049_269133f5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77005"/>
            <a:ext cx="2592288" cy="3456384"/>
          </a:xfrm>
          <a:prstGeom prst="rect">
            <a:avLst/>
          </a:prstGeom>
          <a:noFill/>
        </p:spPr>
      </p:pic>
      <p:pic>
        <p:nvPicPr>
          <p:cNvPr id="12" name="Picture 4" descr="обла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27018">
            <a:off x="6812030" y="436907"/>
            <a:ext cx="2362354" cy="2133994"/>
          </a:xfrm>
          <a:prstGeom prst="rect">
            <a:avLst/>
          </a:prstGeom>
          <a:noFill/>
        </p:spPr>
      </p:pic>
      <p:sp>
        <p:nvSpPr>
          <p:cNvPr id="13" name="Содержимое 2"/>
          <p:cNvSpPr txBox="1">
            <a:spLocks/>
          </p:cNvSpPr>
          <p:nvPr/>
        </p:nvSpPr>
        <p:spPr>
          <a:xfrm>
            <a:off x="467544" y="836712"/>
            <a:ext cx="8229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6" name="Picture 8" descr="http://img-fotki.yandex.ru/get/4802/200418627.2/0_106165_c138e3f4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3097"/>
            <a:ext cx="5467906" cy="2564904"/>
          </a:xfrm>
          <a:prstGeom prst="rect">
            <a:avLst/>
          </a:prstGeom>
          <a:noFill/>
        </p:spPr>
      </p:pic>
      <p:pic>
        <p:nvPicPr>
          <p:cNvPr id="7178" name="Picture 10" descr="http://img-fotki.yandex.ru/get/9252/16969765.199/0_7dabe_e497879b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229200"/>
            <a:ext cx="1368152" cy="1267821"/>
          </a:xfrm>
          <a:prstGeom prst="rect">
            <a:avLst/>
          </a:prstGeom>
          <a:noFill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57158" y="121442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Деятельность экспериментирования        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формирует  познавательный интерес,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развивает наблюдательность,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мыслительную деятельность;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ребенок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своеобразный исследователь.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оздаются ситуации, которые ребенок разрешает посредством проведения опыта и анализируя, делает вывод, умозаключение, самостоятельно овладевая представлением о том или ином законе или явлении.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1500174"/>
            <a:ext cx="8229600" cy="4382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AutoNum type="arabicPeriod"/>
              <a:defRPr/>
            </a:pPr>
            <a:r>
              <a:rPr lang="ru-RU" sz="2000" b="1" dirty="0" smtClean="0"/>
              <a:t>По характеру объектов, используемых в эксперименте</a:t>
            </a:r>
          </a:p>
          <a:p>
            <a:pPr marL="514350" lvl="0" indent="-514350">
              <a:spcBef>
                <a:spcPct val="20000"/>
              </a:spcBef>
              <a:buAutoNum type="arabicPeriod"/>
              <a:defRPr/>
            </a:pPr>
            <a:r>
              <a:rPr lang="ru-RU" sz="2000" b="1" dirty="0" smtClean="0"/>
              <a:t>По месту проведения опытов</a:t>
            </a:r>
          </a:p>
          <a:p>
            <a:pPr marL="514350" lvl="0" indent="-514350">
              <a:spcBef>
                <a:spcPct val="20000"/>
              </a:spcBef>
              <a:buAutoNum type="arabicPeriod"/>
              <a:defRPr/>
            </a:pPr>
            <a:r>
              <a:rPr lang="ru-RU" sz="2000" b="1" dirty="0" smtClean="0"/>
              <a:t>По количеству детей (форма организации)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причине их проведения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характеру включения в педагогический процесс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продолжительности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количеству наблюдений за одним и тем же объектом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месту в цикле: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характеру мыслительных операций:</a:t>
            </a:r>
            <a:endParaRPr lang="ru-RU" sz="2000" dirty="0" smtClean="0"/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характеру познавательной деятельности детей:</a:t>
            </a:r>
            <a:endParaRPr lang="ru-RU" sz="2000" dirty="0" smtClean="0"/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dirty="0" smtClean="0"/>
              <a:t>По способу применения в аудитории</a:t>
            </a:r>
            <a:endParaRPr lang="ru-RU" sz="2000" dirty="0" smtClean="0"/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endParaRPr lang="ru-RU" sz="2800" dirty="0" smtClean="0"/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endParaRPr lang="ru-RU" sz="2800" dirty="0" smtClean="0"/>
          </a:p>
          <a:p>
            <a:pPr marL="514350" lvl="0" indent="-514350">
              <a:spcBef>
                <a:spcPct val="20000"/>
              </a:spcBef>
              <a:buAutoNum type="arabicPeriod"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800" b="1" dirty="0" smtClean="0"/>
              <a:t>Эксперименты можно классифицировать по разным принципам: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60648"/>
            <a:ext cx="8229600" cy="5865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4000" b="1" dirty="0" smtClean="0"/>
              <a:t>1. По характеру объектов, используемых в эксперименте:</a:t>
            </a:r>
            <a:endParaRPr lang="ru-RU" sz="4000" dirty="0" smtClean="0"/>
          </a:p>
          <a:p>
            <a:r>
              <a:rPr lang="ru-RU" sz="4000" dirty="0" smtClean="0"/>
              <a:t>- опыты с растениями;</a:t>
            </a:r>
          </a:p>
          <a:p>
            <a:r>
              <a:rPr lang="ru-RU" sz="4000" dirty="0" smtClean="0"/>
              <a:t>- опыты с животными;</a:t>
            </a:r>
          </a:p>
          <a:p>
            <a:r>
              <a:rPr lang="ru-RU" sz="4000" dirty="0" smtClean="0"/>
              <a:t>- опыты с объектами неживой природы;</a:t>
            </a:r>
          </a:p>
          <a:p>
            <a:r>
              <a:rPr lang="ru-RU" sz="4000" dirty="0" smtClean="0"/>
              <a:t>- опыты, объектом которых является человек.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79512" y="1"/>
            <a:ext cx="8229600" cy="24208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r>
              <a:rPr lang="ru-RU" sz="5400" b="1" dirty="0" smtClean="0"/>
              <a:t>2. По месту проведения опытов:</a:t>
            </a:r>
            <a:endParaRPr lang="ru-RU" sz="5400" dirty="0" smtClean="0"/>
          </a:p>
          <a:p>
            <a:pPr marL="685800" indent="-685800">
              <a:buFontTx/>
              <a:buChar char="-"/>
            </a:pPr>
            <a:r>
              <a:rPr lang="ru-RU" sz="5400" dirty="0" smtClean="0"/>
              <a:t>в </a:t>
            </a:r>
            <a:r>
              <a:rPr lang="ru-RU" sz="5400" dirty="0" smtClean="0"/>
              <a:t>групповой комнате</a:t>
            </a:r>
            <a:r>
              <a:rPr lang="ru-RU" sz="5400" dirty="0" smtClean="0"/>
              <a:t>;</a:t>
            </a:r>
          </a:p>
          <a:p>
            <a:pPr marL="685800" indent="-685800">
              <a:buFontTx/>
              <a:buChar char="-"/>
            </a:pPr>
            <a:r>
              <a:rPr lang="ru-RU" sz="5400" dirty="0" smtClean="0"/>
              <a:t>в столовой;</a:t>
            </a:r>
            <a:endParaRPr lang="ru-RU" sz="5400" dirty="0" smtClean="0"/>
          </a:p>
          <a:p>
            <a:r>
              <a:rPr lang="ru-RU" sz="5400" dirty="0" smtClean="0"/>
              <a:t>- на участке и т. п.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69269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ru-RU" sz="5400" b="1" dirty="0" smtClean="0"/>
              <a:t>3. По количеству детей (форма организации):</a:t>
            </a:r>
            <a:endParaRPr lang="ru-RU" sz="5400" dirty="0" smtClean="0"/>
          </a:p>
          <a:p>
            <a:r>
              <a:rPr lang="ru-RU" sz="5400" dirty="0" smtClean="0"/>
              <a:t>-индивидуальные (1—4 ребенка);</a:t>
            </a:r>
          </a:p>
          <a:p>
            <a:r>
              <a:rPr lang="ru-RU" sz="5400" dirty="0" smtClean="0"/>
              <a:t>-групповые (5—10 детей);</a:t>
            </a:r>
          </a:p>
          <a:p>
            <a:r>
              <a:rPr lang="ru-RU" sz="5400" dirty="0" smtClean="0"/>
              <a:t>-коллективные (вся группа).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620688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r>
              <a:rPr lang="ru-RU" sz="5400" b="1" dirty="0" smtClean="0"/>
              <a:t>4. По причине их проведения:</a:t>
            </a:r>
            <a:endParaRPr lang="ru-RU" sz="5400" dirty="0" smtClean="0"/>
          </a:p>
          <a:p>
            <a:r>
              <a:rPr lang="ru-RU" sz="5400" dirty="0" smtClean="0"/>
              <a:t>- </a:t>
            </a:r>
            <a:r>
              <a:rPr lang="ru-RU" sz="5400" dirty="0" smtClean="0">
                <a:solidFill>
                  <a:srgbClr val="FF0000"/>
                </a:solidFill>
              </a:rPr>
              <a:t>случайные</a:t>
            </a:r>
            <a:r>
              <a:rPr lang="ru-RU" sz="5400" dirty="0" smtClean="0"/>
              <a:t>; специальной подготовки не требуют и зависят от возникшей ситуации или заданного вопроса проводятся на участке или в уголке природы (например: пускаем кораблики)</a:t>
            </a:r>
          </a:p>
          <a:p>
            <a:r>
              <a:rPr lang="ru-RU" sz="5400" dirty="0" smtClean="0"/>
              <a:t>- </a:t>
            </a:r>
            <a:r>
              <a:rPr lang="ru-RU" sz="5400" dirty="0" smtClean="0">
                <a:solidFill>
                  <a:srgbClr val="FF0000"/>
                </a:solidFill>
              </a:rPr>
              <a:t>запланированные</a:t>
            </a:r>
            <a:r>
              <a:rPr lang="ru-RU" sz="5400" dirty="0" smtClean="0"/>
              <a:t> проводятся на выраженном предмете, объекте; подготовка к проведению запланированных наблюдений и экспериментов начинается с определения целей и задач.</a:t>
            </a:r>
          </a:p>
          <a:p>
            <a:r>
              <a:rPr lang="ru-RU" sz="5400" dirty="0" smtClean="0"/>
              <a:t>-</a:t>
            </a:r>
            <a:r>
              <a:rPr lang="ru-RU" sz="5400" dirty="0" smtClean="0">
                <a:solidFill>
                  <a:srgbClr val="FF0000"/>
                </a:solidFill>
              </a:rPr>
              <a:t>поставленные в ответ на вопрос ребенка</a:t>
            </a:r>
            <a:r>
              <a:rPr lang="ru-RU" sz="5400" dirty="0" smtClean="0"/>
              <a:t>. Выслушав вопрос, воспитатель не отвечает на него, а советует ребенку самому установить истину, проведя несложное наблюдение.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ool Backgrounds For Powerpoint Pres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ru-RU" sz="5400" b="1" dirty="0" smtClean="0"/>
              <a:t>5. По характеру включения в педагогический процесс:</a:t>
            </a:r>
            <a:endParaRPr lang="ru-RU" sz="5400" dirty="0" smtClean="0"/>
          </a:p>
          <a:p>
            <a:r>
              <a:rPr lang="ru-RU" sz="5400" dirty="0" smtClean="0"/>
              <a:t>-эпизодические (проводимые от случая к случаю);</a:t>
            </a:r>
          </a:p>
          <a:p>
            <a:r>
              <a:rPr lang="ru-RU" sz="5400" dirty="0" smtClean="0"/>
              <a:t>- систематические.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0" name="Picture 10" descr="http://lenagold.narod.ru/fon/clipart/l/labor/labor0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653085"/>
            <a:ext cx="1440160" cy="1204914"/>
          </a:xfrm>
          <a:prstGeom prst="rect">
            <a:avLst/>
          </a:prstGeom>
          <a:noFill/>
        </p:spPr>
      </p:pic>
      <p:pic>
        <p:nvPicPr>
          <p:cNvPr id="5132" name="Picture 12" descr="http://lenagold.narod.ru/fon/clipart/l/labor/labor0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546" y="5489848"/>
            <a:ext cx="192445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639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Helvetica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«Пустая голова не рассуждает:  чем больше опыта, тем больше способна она рассуждать».  П.П. Блонский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Пользователь</cp:lastModifiedBy>
  <cp:revision>65</cp:revision>
  <dcterms:created xsi:type="dcterms:W3CDTF">2014-12-07T07:37:24Z</dcterms:created>
  <dcterms:modified xsi:type="dcterms:W3CDTF">2022-06-08T03:36:59Z</dcterms:modified>
</cp:coreProperties>
</file>