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handoutMasterIdLst>
    <p:handoutMasterId r:id="rId21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4"/>
    <p:sldId id="268" r:id="rId15"/>
    <p:sldId id="270" r:id="rId16"/>
    <p:sldId id="269" r:id="rId17"/>
    <p:sldId id="271" r:id="rId18"/>
    <p:sldId id="273" r:id="rId19"/>
    <p:sldId id="274" r:id="rId20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59"/>
        <p:guide pos="3843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4417" y="3717925"/>
            <a:ext cx="10943167" cy="108267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6533" y="4940300"/>
            <a:ext cx="10949517" cy="981075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97D7747-D9D0-4222-AE01-C647B9939E3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97D7747-D9D0-4222-AE01-C647B9939E3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5000">
              <a:schemeClr val="accent1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5000">
              <a:schemeClr val="accent1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22705"/>
            <a:ext cx="9144000" cy="4545330"/>
          </a:xfrm>
        </p:spPr>
        <p:txBody>
          <a:bodyPr>
            <a:normAutofit/>
          </a:bodyPr>
          <a:lstStyle/>
          <a:p>
            <a:pPr algn="ctr"/>
            <a:r>
              <a:rPr lang="ru-RU" altLang="en-US" sz="4400"/>
              <a:t>Способы повышения мотивации к изучению иностранного языка у  студентов неязыковых специальностей, обучающихся по программам СПО</a:t>
            </a:r>
            <a:endParaRPr lang="ru-RU" altLang="en-US" sz="440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i="1"/>
              <a:t>Мотивация деятельности учащихся</a:t>
            </a:r>
            <a:endParaRPr lang="ru-RU" altLang="en-US" i="1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0000"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 активные  и интерактивные формы обучения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приоритет коммуникативной цели обучения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практико-ориентированный подход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использование образовательных ресурсов сети Интернет 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компьютерные технологии 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ориентация на личность учащегося, учёт их особенностей 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принцип межпредметности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создание положительного микроклимата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онлайн технологии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ru-RU" altLang="en-US" i="1"/>
              <a:t>Послание  Федеральному Собранию 4 декабря 2014 года</a:t>
            </a:r>
            <a:endParaRPr lang="ru-RU" altLang="en-US" i="1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 sz="4000"/>
              <a:t>«К 2020 году как минимум в половине колледжей России подготовка по 50 наиболее востребованным и перспективным профессиям должна вестись в соответствии с лучшими мировыми стандартами и передовыми технологиями». (В.В.Путин)</a:t>
            </a:r>
            <a:endParaRPr lang="ru-RU" altLang="en-US" sz="4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altLang="en-US"/>
              <a:t> </a:t>
            </a:r>
            <a:r>
              <a:rPr lang="en-US" altLang="en-US" i="1"/>
              <a:t>“Improving the world with the power of skills!”</a:t>
            </a:r>
            <a:endParaRPr lang="en-US" altLang="en-US" i="1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ru-RU" altLang="en-US">
                <a:solidFill>
                  <a:schemeClr val="tx1"/>
                </a:solidFill>
              </a:rPr>
              <a:t>WorldSkills Russia — некоммерческая организация Союз «Молодые профессионалы», цель которой состоит в популяризации рабочих профессий, повышении статуса и стандартов профессиональной подготовки, повышении квалификации специалистов рабочих профессий по всему миру, является организатором российских национальных и региональных чемпионатов профессионального мастерства. </a:t>
            </a:r>
            <a:endParaRPr lang="ru-RU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07670"/>
            <a:ext cx="10972800" cy="766445"/>
          </a:xfrm>
        </p:spPr>
        <p:txBody>
          <a:bodyPr/>
          <a:p>
            <a:r>
              <a:rPr lang="ru-RU" altLang="en-US" sz="2800" i="1"/>
              <a:t>Демонстрационный экзамен </a:t>
            </a:r>
            <a:r>
              <a:rPr lang="en-US" altLang="en-US" sz="2800" i="1"/>
              <a:t>- </a:t>
            </a:r>
            <a:r>
              <a:rPr lang="ru-RU" altLang="en-US" sz="2800" i="1"/>
              <a:t>форма государственной итоговой аттестации выпускников СПО</a:t>
            </a:r>
            <a:endParaRPr lang="ru-RU" altLang="en-US" sz="2800" i="1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p>
            <a:pPr marL="0" indent="0" algn="l">
              <a:buNone/>
            </a:pPr>
            <a:endParaRPr lang="ru-RU" altLang="en-US" b="1">
              <a:solidFill>
                <a:schemeClr val="accent4"/>
              </a:solidFill>
              <a:effectLst/>
            </a:endParaRPr>
          </a:p>
          <a:p>
            <a:pPr marL="0" indent="0" algn="l">
              <a:buNone/>
            </a:pPr>
            <a:r>
              <a:rPr lang="ru-RU" altLang="en-US" b="1">
                <a:solidFill>
                  <a:schemeClr val="accent4"/>
                </a:solidFill>
                <a:effectLst/>
              </a:rPr>
              <a:t>Выпускники получают возможность:</a:t>
            </a:r>
            <a:endParaRPr lang="ru-RU" altLang="en-US" b="1">
              <a:solidFill>
                <a:schemeClr val="accent4"/>
              </a:solidFill>
              <a:effectLst/>
            </a:endParaRPr>
          </a:p>
          <a:p>
            <a:pPr marL="457200" indent="-457200">
              <a:buAutoNum type="arabicPeriod"/>
            </a:pPr>
            <a:r>
              <a:rPr lang="ru-RU" altLang="en-US" b="1">
                <a:solidFill>
                  <a:schemeClr val="accent4"/>
                </a:solidFill>
                <a:effectLst/>
              </a:rPr>
              <a:t>одновременно с подтверждением уровня освоения образовательной программы в соответствии с федеральными государственными образовательными стандартами подтвердить свою квалификацию в соответствии с требованиями международных стандартов Ворлдскиллс без прохождения дополнительных аттестационных испытаний;</a:t>
            </a:r>
            <a:endParaRPr lang="ru-RU" altLang="en-US" b="1">
              <a:solidFill>
                <a:schemeClr val="accent4"/>
              </a:solidFill>
              <a:effectLst/>
            </a:endParaRPr>
          </a:p>
          <a:p>
            <a:pPr marL="457200" indent="-457200">
              <a:buAutoNum type="arabicPeriod"/>
            </a:pPr>
            <a:r>
              <a:rPr lang="ru-RU" altLang="en-US" b="1">
                <a:solidFill>
                  <a:schemeClr val="accent4"/>
                </a:solidFill>
                <a:effectLst/>
              </a:rPr>
              <a:t>подтвердить свою квалификацию по отдельным профессиональным модулям, востребованным предприятиями-работодателями и получить предложение о трудоустройстве на этапе выпуска из образовательной организации;</a:t>
            </a:r>
            <a:endParaRPr lang="ru-RU" altLang="en-US" b="1">
              <a:solidFill>
                <a:schemeClr val="accent4"/>
              </a:solidFill>
              <a:effectLst/>
            </a:endParaRPr>
          </a:p>
          <a:p>
            <a:pPr marL="457200" indent="-457200">
              <a:buAutoNum type="arabicPeriod"/>
            </a:pPr>
            <a:r>
              <a:rPr lang="ru-RU" altLang="en-US" b="1">
                <a:solidFill>
                  <a:schemeClr val="accent4"/>
                </a:solidFill>
                <a:effectLst/>
              </a:rPr>
              <a:t>одновременно с получением диплома о среднем профессиональном образовании получить документ, подтверждающий уровень профессиональных компетенций в соответствии со стандартами Ворлдскиллс Россия – Паспорт компетенций (Skills Passport). </a:t>
            </a:r>
            <a:endParaRPr lang="ru-RU" altLang="en-US" b="1">
              <a:solidFill>
                <a:schemeClr val="accent4"/>
              </a:solidFill>
              <a:effectLst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ru-RU" i="1"/>
              <a:t>Moodle - </a:t>
            </a:r>
            <a:r>
              <a:rPr lang="ru-RU" altLang="ru-RU" i="1"/>
              <a:t>виртуальная обучающая среда</a:t>
            </a:r>
            <a:endParaRPr lang="ru-RU" altLang="ru-RU" i="1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ru-RU" altLang="en-US" sz="3100"/>
              <a:t>Moodle — система управления курсами (электронное обучение). Представляет собой свободное  веб-приложение, предоставляющее возможность создавать сайты для онлайн-обучения. Первая версия написана 20 августа 2002 года.</a:t>
            </a:r>
            <a:endParaRPr lang="ru-RU" altLang="en-US" sz="3100"/>
          </a:p>
          <a:p>
            <a:r>
              <a:rPr lang="ru-RU" altLang="en-US" sz="3100"/>
              <a:t>Платформа предоставляет пространство для совместной работы учителей и студентов. В Moodle доступны различные возможности для отслеживания успеваемости учащихся, а также есть поддержка массовой регистрации с безопасной аутентификацией.</a:t>
            </a:r>
            <a:endParaRPr lang="ru-RU" altLang="en-US" sz="3100"/>
          </a:p>
          <a:p>
            <a:endParaRPr lang="ru-RU" altLang="en-US"/>
          </a:p>
          <a:p>
            <a:endParaRPr lang="ru-RU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i="1"/>
              <a:t>Преимущества </a:t>
            </a:r>
            <a:r>
              <a:rPr lang="en-US" altLang="en-US" i="1"/>
              <a:t>Moodle</a:t>
            </a:r>
            <a:endParaRPr lang="en-US" altLang="en-US" i="1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marL="514350" indent="-514350">
              <a:buFont typeface="+mj-lt"/>
              <a:buAutoNum type="arabicPeriod"/>
            </a:pPr>
            <a:r>
              <a:rPr lang="ru-RU" altLang="ru-RU"/>
              <a:t>доступность</a:t>
            </a:r>
            <a:endParaRPr lang="ru-RU" altLang="ru-RU"/>
          </a:p>
          <a:p>
            <a:pPr marL="514350" indent="-514350">
              <a:buFont typeface="+mj-lt"/>
              <a:buAutoNum type="arabicPeriod"/>
            </a:pPr>
            <a:r>
              <a:rPr lang="ru-RU" altLang="ru-RU"/>
              <a:t>реализация принципа непрерывности образования</a:t>
            </a:r>
            <a:endParaRPr lang="ru-RU" altLang="ru-RU"/>
          </a:p>
          <a:p>
            <a:pPr marL="514350" indent="-514350">
              <a:buFont typeface="+mj-lt"/>
              <a:buAutoNum type="arabicPeriod"/>
            </a:pPr>
            <a:r>
              <a:rPr lang="ru-RU" altLang="ru-RU"/>
              <a:t>индивидуализация обучения</a:t>
            </a:r>
            <a:endParaRPr lang="ru-RU" altLang="ru-RU"/>
          </a:p>
          <a:p>
            <a:pPr marL="514350" indent="-514350">
              <a:buFont typeface="+mj-lt"/>
              <a:buAutoNum type="arabicPeriod"/>
            </a:pPr>
            <a:r>
              <a:rPr lang="ru-RU" altLang="ru-RU"/>
              <a:t>применение электронного контроля знаний</a:t>
            </a:r>
            <a:endParaRPr lang="ru-RU" altLang="ru-RU"/>
          </a:p>
          <a:p>
            <a:pPr marL="514350" indent="-514350">
              <a:buFont typeface="+mj-lt"/>
              <a:buAutoNum type="arabicPeriod"/>
            </a:pPr>
            <a:r>
              <a:rPr lang="ru-RU" altLang="ru-RU"/>
              <a:t>использование смешанного обучения</a:t>
            </a:r>
            <a:endParaRPr lang="ru-RU" altLang="ru-RU"/>
          </a:p>
          <a:p>
            <a:pPr marL="514350" indent="-514350">
              <a:buFont typeface="+mj-lt"/>
              <a:buAutoNum type="arabicPeriod"/>
            </a:pPr>
            <a:r>
              <a:rPr lang="ru-RU" altLang="ru-RU"/>
              <a:t>решает проблему пропуска занятий</a:t>
            </a:r>
            <a:endParaRPr lang="ru-RU" altLang="ru-RU"/>
          </a:p>
          <a:p>
            <a:pPr marL="514350" indent="-514350">
              <a:buFont typeface="+mj-lt"/>
              <a:buAutoNum type="arabicPeriod"/>
            </a:pPr>
            <a:r>
              <a:rPr lang="ru-RU" altLang="ru-RU"/>
              <a:t>реализует принцип опережающего обучения</a:t>
            </a:r>
            <a:endParaRPr lang="ru-RU" altLang="ru-RU"/>
          </a:p>
          <a:p>
            <a:pPr marL="514350" indent="-514350">
              <a:buFont typeface="+mj-lt"/>
              <a:buAutoNum type="arabicPeriod"/>
            </a:pPr>
            <a:r>
              <a:rPr lang="ru-RU" altLang="ru-RU"/>
              <a:t>поддерживает высокий уровень мотивации</a:t>
            </a:r>
            <a:endParaRPr lang="ru-RU" alt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en-US" altLang="ru-RU" i="1"/>
              <a:t>“Practice what you pray”</a:t>
            </a:r>
            <a:endParaRPr lang="en-US" altLang="ru-RU" i="1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marL="514350" indent="-514350">
              <a:buAutoNum type="arabicPeriod"/>
            </a:pPr>
            <a:r>
              <a:rPr lang="ru-RU" altLang="ru-RU"/>
              <a:t>Продолжить работу по поддержанию высокого уровня мотивации к предмету.</a:t>
            </a:r>
            <a:endParaRPr lang="ru-RU" altLang="ru-RU"/>
          </a:p>
          <a:p>
            <a:pPr marL="514350" indent="-514350">
              <a:buAutoNum type="arabicPeriod"/>
            </a:pPr>
            <a:r>
              <a:rPr lang="ru-RU" altLang="ru-RU"/>
              <a:t>Повышать уровень качества знаний, используюя современные технологии обучения.</a:t>
            </a:r>
            <a:endParaRPr lang="ru-RU" altLang="ru-RU"/>
          </a:p>
          <a:p>
            <a:pPr marL="514350" indent="-514350">
              <a:buAutoNum type="arabicPeriod"/>
            </a:pPr>
            <a:r>
              <a:rPr lang="ru-RU" altLang="ru-RU"/>
              <a:t>Повышать собственный уровень компетентности в профессиональном сообществе.</a:t>
            </a:r>
            <a:endParaRPr lang="ru-RU" altLang="ru-RU"/>
          </a:p>
          <a:p>
            <a:pPr marL="514350" indent="-514350">
              <a:buAutoNum type="arabicPeriod"/>
            </a:pPr>
            <a:endParaRPr lang="ru-RU" alt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ru-RU" i="1"/>
              <a:t>Мотивация деятельности педагога</a:t>
            </a:r>
            <a:endParaRPr lang="ru-RU" altLang="ru-RU" i="1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/>
              <a:t>Спасибо за урок, было интересно.</a:t>
            </a:r>
            <a:endParaRPr lang="ru-RU" altLang="en-US"/>
          </a:p>
          <a:p>
            <a:r>
              <a:rPr lang="ru-RU" altLang="en-US"/>
              <a:t>Если честно, я хотел не идти сегодня на английский.</a:t>
            </a:r>
            <a:endParaRPr lang="ru-RU" altLang="en-US"/>
          </a:p>
          <a:p>
            <a:r>
              <a:rPr lang="ru-RU" altLang="en-US"/>
              <a:t>Как можно самому изучать английский?</a:t>
            </a:r>
            <a:endParaRPr lang="ru-RU" altLang="en-US"/>
          </a:p>
          <a:p>
            <a:r>
              <a:rPr lang="ru-RU" altLang="en-US"/>
              <a:t>Я никогда столько не работал на английском!</a:t>
            </a:r>
            <a:endParaRPr lang="ru-RU" altLang="en-US"/>
          </a:p>
          <a:p>
            <a:r>
              <a:rPr lang="ru-RU" altLang="en-US"/>
              <a:t>Почему Вам нравится английский язык?</a:t>
            </a:r>
            <a:endParaRPr lang="ru-RU" altLang="en-US"/>
          </a:p>
          <a:p>
            <a:r>
              <a:rPr lang="ru-RU" altLang="en-US"/>
              <a:t>В школе я почти не отвечал на уроках.</a:t>
            </a:r>
            <a:endParaRPr lang="ru-RU" altLang="en-US"/>
          </a:p>
          <a:p>
            <a:r>
              <a:rPr lang="ru-RU" altLang="en-US"/>
              <a:t>Я не знал как «компьютер» на английском.</a:t>
            </a:r>
            <a:endParaRPr lang="ru-RU" altLang="en-US"/>
          </a:p>
          <a:p>
            <a:r>
              <a:rPr lang="ru-RU" altLang="en-US"/>
              <a:t>Наконец-то я понял, что такое «-</a:t>
            </a:r>
            <a:r>
              <a:rPr lang="en-US" altLang="ru-RU"/>
              <a:t>th</a:t>
            </a:r>
            <a:r>
              <a:rPr lang="ru-RU" altLang="ru-RU"/>
              <a:t>» (19</a:t>
            </a:r>
            <a:r>
              <a:rPr lang="en-US" altLang="ru-RU"/>
              <a:t>th</a:t>
            </a:r>
            <a:r>
              <a:rPr lang="ru-RU" altLang="ru-RU"/>
              <a:t>)</a:t>
            </a:r>
            <a:endParaRPr lang="ru-RU" alt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ru-RU" altLang="en-US" i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Амурский колледж строительства и жилищно-коммунального хозяйства (АКС ЖКХ)</a:t>
            </a:r>
            <a:endParaRPr lang="ru-RU" altLang="en-US" i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/>
              <a:t>строительство</a:t>
            </a:r>
            <a:endParaRPr lang="ru-RU" altLang="en-US"/>
          </a:p>
          <a:p>
            <a:r>
              <a:rPr lang="ru-RU" altLang="en-US"/>
              <a:t>архитектура</a:t>
            </a:r>
            <a:endParaRPr lang="ru-RU" altLang="en-US"/>
          </a:p>
          <a:p>
            <a:r>
              <a:rPr lang="ru-RU" altLang="en-US"/>
              <a:t>право</a:t>
            </a:r>
            <a:endParaRPr lang="ru-RU" altLang="en-US"/>
          </a:p>
          <a:p>
            <a:r>
              <a:rPr lang="ru-RU" altLang="en-US"/>
              <a:t>системное администрирование</a:t>
            </a:r>
            <a:endParaRPr lang="ru-RU" altLang="en-US"/>
          </a:p>
          <a:p>
            <a:r>
              <a:rPr lang="ru-RU" altLang="en-US"/>
              <a:t>гостиничное дело</a:t>
            </a:r>
            <a:endParaRPr lang="ru-RU" altLang="en-US"/>
          </a:p>
          <a:p>
            <a:r>
              <a:rPr lang="ru-RU" altLang="en-US"/>
              <a:t>сварочное производство</a:t>
            </a:r>
            <a:endParaRPr lang="ru-RU" altLang="en-US"/>
          </a:p>
          <a:p>
            <a:r>
              <a:rPr lang="ru-RU" altLang="en-US"/>
              <a:t>водоснабжение и водоотведение</a:t>
            </a:r>
            <a:endParaRPr lang="ru-RU" altLang="en-US"/>
          </a:p>
          <a:p>
            <a:r>
              <a:rPr lang="ru-RU" altLang="en-US"/>
              <a:t>теплоснабжение и другие</a:t>
            </a:r>
            <a:endParaRPr lang="ru-RU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ru-RU" altLang="en-US" i="1"/>
              <a:t>Цель обучения иностранному языку в системе СПО</a:t>
            </a:r>
            <a:endParaRPr lang="ru-RU" altLang="en-US" i="1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ru-RU" altLang="en-US" sz="3600"/>
              <a:t>формирование личности,способной вступать в иноязычное общение на профессиональном уровне, владеющей набором общих и профессиональных компетенций, обладающей качествами,обеспечивающими умение решать задачи во всех видах профессиональной деятельности</a:t>
            </a:r>
            <a:endParaRPr lang="ru-RU" altLang="en-US" sz="3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i="1"/>
              <a:t>Противоречия</a:t>
            </a:r>
            <a:endParaRPr lang="ru-RU" altLang="en-US" i="1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между высокими требованиями ФГОС и слабым уровнем подготовки учащихся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между возрастающей значимостью курса иностранного языка и нехваткой учебного времени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между необходимостью формирования прочных знаний, умений и навыков и снижением мотивации</a:t>
            </a:r>
            <a:endParaRPr lang="ru-RU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i="1"/>
              <a:t>Трудности</a:t>
            </a:r>
            <a:endParaRPr lang="ru-RU" altLang="en-US" sz="4000" i="1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>
              <a:buFont typeface="Arial" panose="020B0604020202020204" pitchFamily="34" charset="0"/>
            </a:pP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английский язык - трудный и непонятный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боязнь, психологический дискомфорт на занятиях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отношение к предмету как к ненужному в будущем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возрастные и психологические особенности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посещаемость занятий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слабый контроль со стороны родителей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отсутствие УМК по специальностям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низкий уровень мотивации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i="1"/>
              <a:t>«Мотиваторы» из уст студентов</a:t>
            </a:r>
            <a:endParaRPr lang="ru-RU" altLang="en-US" i="1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Я не хочу учить английский. Я - патриот!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Английский- не главный предмет.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Зачем учить эти слова и выражения? Я воспользуюсь переводчиком.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Я не собираюсь разговаривать с иностранцами.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Почему в колледже изучают английский 4 года?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Я думал, что в колледже не будет иностранного языка.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Зачем нам английский? Мы же сварщики ( сантехники,теплотехники, и т.д.)</a:t>
            </a:r>
            <a:endParaRPr lang="ru-RU" altLang="en-US"/>
          </a:p>
          <a:p>
            <a:pPr>
              <a:buFont typeface="Arial" panose="020B0604020202020204" pitchFamily="34" charset="0"/>
            </a:pPr>
            <a:endParaRPr lang="ru-RU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i="1"/>
              <a:t>Результаты опроса (-)</a:t>
            </a:r>
            <a:endParaRPr lang="ru-RU" altLang="en-US" i="1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62% могут прочитать и перевести с помощью приложения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18% хотели бы исключить иностранный язык из программы обучения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60% изучают ин.язык только для того, чтобы получить диплом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63% признают, что имеют слабый уровень знаний по предмету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34% испытывают дискомфорт на уроках инюязыка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/>
              <a:t>89% признают, что лень мешает им успешно учиться</a:t>
            </a:r>
            <a:endParaRPr lang="ru-RU" altLang="en-US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i="1"/>
              <a:t>Результаты опроса (+)</a:t>
            </a:r>
            <a:endParaRPr lang="ru-RU" altLang="en-US" i="1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/>
              <a:t>43% считают полезным и необходимым изучение ин.языка</a:t>
            </a:r>
            <a:endParaRPr lang="ru-RU" altLang="en-US"/>
          </a:p>
          <a:p>
            <a:r>
              <a:rPr lang="ru-RU" altLang="en-US"/>
              <a:t>31% утверждают, что им нравится изучать ин.язык</a:t>
            </a:r>
            <a:endParaRPr lang="ru-RU" altLang="en-US"/>
          </a:p>
          <a:p>
            <a:r>
              <a:rPr lang="ru-RU" altLang="en-US"/>
              <a:t>40% хотят узнать традиции и культуру стран изучаемого языка</a:t>
            </a:r>
            <a:endParaRPr lang="ru-RU" altLang="en-US"/>
          </a:p>
          <a:p>
            <a:r>
              <a:rPr lang="ru-RU" altLang="en-US"/>
              <a:t>76% считают,что ин.язык пригодится в жизни</a:t>
            </a:r>
            <a:endParaRPr lang="ru-RU" altLang="en-US"/>
          </a:p>
          <a:p>
            <a:r>
              <a:rPr lang="ru-RU" altLang="en-US"/>
              <a:t>68% отдают предпочтение активным формам проведения занятий с применением компьютерных и дистанционных технологий</a:t>
            </a:r>
            <a:endParaRPr lang="ru-RU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sz="4000" i="1"/>
              <a:t>Мотивация</a:t>
            </a:r>
            <a:endParaRPr lang="ru-RU" altLang="en-US" sz="4000" i="1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ru-RU" altLang="en-US" sz="4000"/>
              <a:t>это такая движущая сила, которая побуждает человека к деятельности и придаёт ей направленность, ориентированную на достижение определённых целей.</a:t>
            </a:r>
            <a:endParaRPr lang="ru-RU" altLang="en-US" sz="4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reen Color">
  <a:themeElements>
    <a:clrScheme name="Green Color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00"/>
      </a:accent1>
      <a:accent2>
        <a:srgbClr val="99CC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8AB900"/>
      </a:accent6>
      <a:hlink>
        <a:srgbClr val="CC3300"/>
      </a:hlink>
      <a:folHlink>
        <a:srgbClr val="996600"/>
      </a:folHlink>
    </a:clrScheme>
    <a:fontScheme name="Green Color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Green Colo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990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8AB9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5639</Words>
  <Application>WPS Presentation</Application>
  <PresentationFormat>宽屏</PresentationFormat>
  <Paragraphs>135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3" baseType="lpstr">
      <vt:lpstr>Arial</vt:lpstr>
      <vt:lpstr>SimSun</vt:lpstr>
      <vt:lpstr>Wingdings</vt:lpstr>
      <vt:lpstr>Microsoft YaHei</vt:lpstr>
      <vt:lpstr>Arial Unicode MS</vt:lpstr>
      <vt:lpstr>Green Color</vt:lpstr>
      <vt:lpstr>Способы повышения мотивации к изучению иностранного языка у  студентов неязыковых специальностей, обучающихся по программам СПО</vt:lpstr>
      <vt:lpstr>Амурский колледж строительства и жилищно-коммунального хозяйства (АКС ЖКХ)</vt:lpstr>
      <vt:lpstr>Цель обучения иностранному языку в системе СПО</vt:lpstr>
      <vt:lpstr>Противоречия</vt:lpstr>
      <vt:lpstr>Трудности</vt:lpstr>
      <vt:lpstr>«Мотиваторы» из уст студентов</vt:lpstr>
      <vt:lpstr>Результаты опроса (-)</vt:lpstr>
      <vt:lpstr>Результаты опроса (+)</vt:lpstr>
      <vt:lpstr>Мотивация</vt:lpstr>
      <vt:lpstr>Мотивация деятельности учащихся</vt:lpstr>
      <vt:lpstr>Послание  Федеральному Собранию 4 декабря 2014 года</vt:lpstr>
      <vt:lpstr> “Improving the world with the power of skills!”</vt:lpstr>
      <vt:lpstr>Демонстрационный экзамен по стандартам WorldSkills- форма государственной итоговой аттестации выпускников СПО</vt:lpstr>
      <vt:lpstr>Moodle - виртуальная обучающая среда</vt:lpstr>
      <vt:lpstr>Преимущества Moodle</vt:lpstr>
      <vt:lpstr>“Practice what you pray”</vt:lpstr>
      <vt:lpstr>Мотивация деятельности педагога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8</cp:revision>
  <dcterms:created xsi:type="dcterms:W3CDTF">2021-03-17T07:55:00Z</dcterms:created>
  <dcterms:modified xsi:type="dcterms:W3CDTF">2023-02-11T05:13:44Z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1049-11.2.0.11440</vt:lpwstr>
  </property>
  <property fmtid="{D5CDD505-2E9C-101B-9397-08002B2CF9AE}" pid="3" name="ICV">
    <vt:lpwstr>C34C27D3247B489090B58C349C0999D6</vt:lpwstr>
  </property>
</Properties>
</file>