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7" r:id="rId1"/>
  </p:sldMasterIdLst>
  <p:sldIdLst>
    <p:sldId id="257" r:id="rId2"/>
    <p:sldId id="259" r:id="rId3"/>
    <p:sldId id="258" r:id="rId4"/>
    <p:sldId id="256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32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94416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910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8457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9018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9870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0708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55393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8481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9502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181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323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69909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37580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430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799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14106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5984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r">
              <a:lnSpc>
                <a:spcPct val="100000"/>
              </a:lnSpc>
            </a:pPr>
            <a:fld id="{B47FBB93-5942-4599-80CF-4EC2A1D30F05}" type="datetime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11.02.2023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r">
              <a:lnSpc>
                <a:spcPct val="100000"/>
              </a:lnSpc>
            </a:pPr>
            <a:fld id="{AB536FAA-A4AA-44BB-A619-2E52B9538D65}" type="slidenum">
              <a:rPr lang="ru-RU" sz="1000" b="0" strike="noStrike" spc="-1" smtClean="0">
                <a:solidFill>
                  <a:srgbClr val="A7A49A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‹#›</a:t>
            </a:fld>
            <a:endParaRPr lang="ru-RU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7378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89" y="539646"/>
            <a:ext cx="6003636" cy="5635657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924975"/>
              </p:ext>
            </p:extLst>
          </p:nvPr>
        </p:nvGraphicFramePr>
        <p:xfrm>
          <a:off x="6362946" y="1681074"/>
          <a:ext cx="2638269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8269">
                  <a:extLst>
                    <a:ext uri="{9D8B030D-6E8A-4147-A177-3AD203B41FA5}">
                      <a16:colId xmlns:a16="http://schemas.microsoft.com/office/drawing/2014/main" val="3533662132"/>
                    </a:ext>
                  </a:extLst>
                </a:gridCol>
              </a:tblGrid>
              <a:tr h="27588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Тема:  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«Масленица»</a:t>
                      </a:r>
                    </a:p>
                    <a:p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Автор: воспитатель Бурова Ирина Олеговна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618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921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82" y="0"/>
            <a:ext cx="83034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37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902" y="491541"/>
            <a:ext cx="4226682" cy="32737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9902" y="491541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Встречу масленицы устраивали дети.</a:t>
            </a:r>
          </a:p>
          <a:p>
            <a:pPr lvl="0" defTabSz="45720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забирались на снежную гору и звали масленицу: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Душа ль ты моя, масленица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Перепелиные косточки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Бумажное тельце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Сахарные твои уста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Сладкая речь!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Приезжай ко мне в гости 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широкий двор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горах покататься,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блинах поваляться,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Сердцем потешиться!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227318" y="-105062"/>
            <a:ext cx="3963650" cy="742145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Понедельник- встреча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7377" y="480433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Любят дети  масленицу. Утром делали они соломенную куклу Масленицу. Наряжали её в сарафан или кафтан, ноги обували в лапти, сажали на салазки, возили в гору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59377" y="3687901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ты ль моя масленица,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краса, русая коса,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Тридцати братьев сестра,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же моя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перепёлочка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Приезжай ко мне во тесовый дом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Душой потешишься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Умом повеселишься, речью насладишься!</a:t>
            </a:r>
          </a:p>
          <a:p>
            <a:pPr lvl="0" defTabSz="457200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Приехала масленица! Приехала масленица!</a:t>
            </a:r>
          </a:p>
        </p:txBody>
      </p:sp>
    </p:spTree>
    <p:extLst>
      <p:ext uri="{BB962C8B-B14F-4D97-AF65-F5344CB8AC3E}">
        <p14:creationId xmlns:p14="http://schemas.microsoft.com/office/powerpoint/2010/main" val="315842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9" y="1370216"/>
            <a:ext cx="3715659" cy="20250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829" y="98113"/>
            <a:ext cx="3396342" cy="57555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ВТОРНИК- ЗАИГРЫШ</a:t>
            </a:r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63222"/>
            <a:ext cx="9144000" cy="89988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день дети и взрослые ходили от дома к дому, поздравляли с масленицей и выпрашивали блины: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04229" y="1209955"/>
            <a:ext cx="32221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Constantia" panose="02030602050306030303" pitchFamily="18" charset="0"/>
              </a:rPr>
              <a:t>Подайте широкой масленице!</a:t>
            </a:r>
          </a:p>
          <a:p>
            <a:r>
              <a:rPr lang="ru-RU" sz="2400" dirty="0">
                <a:solidFill>
                  <a:srgbClr val="FF0000"/>
                </a:solidFill>
                <a:latin typeface="Constantia" panose="02030602050306030303" pitchFamily="18" charset="0"/>
              </a:rPr>
              <a:t>Тетушка не скупись, масленым блином поделись!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800" y="3431756"/>
            <a:ext cx="9042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b="1" dirty="0" smtClean="0">
                <a:solidFill>
                  <a:srgbClr val="D06F1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ходили друг к другу в гости пели песни. На </a:t>
            </a:r>
            <a:r>
              <a:rPr lang="ru-RU" b="1" dirty="0" err="1" smtClean="0">
                <a:solidFill>
                  <a:srgbClr val="D06F1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заигрыш</a:t>
            </a:r>
            <a:r>
              <a:rPr lang="ru-RU" b="1" dirty="0" smtClean="0">
                <a:solidFill>
                  <a:srgbClr val="D06F1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утра приглашались девицы и молодцы покататься на горах. Здесь можно было невесту найти, на суженого украдкой взглянуть. Но главное- как можно дальше прокатиться с горы, потому что катание на масленицу не простое, а волшебное. Чем дальше прокатиться, тем длиннее вырастет лён в предстоящем году.</a:t>
            </a:r>
            <a:endParaRPr lang="ru-RU" b="1" dirty="0">
              <a:solidFill>
                <a:srgbClr val="D06F1E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4909084"/>
            <a:ext cx="5239657" cy="196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10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53125" y="0"/>
            <a:ext cx="6402468" cy="16786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СРЕДА- ЛАКОМКА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Тещи приглашали своих зятьёв на блины. Тёща ухаживала за зятем, готовила лучшие блюда, молодоженов сажали за стол на почетное место.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95475" y="2122046"/>
            <a:ext cx="2121736" cy="1655475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этого дня катались на тройках с бубенцами.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68" y="1678660"/>
            <a:ext cx="6505731" cy="264506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45764" y="4266917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/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Ой, ты Лакомка-среда!</a:t>
            </a:r>
          </a:p>
          <a:p>
            <a:pPr lvl="0" defTabSz="457200"/>
            <a:r>
              <a:rPr lang="ru-RU" sz="20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Масляна</a:t>
            </a:r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сковорода!</a:t>
            </a:r>
          </a:p>
          <a:p>
            <a:pPr lvl="0" defTabSz="457200"/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повелось со старины-</a:t>
            </a:r>
          </a:p>
          <a:p>
            <a:pPr lvl="0" defTabSz="457200"/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Едем к тёще на блины.</a:t>
            </a:r>
          </a:p>
          <a:p>
            <a:pPr lvl="0" defTabSz="457200"/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 икрой и со сметаной-</a:t>
            </a:r>
          </a:p>
          <a:p>
            <a:pPr lvl="0" defTabSz="457200"/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Всякие они вкусны!</a:t>
            </a:r>
          </a:p>
          <a:p>
            <a:pPr lvl="0" defTabSz="457200"/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Ноздреваты ми румяны-</a:t>
            </a:r>
          </a:p>
          <a:p>
            <a:pPr lvl="0" defTabSz="457200"/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солнышки-Блины. </a:t>
            </a:r>
          </a:p>
        </p:txBody>
      </p:sp>
    </p:spTree>
    <p:extLst>
      <p:ext uri="{BB962C8B-B14F-4D97-AF65-F5344CB8AC3E}">
        <p14:creationId xmlns:p14="http://schemas.microsoft.com/office/powerpoint/2010/main" val="356325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998" y="4568812"/>
            <a:ext cx="2931140" cy="19540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02" y="2023439"/>
            <a:ext cx="4092315" cy="233869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33140" y="233596"/>
            <a:ext cx="3948900" cy="62084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Четверг-</a:t>
            </a:r>
            <a:r>
              <a:rPr lang="ru-RU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разгуляй</a:t>
            </a:r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49902" y="854439"/>
            <a:ext cx="8784236" cy="149975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день было больше всего развлечений. Начинался масленичный разгул.</a:t>
            </a:r>
            <a:r>
              <a:rPr lang="ru-RU" dirty="0">
                <a:solidFill>
                  <a:srgbClr val="D06F1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Строили снежный городок и брали его боем.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Устраивали конские бега, борьбу и кулачные бои. Съезжали с гор на лыжах, санях. Катались на конях по деревне. Обычно кататься начинали в своей деревне, а потом ехали в другие.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62138" y="218456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Каждую повозку встречали веселыми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криками, возгласами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одобрения, всякий старался украсить повозку ка можно лучше и нарядней. В яркий солнечный день улица становилась широкой и пёстрой рекой.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56807" y="4469309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Ребятишки бегали по избам и поздравляли с масленицей. Хозяйки на блюде выносили блины и деньги. А если кто пожадничает, тому ребята грозили:</a:t>
            </a:r>
          </a:p>
          <a:p>
            <a:pPr lvl="0" algn="ctr" defTabSz="457200"/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Тётушка не </a:t>
            </a:r>
            <a:r>
              <a:rPr lang="ru-RU" sz="2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скупися,Масленым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кусочком </a:t>
            </a:r>
            <a:r>
              <a:rPr lang="ru-RU" sz="2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поделися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 defTabSz="457200"/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дашь пирога- корову со двора!</a:t>
            </a:r>
          </a:p>
        </p:txBody>
      </p:sp>
    </p:spTree>
    <p:extLst>
      <p:ext uri="{BB962C8B-B14F-4D97-AF65-F5344CB8AC3E}">
        <p14:creationId xmlns:p14="http://schemas.microsoft.com/office/powerpoint/2010/main" val="83344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3814" y="0"/>
            <a:ext cx="4743138" cy="86068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Пятница- тёщины вечерки</a:t>
            </a:r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7136" y="968196"/>
            <a:ext cx="7836493" cy="2197308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вечерках уже зятья угощали блинами своих тёщ. С вечера,  в четверг- зять лично приглашал матушку жены к себе в гости. А утром приглашали дружков или свата. А молодежь всю ночь веселилась: плясали и пели.</a:t>
            </a:r>
          </a:p>
          <a:p>
            <a:endParaRPr lang="ru-RU" sz="7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7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6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Хотя тёщины блинки</a:t>
            </a:r>
          </a:p>
          <a:p>
            <a:pPr algn="r"/>
            <a:r>
              <a:rPr lang="ru-RU" sz="6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Вкусны да сладки,</a:t>
            </a:r>
          </a:p>
          <a:p>
            <a:pPr algn="r"/>
            <a:r>
              <a:rPr lang="ru-RU" sz="6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 пятницу тёщ</a:t>
            </a:r>
          </a:p>
          <a:p>
            <a:pPr algn="r"/>
            <a:r>
              <a:rPr lang="ru-RU" sz="6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Угощают зятьки.</a:t>
            </a:r>
            <a:endParaRPr lang="ru-RU" sz="6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645" y="1436541"/>
            <a:ext cx="4913410" cy="264728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68350" y="4060347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Званая тёща обязана была прислать с вечера всё необходимое для печения блинов: миски, половник, сковороду, а тесть посылал мешок гречневой крупы и коровье масло. Неуважение зятя к этому событию считалось бесчестием и обидой, являлось поводом в вечной вражде между ним и тещей.</a:t>
            </a:r>
          </a:p>
        </p:txBody>
      </p:sp>
    </p:spTree>
    <p:extLst>
      <p:ext uri="{BB962C8B-B14F-4D97-AF65-F5344CB8AC3E}">
        <p14:creationId xmlns:p14="http://schemas.microsoft.com/office/powerpoint/2010/main" val="325192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2495" y="0"/>
            <a:ext cx="5147872" cy="9656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Суббота- золовки угощение</a:t>
            </a:r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41036" y="965616"/>
            <a:ext cx="2788171" cy="3171669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субботу молодая невеста приглашала к себе золовок- сестер мужа.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было новостей!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Велись разговоры о житье- бытье, мирились, если до этого в ссоре находились.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36" y="710784"/>
            <a:ext cx="4782643" cy="360104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4872" y="4311832"/>
            <a:ext cx="8949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 всем надо было успеть переговорить, наряды новые рассмотреть да подарками похвастаться.                                  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Близится суббота-</a:t>
            </a:r>
          </a:p>
          <a:p>
            <a:pPr lvl="0" algn="ctr" defTabSz="457200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«Золовки угощение»</a:t>
            </a:r>
          </a:p>
          <a:p>
            <a:pPr lvl="0" algn="ctr" defTabSz="457200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родня встречается,</a:t>
            </a:r>
          </a:p>
          <a:p>
            <a:pPr lvl="0" algn="ctr" defTabSz="457200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Водит хоровод.</a:t>
            </a:r>
          </a:p>
          <a:p>
            <a:pPr lvl="0" algn="ctr" defTabSz="457200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</a:t>
            </a:r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продолжаеться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общее веселье.</a:t>
            </a:r>
          </a:p>
          <a:p>
            <a:pPr lvl="0" algn="ctr" defTabSz="457200"/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Славно провожает </a:t>
            </a:r>
          </a:p>
          <a:p>
            <a:pPr lvl="0" algn="ctr" defTabSz="457200"/>
            <a:r>
              <a:rPr lang="ru-RU" b="1" dirty="0">
                <a:solidFill>
                  <a:srgbClr val="FFFF00"/>
                </a:solidFill>
              </a:rPr>
              <a:t>Зимушку народ!</a:t>
            </a:r>
          </a:p>
        </p:txBody>
      </p:sp>
    </p:spTree>
    <p:extLst>
      <p:ext uri="{BB962C8B-B14F-4D97-AF65-F5344CB8AC3E}">
        <p14:creationId xmlns:p14="http://schemas.microsoft.com/office/powerpoint/2010/main" val="40478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Сектор</Template>
  <TotalTime>228</TotalTime>
  <Words>582</Words>
  <Application>Microsoft Office PowerPoint</Application>
  <PresentationFormat>Экран (4:3)</PresentationFormat>
  <Paragraphs>68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Century Gothic</vt:lpstr>
      <vt:lpstr>Constantia</vt:lpstr>
      <vt:lpstr>Times New Roman</vt:lpstr>
      <vt:lpstr>Verdana</vt:lpstr>
      <vt:lpstr>Wingdings 3</vt:lpstr>
      <vt:lpstr>Сектор</vt:lpstr>
      <vt:lpstr>Презентация PowerPoint</vt:lpstr>
      <vt:lpstr>Презентация PowerPoint</vt:lpstr>
      <vt:lpstr>Понедельник- встреча</vt:lpstr>
      <vt:lpstr>ВТОРНИК- ЗАИГРЫШ</vt:lpstr>
      <vt:lpstr>СРЕДА- ЛАКОМКА Тещи приглашали своих зятьёв на блины. Тёща ухаживала за зятем, готовила лучшие блюда, молодоженов сажали за стол на почетное место.</vt:lpstr>
      <vt:lpstr>Четверг- разгуляй</vt:lpstr>
      <vt:lpstr>Пятница- тёщины вечерки</vt:lpstr>
      <vt:lpstr>Суббота- золовки угощение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Традиции и обычаи русского народа</dc:title>
  <dc:subject/>
  <dc:creator>МЫ</dc:creator>
  <dc:description/>
  <cp:lastModifiedBy>user</cp:lastModifiedBy>
  <cp:revision>36</cp:revision>
  <dcterms:created xsi:type="dcterms:W3CDTF">2012-01-23T18:35:13Z</dcterms:created>
  <dcterms:modified xsi:type="dcterms:W3CDTF">2023-02-11T05:56:30Z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