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7" r:id="rId2"/>
    <p:sldId id="278" r:id="rId3"/>
    <p:sldId id="276" r:id="rId4"/>
    <p:sldId id="277" r:id="rId5"/>
    <p:sldId id="279" r:id="rId6"/>
    <p:sldId id="281" r:id="rId7"/>
    <p:sldId id="282" r:id="rId8"/>
    <p:sldId id="283" r:id="rId9"/>
    <p:sldId id="265" r:id="rId10"/>
    <p:sldId id="266" r:id="rId11"/>
    <p:sldId id="270" r:id="rId12"/>
    <p:sldId id="272" r:id="rId13"/>
    <p:sldId id="274" r:id="rId14"/>
    <p:sldId id="284" r:id="rId15"/>
    <p:sldId id="275" r:id="rId16"/>
    <p:sldId id="26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LEX" initials="S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8080"/>
    <a:srgbClr val="9999FF"/>
    <a:srgbClr val="85DFFF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87" d="100"/>
          <a:sy n="87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-1968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139BBB-88BF-4EF5-9B75-0F488F5DAC11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C39CF3-395B-45D7-9B90-B6556843CE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579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619672" y="3832687"/>
            <a:ext cx="6982191" cy="2175827"/>
            <a:chOff x="1115616" y="1694912"/>
            <a:chExt cx="8667441" cy="10161161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1694912"/>
              <a:ext cx="7165477" cy="106994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Gabriola" panose="04040605051002020D02" pitchFamily="82" charset="0"/>
                <a:ea typeface="Microsoft YaHei" panose="020B0503020204020204" pitchFamily="34" charset="-122"/>
                <a:cs typeface="Arial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4698354" y="7544101"/>
              <a:ext cx="5084703" cy="43119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ln w="19050">
                    <a:solidFill>
                      <a:sysClr val="windowText" lastClr="000000"/>
                    </a:solidFill>
                    <a:prstDash val="solid"/>
                  </a:ln>
                  <a:latin typeface="Monotype Corsiva" pitchFamily="66" charset="0"/>
                  <a:cs typeface="Arial" charset="0"/>
                </a:rPr>
                <a:t>Подготовила  воспитатель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 smtClean="0">
                  <a:ln w="19050">
                    <a:solidFill>
                      <a:sysClr val="windowText" lastClr="000000"/>
                    </a:solidFill>
                    <a:prstDash val="solid"/>
                  </a:ln>
                  <a:latin typeface="Monotype Corsiva" pitchFamily="66" charset="0"/>
                  <a:cs typeface="Arial" charset="0"/>
                </a:rPr>
                <a:t>I</a:t>
              </a:r>
              <a:r>
                <a:rPr lang="ru-RU" dirty="0" smtClean="0">
                  <a:ln w="19050">
                    <a:solidFill>
                      <a:sysClr val="windowText" lastClr="000000"/>
                    </a:solidFill>
                    <a:prstDash val="solid"/>
                  </a:ln>
                  <a:latin typeface="Monotype Corsiva" pitchFamily="66" charset="0"/>
                  <a:cs typeface="Arial" charset="0"/>
                </a:rPr>
                <a:t> категории : Савельева  И.В.</a:t>
              </a:r>
              <a:endParaRPr lang="ru-RU" dirty="0">
                <a:ln w="19050">
                  <a:solidFill>
                    <a:sysClr val="windowText" lastClr="000000"/>
                  </a:solidFill>
                  <a:prstDash val="solid"/>
                </a:ln>
                <a:latin typeface="Monotype Corsiva" pitchFamily="66" charset="0"/>
                <a:cs typeface="Arial" charset="0"/>
              </a:endParaRPr>
            </a:p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chemeClr val="accent1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3779912" y="5989240"/>
            <a:ext cx="12057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err="1"/>
              <a:t>п</a:t>
            </a:r>
            <a:r>
              <a:rPr lang="ru-RU" dirty="0" err="1" smtClean="0"/>
              <a:t>.Поныри</a:t>
            </a:r>
            <a:r>
              <a:rPr lang="ru-RU" dirty="0" smtClean="0"/>
              <a:t> </a:t>
            </a:r>
          </a:p>
          <a:p>
            <a:pPr algn="ctr"/>
            <a:r>
              <a:rPr lang="ru-RU" dirty="0" smtClean="0"/>
              <a:t>2019 г.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346523" y="1628800"/>
            <a:ext cx="6537845" cy="377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>
                <a:latin typeface="Batang" panose="02030600000101010101" pitchFamily="18" charset="-127"/>
                <a:ea typeface="Batang" panose="02030600000101010101" pitchFamily="18" charset="-127"/>
                <a:cs typeface="Times New Roman"/>
              </a:rPr>
              <a:t>Мастер-класс </a:t>
            </a:r>
          </a:p>
          <a:p>
            <a:pPr algn="ctr">
              <a:spcAft>
                <a:spcPts val="0"/>
              </a:spcAft>
            </a:pPr>
            <a:r>
              <a:rPr lang="ru-RU" sz="2800" b="1" dirty="0">
                <a:latin typeface="Batang" panose="02030600000101010101" pitchFamily="18" charset="-127"/>
                <a:ea typeface="Batang" panose="02030600000101010101" pitchFamily="18" charset="-127"/>
                <a:cs typeface="Times New Roman"/>
              </a:rPr>
              <a:t> по экологическому воспитанию</a:t>
            </a:r>
          </a:p>
          <a:p>
            <a:pPr algn="ctr">
              <a:spcAft>
                <a:spcPts val="0"/>
              </a:spcAft>
            </a:pPr>
            <a:r>
              <a:rPr lang="ru-RU" sz="2800" b="1" dirty="0" smtClean="0">
                <a:latin typeface="Batang" panose="02030600000101010101" pitchFamily="18" charset="-127"/>
                <a:ea typeface="Batang" panose="02030600000101010101" pitchFamily="18" charset="-127"/>
                <a:cs typeface="Times New Roman"/>
              </a:rPr>
              <a:t>на тему:</a:t>
            </a:r>
          </a:p>
          <a:p>
            <a:pPr algn="ctr">
              <a:spcAft>
                <a:spcPts val="0"/>
              </a:spcAft>
            </a:pPr>
            <a:r>
              <a:rPr lang="ru-RU" sz="2800" b="1" dirty="0" smtClean="0">
                <a:latin typeface="Batang" panose="02030600000101010101" pitchFamily="18" charset="-127"/>
                <a:ea typeface="Batang" panose="02030600000101010101" pitchFamily="18" charset="-127"/>
                <a:cs typeface="Times New Roman"/>
              </a:rPr>
              <a:t> </a:t>
            </a:r>
            <a:r>
              <a:rPr lang="ru-RU" sz="2800" b="1" dirty="0">
                <a:latin typeface="Batang" panose="02030600000101010101" pitchFamily="18" charset="-127"/>
                <a:ea typeface="Batang" panose="02030600000101010101" pitchFamily="18" charset="-127"/>
                <a:cs typeface="Times New Roman"/>
              </a:rPr>
              <a:t>«Экологическая игрушка – «</a:t>
            </a:r>
            <a:r>
              <a:rPr lang="ru-RU" sz="2800" b="1" dirty="0" err="1">
                <a:latin typeface="Batang" panose="02030600000101010101" pitchFamily="18" charset="-127"/>
                <a:ea typeface="Batang" panose="02030600000101010101" pitchFamily="18" charset="-127"/>
                <a:cs typeface="Times New Roman"/>
              </a:rPr>
              <a:t>Травянчик</a:t>
            </a:r>
            <a:r>
              <a:rPr lang="ru-RU" sz="2800" b="1" dirty="0">
                <a:latin typeface="Batang" panose="02030600000101010101" pitchFamily="18" charset="-127"/>
                <a:ea typeface="Batang" panose="02030600000101010101" pitchFamily="18" charset="-127"/>
                <a:cs typeface="Times New Roman"/>
              </a:rPr>
              <a:t>», как форма воспитания экологической культуры у детей дошкольного возраста»</a:t>
            </a:r>
          </a:p>
          <a:p>
            <a:pPr algn="ctr">
              <a:spcAft>
                <a:spcPts val="0"/>
              </a:spcAft>
            </a:pPr>
            <a:endParaRPr lang="ru-RU" sz="3600" b="1" dirty="0">
              <a:latin typeface="Batang" panose="02030600000101010101" pitchFamily="18" charset="-127"/>
              <a:ea typeface="Batang" panose="02030600000101010101" pitchFamily="18" charset="-127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67487" y="137538"/>
            <a:ext cx="864399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Monotype Corsiva" pitchFamily="66" charset="0"/>
              </a:rPr>
              <a:t>Практическая часть. 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400" b="1" dirty="0">
                <a:latin typeface="Monotype Corsiva" pitchFamily="66" charset="0"/>
              </a:rPr>
              <a:t>Шаг 1. </a:t>
            </a:r>
            <a:r>
              <a:rPr lang="ru-RU" sz="2400" dirty="0">
                <a:latin typeface="Monotype Corsiva" pitchFamily="66" charset="0"/>
              </a:rPr>
              <a:t>1.Возьмём капроновый носок, наденем его (в моём случае, это пластиковая бутылка, нижняя часть) таким образом, чтобы носок был внутри ёмкости, а его резинка обхватывала край бутылки. </a:t>
            </a:r>
            <a:endParaRPr lang="ru-RU" sz="2400" dirty="0" smtClean="0">
              <a:latin typeface="Monotype Corsiva" pitchFamily="66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8195" name="Picture 3" descr="D:\ИРИНА СРЕДНЯЯ ГРУППА\ФОТО 01.02.19\Фото485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736812"/>
            <a:ext cx="3454896" cy="2232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D:\ИРИНА СРЕДНЯЯ ГРУППА\ФОТО 01.02.19\Фото485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946" y="2852936"/>
            <a:ext cx="2649884" cy="37398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371283"/>
            <a:ext cx="8572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>
                <a:latin typeface="Monotype Corsiva" pitchFamily="66" charset="0"/>
              </a:rPr>
              <a:t>Шаг  </a:t>
            </a:r>
            <a:r>
              <a:rPr lang="en-US" sz="2400" b="1" dirty="0" smtClean="0">
                <a:latin typeface="Monotype Corsiva" pitchFamily="66" charset="0"/>
              </a:rPr>
              <a:t>2</a:t>
            </a:r>
            <a:r>
              <a:rPr lang="ru-RU" sz="2400" b="1" dirty="0" smtClean="0">
                <a:latin typeface="Monotype Corsiva" pitchFamily="66" charset="0"/>
              </a:rPr>
              <a:t>.</a:t>
            </a:r>
            <a:r>
              <a:rPr lang="ru-RU" sz="2400" b="1" dirty="0" smtClean="0">
                <a:solidFill>
                  <a:schemeClr val="accent1"/>
                </a:solidFill>
                <a:latin typeface="Monotype Corsiva" pitchFamily="66" charset="0"/>
              </a:rPr>
              <a:t> </a:t>
            </a:r>
            <a:r>
              <a:rPr lang="ru-RU" sz="2400" dirty="0">
                <a:latin typeface="Monotype Corsiva" pitchFamily="66" charset="0"/>
              </a:rPr>
              <a:t>Вот мы наполнили наш мешочек, отрезаем резинку носка, и я предлагаю зашить отверстие на это уйдёт не много времени, а выглядеть будет аккуратно.</a:t>
            </a:r>
          </a:p>
        </p:txBody>
      </p:sp>
      <p:pic>
        <p:nvPicPr>
          <p:cNvPr id="9219" name="Picture 3" descr="D:\ИРИНА СРЕДНЯЯ ГРУППА\ФОТО 01.02.19\Фото486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20" y="1561895"/>
            <a:ext cx="3516568" cy="468875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D:\ИРИНА СРЕДНЯЯ ГРУППА\ФОТО 01.02.19\Фото486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5920" y="1912259"/>
            <a:ext cx="5119861" cy="383989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4308" y="188640"/>
            <a:ext cx="88239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Monotype Corsiva" pitchFamily="66" charset="0"/>
              </a:rPr>
              <a:t>Шаг </a:t>
            </a:r>
            <a:r>
              <a:rPr lang="en-US" sz="2400" b="1" dirty="0">
                <a:latin typeface="Monotype Corsiva" pitchFamily="66" charset="0"/>
              </a:rPr>
              <a:t>3</a:t>
            </a:r>
            <a:r>
              <a:rPr lang="ru-RU" sz="2400" b="1" dirty="0" smtClean="0">
                <a:latin typeface="Monotype Corsiva" pitchFamily="66" charset="0"/>
              </a:rPr>
              <a:t>. </a:t>
            </a:r>
            <a:r>
              <a:rPr lang="ru-RU" sz="2400" b="1" dirty="0" smtClean="0">
                <a:latin typeface="Monotype Corsiva" pitchFamily="66" charset="0"/>
              </a:rPr>
              <a:t>П</a:t>
            </a:r>
            <a:r>
              <a:rPr lang="ru-RU" sz="2400" dirty="0" smtClean="0">
                <a:latin typeface="Monotype Corsiva" pitchFamily="66" charset="0"/>
              </a:rPr>
              <a:t>овернём «гусеницу» </a:t>
            </a:r>
            <a:r>
              <a:rPr lang="ru-RU" sz="2400" dirty="0">
                <a:latin typeface="Monotype Corsiva" pitchFamily="66" charset="0"/>
              </a:rPr>
              <a:t>так, чтобы семена у нас оказались </a:t>
            </a:r>
            <a:r>
              <a:rPr lang="ru-RU" sz="2400" dirty="0" smtClean="0">
                <a:latin typeface="Monotype Corsiva" pitchFamily="66" charset="0"/>
              </a:rPr>
              <a:t>на верху. Определяем</a:t>
            </a:r>
            <a:r>
              <a:rPr lang="ru-RU" sz="2400" dirty="0">
                <a:latin typeface="Monotype Corsiva" pitchFamily="66" charset="0"/>
              </a:rPr>
              <a:t>, где у нас будет голова, я предлагаю сделать нос не путём оттягивания определённого количества опилок и прихватывания резинкой, а пришить готовый  нос </a:t>
            </a:r>
            <a:r>
              <a:rPr lang="ru-RU" sz="1400" dirty="0">
                <a:latin typeface="Monotype Corsiva" pitchFamily="66" charset="0"/>
              </a:rPr>
              <a:t>(заранее сшитый из кусочка капрона и набитого в него синтепона)</a:t>
            </a:r>
            <a:r>
              <a:rPr lang="ru-RU" sz="2400" dirty="0">
                <a:latin typeface="Monotype Corsiva" pitchFamily="66" charset="0"/>
              </a:rPr>
              <a:t>. Глаза лучше приклеить на клей «Момент» </a:t>
            </a:r>
          </a:p>
          <a:p>
            <a:r>
              <a:rPr lang="ru-RU" sz="2400" b="1" dirty="0" smtClean="0">
                <a:solidFill>
                  <a:schemeClr val="accent1"/>
                </a:solidFill>
                <a:latin typeface="Monotype Corsiva" pitchFamily="66" charset="0"/>
              </a:rPr>
              <a:t> </a:t>
            </a:r>
            <a:endParaRPr lang="ru-RU" sz="2400" b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pic>
        <p:nvPicPr>
          <p:cNvPr id="11266" name="Picture 2" descr="D:\ИРИНА СРЕДНЯЯ ГРУППА\ФОТО 01.02.19\Фото486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743" y="2448407"/>
            <a:ext cx="2708280" cy="20312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D:\ИРИНА СРЕДНЯЯ ГРУППА\ФОТО 01.02.19\Фото486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2031" y="3350572"/>
            <a:ext cx="2392158" cy="31895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1" name="Picture 7" descr="D:\ИРИНА СРЕДНЯЯ ГРУППА\ФОТО 01.02.19\Фото486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1451" y="2780928"/>
            <a:ext cx="3636781" cy="27275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ИРИНА СРЕДНЯЯ ГРУППА\ФОТО 01.02.19\Фото487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763572"/>
            <a:ext cx="2355949" cy="31412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179512" y="260648"/>
            <a:ext cx="87849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Monotype Corsiva" pitchFamily="66" charset="0"/>
              </a:rPr>
              <a:t>Шаг </a:t>
            </a:r>
            <a:r>
              <a:rPr lang="ru-RU" sz="2400" b="1" dirty="0" smtClean="0">
                <a:latin typeface="Monotype Corsiva" pitchFamily="66" charset="0"/>
              </a:rPr>
              <a:t>4</a:t>
            </a:r>
            <a:r>
              <a:rPr lang="ru-RU" sz="2400" b="1" dirty="0" smtClean="0">
                <a:latin typeface="Monotype Corsiva" pitchFamily="66" charset="0"/>
              </a:rPr>
              <a:t>.</a:t>
            </a:r>
            <a:r>
              <a:rPr lang="ru-RU" sz="2400" b="1" dirty="0" smtClean="0">
                <a:latin typeface="Monotype Corsiva" pitchFamily="66" charset="0"/>
              </a:rPr>
              <a:t> </a:t>
            </a:r>
            <a:r>
              <a:rPr lang="ru-RU" sz="2400" dirty="0" smtClean="0">
                <a:latin typeface="Monotype Corsiva" pitchFamily="66" charset="0"/>
              </a:rPr>
              <a:t>«</a:t>
            </a:r>
            <a:r>
              <a:rPr lang="ru-RU" sz="2400" dirty="0" err="1">
                <a:latin typeface="Monotype Corsiva" pitchFamily="66" charset="0"/>
              </a:rPr>
              <a:t>Травянчика</a:t>
            </a:r>
            <a:r>
              <a:rPr lang="ru-RU" sz="2400" dirty="0">
                <a:latin typeface="Monotype Corsiva" pitchFamily="66" charset="0"/>
              </a:rPr>
              <a:t>» можно раскрасить, тогда он будет еще красочнее, ярче. Для раскрашивания лучше использовать акриловые краски, ведь в дальнейшем мы будем поливать своего </a:t>
            </a:r>
            <a:r>
              <a:rPr lang="ru-RU" sz="2400" dirty="0" err="1">
                <a:latin typeface="Monotype Corsiva" pitchFamily="66" charset="0"/>
              </a:rPr>
              <a:t>травянчика</a:t>
            </a:r>
            <a:r>
              <a:rPr lang="ru-RU" sz="2400" dirty="0">
                <a:latin typeface="Monotype Corsiva" pitchFamily="66" charset="0"/>
              </a:rPr>
              <a:t> и гуашь будет подтекать и размазываться.</a:t>
            </a:r>
          </a:p>
        </p:txBody>
      </p:sp>
      <p:pic>
        <p:nvPicPr>
          <p:cNvPr id="13315" name="Picture 3" descr="D:\ИРИНА СРЕДНЯЯ ГРУППА\ФОТО 01.02.19\Фото487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5426" y="1556792"/>
            <a:ext cx="2494776" cy="18710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D:\ИРИНА СРЕДНЯЯ ГРУППА\ФОТО 01.02.19\Фото487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7555" y="3938116"/>
            <a:ext cx="2015741" cy="26876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5" descr="D:\ИРИНА СРЕДНЯЯ ГРУППА\ФОТО 01.02.19\Фото488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127" y="3861048"/>
            <a:ext cx="2131342" cy="28417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1485" y="260648"/>
            <a:ext cx="87849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Monotype Corsiva" pitchFamily="66" charset="0"/>
              </a:rPr>
              <a:t>Шаг </a:t>
            </a:r>
            <a:r>
              <a:rPr lang="ru-RU" sz="2400" b="1" dirty="0" smtClean="0">
                <a:latin typeface="Monotype Corsiva" pitchFamily="66" charset="0"/>
              </a:rPr>
              <a:t>5.</a:t>
            </a:r>
            <a:r>
              <a:rPr lang="ru-RU" sz="2400" b="1" dirty="0" smtClean="0">
                <a:latin typeface="Monotype Corsiva" pitchFamily="66" charset="0"/>
              </a:rPr>
              <a:t> </a:t>
            </a:r>
            <a:r>
              <a:rPr lang="ru-RU" sz="2400" dirty="0" smtClean="0">
                <a:latin typeface="Monotype Corsiva" pitchFamily="66" charset="0"/>
              </a:rPr>
              <a:t>Вот </a:t>
            </a:r>
            <a:r>
              <a:rPr lang="ru-RU" sz="2400" dirty="0">
                <a:latin typeface="Monotype Corsiva" pitchFamily="66" charset="0"/>
              </a:rPr>
              <a:t>и все, у нас получилась замечательная эко-игрушка! Теперь мы замачиваем её в воде примерно часа на 2-3, чтобы она как следует впитала в себя воду и семена которые находятся в ней набухли. Затем ставим игрушку в небольшую емкость, на солнышко, наблюдаем, не забываем поливать. В выходные если семена не дали ещё всходы лучше полить «</a:t>
            </a:r>
            <a:r>
              <a:rPr lang="ru-RU" sz="2400" dirty="0" err="1">
                <a:latin typeface="Monotype Corsiva" pitchFamily="66" charset="0"/>
              </a:rPr>
              <a:t>Травянчика</a:t>
            </a:r>
            <a:r>
              <a:rPr lang="ru-RU" sz="2400" dirty="0">
                <a:latin typeface="Monotype Corsiva" pitchFamily="66" charset="0"/>
              </a:rPr>
              <a:t>» и накрыть полиэтиленовым пакетом. </a:t>
            </a:r>
          </a:p>
        </p:txBody>
      </p:sp>
      <p:pic>
        <p:nvPicPr>
          <p:cNvPr id="13316" name="Picture 4" descr="D:\ИРИНА СРЕДНЯЯ ГРУППА\ФОТО 01.02.19\Фото487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645024"/>
            <a:ext cx="2015741" cy="26876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5" descr="D:\ИРИНА СРЕДНЯЯ ГРУППА\ФОТО 01.02.19\Фото488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2657429"/>
            <a:ext cx="2923430" cy="389790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D:\ИРИНА СРЕДНЯЯ ГРУППА\ФОТО 01.02.19\Фото487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2708920"/>
            <a:ext cx="2646294" cy="35283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5219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477789" y="244386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latin typeface="Monotype Corsiva" panose="03010101010201010101" pitchFamily="66" charset="0"/>
              </a:rPr>
              <a:t>Всё хорошее в людях из детства!</a:t>
            </a:r>
          </a:p>
          <a:p>
            <a:r>
              <a:rPr lang="ru-RU" sz="2400" dirty="0">
                <a:latin typeface="Monotype Corsiva" panose="03010101010201010101" pitchFamily="66" charset="0"/>
              </a:rPr>
              <a:t>Как истоки добра пробудить?</a:t>
            </a:r>
          </a:p>
          <a:p>
            <a:r>
              <a:rPr lang="ru-RU" sz="2400" dirty="0">
                <a:latin typeface="Monotype Corsiva" panose="03010101010201010101" pitchFamily="66" charset="0"/>
              </a:rPr>
              <a:t>Прикоснуться к природе всем сердцем;</a:t>
            </a:r>
          </a:p>
          <a:p>
            <a:r>
              <a:rPr lang="ru-RU" sz="2400" dirty="0">
                <a:latin typeface="Monotype Corsiva" panose="03010101010201010101" pitchFamily="66" charset="0"/>
              </a:rPr>
              <a:t>Удивиться, узнать, полюбить!</a:t>
            </a:r>
          </a:p>
          <a:p>
            <a:r>
              <a:rPr lang="ru-RU" sz="2400" dirty="0">
                <a:latin typeface="Monotype Corsiva" panose="03010101010201010101" pitchFamily="66" charset="0"/>
              </a:rPr>
              <a:t>Мы хотим, чтоб Земля расцветала</a:t>
            </a:r>
          </a:p>
          <a:p>
            <a:r>
              <a:rPr lang="ru-RU" sz="2400" dirty="0">
                <a:latin typeface="Monotype Corsiva" panose="03010101010201010101" pitchFamily="66" charset="0"/>
              </a:rPr>
              <a:t>И росли, как цветы малыши,</a:t>
            </a:r>
          </a:p>
          <a:p>
            <a:r>
              <a:rPr lang="ru-RU" sz="2400" dirty="0">
                <a:latin typeface="Monotype Corsiva" panose="03010101010201010101" pitchFamily="66" charset="0"/>
              </a:rPr>
              <a:t>Чтоб для них экология стала</a:t>
            </a:r>
          </a:p>
          <a:p>
            <a:r>
              <a:rPr lang="ru-RU" sz="2400" dirty="0">
                <a:latin typeface="Monotype Corsiva" panose="03010101010201010101" pitchFamily="66" charset="0"/>
              </a:rPr>
              <a:t>Не наукой, а частью души!</a:t>
            </a:r>
          </a:p>
          <a:p>
            <a:endParaRPr lang="ru-RU" dirty="0"/>
          </a:p>
        </p:txBody>
      </p:sp>
      <p:pic>
        <p:nvPicPr>
          <p:cNvPr id="15366" name="Picture 6" descr="C:\Users\SALEX\Desktop\Фото481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955" y="908720"/>
            <a:ext cx="2652649" cy="353686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8" name="Picture 8" descr="C:\Users\SALEX\Desktop\Фото482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2377292"/>
            <a:ext cx="2921403" cy="38952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9" name="Picture 9" descr="C:\Users\SALEX\Desktop\Фото484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3717032"/>
            <a:ext cx="4008714" cy="30065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214414" y="2348880"/>
            <a:ext cx="6715172" cy="3337503"/>
            <a:chOff x="607288" y="-815361"/>
            <a:chExt cx="7925152" cy="534138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910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chemeClr val="accent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6403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chemeClr val="accent1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1214414" y="2071678"/>
            <a:ext cx="621510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Спасибо за </a:t>
            </a:r>
          </a:p>
          <a:p>
            <a:pPr algn="ctr"/>
            <a:r>
              <a:rPr lang="ru-RU" sz="8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внимание!!!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карточка 5"/>
          <p:cNvSpPr/>
          <p:nvPr/>
        </p:nvSpPr>
        <p:spPr>
          <a:xfrm>
            <a:off x="1259632" y="836712"/>
            <a:ext cx="7416824" cy="1490543"/>
          </a:xfrm>
          <a:prstGeom prst="flowChartPunchedCard">
            <a:avLst/>
          </a:prstGeom>
        </p:spPr>
        <p:txBody>
          <a:bodyPr wrap="square">
            <a:prstTxWarp prst="textStop">
              <a:avLst/>
            </a:prstTxWarp>
            <a:spAutoFit/>
          </a:bodyPr>
          <a:lstStyle/>
          <a:p>
            <a:pPr algn="ctr"/>
            <a:r>
              <a:rPr lang="ru-RU" sz="36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Цель мастер - класса: </a:t>
            </a:r>
            <a:endParaRPr lang="ru-RU" sz="3600" b="1" dirty="0" smtClean="0">
              <a:ln w="12700">
                <a:solidFill>
                  <a:sysClr val="windowText" lastClr="00000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36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распространение </a:t>
            </a:r>
            <a:r>
              <a:rPr lang="ru-RU" sz="36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 передача педагогического </a:t>
            </a:r>
            <a:r>
              <a:rPr lang="ru-RU" sz="36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опыта.</a:t>
            </a:r>
            <a:endParaRPr lang="ru-RU" sz="36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57444" y="2924944"/>
            <a:ext cx="6624736" cy="2160000"/>
          </a:xfrm>
          <a:prstGeom prst="rect">
            <a:avLst/>
          </a:prstGeom>
        </p:spPr>
        <p:txBody>
          <a:bodyPr wrap="square">
            <a:prstTxWarp prst="textDoubleWave1">
              <a:avLst>
                <a:gd name="adj1" fmla="val 3035"/>
                <a:gd name="adj2" fmla="val 0"/>
              </a:avLst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800" b="1" cap="all" dirty="0">
                <a:ln w="0"/>
                <a:effectLst>
                  <a:reflection blurRad="12700" stA="50000" endPos="50000" dist="5000" dir="5400000" sy="-100000" rotWithShape="0"/>
                </a:effectLst>
              </a:rPr>
              <a:t>Задачи:</a:t>
            </a:r>
          </a:p>
          <a:p>
            <a:r>
              <a:rPr lang="ru-RU" sz="2800" b="1" cap="all" dirty="0">
                <a:ln w="0"/>
                <a:effectLst>
                  <a:reflection blurRad="12700" stA="50000" endPos="50000" dist="5000" dir="5400000" sy="-100000" rotWithShape="0"/>
                </a:effectLst>
              </a:rPr>
              <a:t>-Повышение профессионального мастерства педагогов;</a:t>
            </a:r>
          </a:p>
          <a:p>
            <a:r>
              <a:rPr lang="ru-RU" sz="2800" b="1" cap="all" dirty="0">
                <a:ln w="0"/>
                <a:effectLst>
                  <a:reflection blurRad="12700" stA="50000" endPos="50000" dist="5000" dir="5400000" sy="-100000" rotWithShape="0"/>
                </a:effectLst>
              </a:rPr>
              <a:t>- Познакомить с основными приемами изготовления эко-игрушки «</a:t>
            </a:r>
            <a:r>
              <a:rPr lang="ru-RU" sz="2800" b="1" cap="all" dirty="0" err="1">
                <a:ln w="0"/>
                <a:effectLst>
                  <a:reflection blurRad="12700" stA="50000" endPos="50000" dist="5000" dir="5400000" sy="-100000" rotWithShape="0"/>
                </a:effectLst>
              </a:rPr>
              <a:t>Травянчик</a:t>
            </a:r>
            <a:r>
              <a:rPr lang="ru-RU" sz="2800" b="1" cap="all" dirty="0">
                <a:ln w="0"/>
                <a:effectLst>
                  <a:reflection blurRad="12700" stA="50000" endPos="50000" dist="5000" dir="5400000" sy="-100000" rotWithShape="0"/>
                </a:effectLst>
              </a:rPr>
              <a:t>».</a:t>
            </a:r>
          </a:p>
        </p:txBody>
      </p:sp>
    </p:spTree>
    <p:extLst>
      <p:ext uri="{BB962C8B-B14F-4D97-AF65-F5344CB8AC3E}">
        <p14:creationId xmlns:p14="http://schemas.microsoft.com/office/powerpoint/2010/main" val="241990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SALEX\Downloads\2.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573016"/>
            <a:ext cx="4213365" cy="280753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/>
        </p:spPr>
      </p:pic>
      <p:sp>
        <p:nvSpPr>
          <p:cNvPr id="4" name="Прямоугольник 3"/>
          <p:cNvSpPr/>
          <p:nvPr/>
        </p:nvSpPr>
        <p:spPr>
          <a:xfrm>
            <a:off x="4211960" y="586652"/>
            <a:ext cx="4572000" cy="184665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«Экология стала самым громким словом на земле, громче войны и стихии. Оно характеризует собой одно и то же понятие вселенской беды, никогда прежде не </a:t>
            </a:r>
            <a:r>
              <a:rPr lang="ru-RU" b="1" dirty="0" smtClean="0"/>
              <a:t>существовавшей </a:t>
            </a:r>
            <a:r>
              <a:rPr lang="ru-RU" b="1" dirty="0"/>
              <a:t>перед человечеством».</a:t>
            </a:r>
            <a:endParaRPr lang="ru-RU" dirty="0"/>
          </a:p>
          <a:p>
            <a:pPr algn="r"/>
            <a:r>
              <a:rPr lang="ru-RU" sz="1200" i="1" dirty="0"/>
              <a:t>Распутин Валентин Григорьевич (р. 1937</a:t>
            </a:r>
            <a:r>
              <a:rPr lang="ru-RU" sz="1200" i="1" dirty="0" smtClean="0"/>
              <a:t>)</a:t>
            </a:r>
          </a:p>
          <a:p>
            <a:pPr algn="r"/>
            <a:r>
              <a:rPr lang="ru-RU" sz="1200" i="1" dirty="0" smtClean="0"/>
              <a:t> </a:t>
            </a:r>
            <a:r>
              <a:rPr lang="ru-RU" sz="1200" i="1" dirty="0"/>
              <a:t>– российский писатель.</a:t>
            </a:r>
          </a:p>
        </p:txBody>
      </p:sp>
      <p:pic>
        <p:nvPicPr>
          <p:cNvPr id="1028" name="Picture 4" descr="C:\Users\SALEX\Downloads\34418805-cc45-4ec9-be3f-f41728a4e71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3020458"/>
            <a:ext cx="2880320" cy="38156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SALEX\Desktop\Фото340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07" y="136475"/>
            <a:ext cx="4107754" cy="33844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185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ИРИНА СРЕДНЯЯ ГРУППА\Фото 28.10.2018\Фото426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892345"/>
            <a:ext cx="4025460" cy="3019095"/>
          </a:xfrm>
          <a:prstGeom prst="ellipse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2050" name="Picture 2" descr="C:\Users\SALEX\Desktop\Фото383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9250" y="2069009"/>
            <a:ext cx="2959313" cy="455241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SALEX\Desktop\Фото414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2702" y="4166873"/>
            <a:ext cx="4104456" cy="28137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504" y="16099"/>
            <a:ext cx="89289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Общепризнанно, что экологическое воспитание должно начинаться с дошкольного детства, так как каждый из тех, кто принёс и приносит вред природе, когда-то был ребёнком. Поэтому так велика роль дошкольных учреждений в экологическом воспитании детей, начиная с раннего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возраста.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C:\Users\SALEX\Desktop\IMG_20170405_17160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8849" y="1922299"/>
            <a:ext cx="3365601" cy="448746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918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D:\ИРИНА СРЕДНЯЯ ГРУППА\боровички дом пионеров\IMG_073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98754"/>
            <a:ext cx="2845872" cy="314261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ИРИНА СРЕДНЯЯ ГРУППА\боровички дом пионеров\IMG_072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36" y="427799"/>
            <a:ext cx="2833441" cy="295777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ИРИНА СРЕДНЯЯ ГРУППА\боровички дом пионеров\IMG_073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2060848"/>
            <a:ext cx="3941152" cy="264944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D:\ИРИНА СРЕДНЯЯ ГРУППА\боровички дом пионеров\IMG_073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4509120"/>
            <a:ext cx="3777963" cy="247800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71800" y="188640"/>
            <a:ext cx="632149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мой взгляд, экологическое воспитание 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это: 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воспитание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детях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доброты;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бережного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обращения к природе, к людям, к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самому себе;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воспитание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чувства ответственности, в первую очередь, за собственное поведение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поступки;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видения прекрасного. 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99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1" y="188640"/>
            <a:ext cx="878497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Следует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воспитывать в детях экологическую культуру.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Существует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не мало, методов, которые воспитатель использует в своей работе по экологическому воспитанию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детей, это:</a:t>
            </a:r>
          </a:p>
          <a:p>
            <a:pPr algn="ctr"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опыты, </a:t>
            </a:r>
            <a:endParaRPr lang="ru-RU" sz="2000" b="1" dirty="0" smtClean="0">
              <a:solidFill>
                <a:srgbClr val="0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эксперименты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</a:t>
            </a:r>
            <a:endParaRPr lang="ru-RU" sz="2000" b="1" dirty="0" smtClean="0">
              <a:solidFill>
                <a:srgbClr val="0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наблюдения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</a:t>
            </a:r>
            <a:endParaRPr lang="ru-RU" sz="2000" b="1" dirty="0" smtClean="0">
              <a:solidFill>
                <a:srgbClr val="0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проекты.</a:t>
            </a:r>
            <a:endParaRPr lang="ru-RU" sz="20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3075" name="Picture 3" descr="D:\ИРИНА СРЕДНЯЯ ГРУППА\Фото 21.01.19\Фото472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3808393"/>
            <a:ext cx="2710898" cy="29407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6" name="Picture 4" descr="D:\ИРИНА СРЕДНЯЯ ГРУППА\Фото 21.01.19\Фото473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970" y="1446796"/>
            <a:ext cx="2952328" cy="33123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7" name="Picture 5" descr="D:\ИРИНА СРЕДНЯЯ ГРУППА\Мастер-класс январь 2019\Фото481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0730" y="3091788"/>
            <a:ext cx="3253993" cy="24404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83758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0690" y="476672"/>
            <a:ext cx="878497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сегодняшнего мастер- класса в том что, скоро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весна 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новая экологическая игрушка позволит вам организовать наблюдение за происходящими изменениями. Ведь среди разнообразных методов экологического воспитания дошкольников ведущее место следует отвести наблюдению. Ребёнок сможет наблюдать рост растения с маленького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зернышка до уже крепкого, созревшего ростка.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Практикой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воспитания и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педагогическими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исследованиями доказано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правильная </a:t>
            </a:r>
            <a:r>
              <a:rPr lang="ru-RU" sz="24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чувственного</a:t>
            </a:r>
          </a:p>
          <a:p>
            <a:r>
              <a:rPr lang="ru-RU" sz="24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восприятия </a:t>
            </a:r>
            <a:r>
              <a:rPr lang="ru-RU" sz="24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природы </a:t>
            </a: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обеспечивает </a:t>
            </a:r>
            <a:endParaRPr lang="ru-RU" sz="2400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развитие </a:t>
            </a:r>
            <a:r>
              <a:rPr lang="ru-RU" sz="24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sz="24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отчетливых</a:t>
            </a:r>
          </a:p>
          <a:p>
            <a:r>
              <a:rPr lang="ru-RU" sz="24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представлений о </a:t>
            </a:r>
            <a:r>
              <a:rPr lang="ru-RU" sz="24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 и </a:t>
            </a: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растениях</a:t>
            </a:r>
            <a:r>
              <a:rPr lang="ru-RU" sz="24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4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сезонных </a:t>
            </a:r>
            <a:r>
              <a:rPr lang="ru-RU" sz="24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явлениях </a:t>
            </a: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природы.</a:t>
            </a:r>
          </a:p>
        </p:txBody>
      </p:sp>
    </p:spTree>
    <p:extLst>
      <p:ext uri="{BB962C8B-B14F-4D97-AF65-F5344CB8AC3E}">
        <p14:creationId xmlns:p14="http://schemas.microsoft.com/office/powerpoint/2010/main" val="90238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60648"/>
            <a:ext cx="884078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принцип мастер-класса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знаю, как это сделать, и я научу вас».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такой 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Травянчик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»? Это эко- игрушка которую можно купить в магазине, а можно сделать самому. Идея игрушки принадлежит паре садоводов-любителей из Индонезии. 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Травянчик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будет просто игрушкой сделанной своими руками, но через несколько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недель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начнет прорастать трава, и он превратиться в объект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Такая игрушка не только развивает воображение, но и учит ответственности.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Эко-игрушка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воспитывает у детей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желание: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самим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вырастить растение из семян,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трудолюбие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заботливое отношение к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окружающей природе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обучает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простейшим трудовым умениям;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о потребностях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растений: 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тепло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влага.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с удовольствием поливает свою игрушку,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наблюдает, как каждый день растет травка,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когда приходит время, подстригает,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делая замысловатые прически.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работы прост и интересен.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076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D:\ИРИНА СРЕДНЯЯ ГРУППА\ФОТО 01.02.19\Фото485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797" y="2564904"/>
            <a:ext cx="3572244" cy="39592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129797" y="188640"/>
            <a:ext cx="8856984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Итак мы с вами будем делать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травянчика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гусеницу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работы нам понадобится: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немного опилок,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семена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(семена могут быть любой травы для газона или травки для кошек, можно просто взять овес), нам их понадобится совсем немножко, с горсточку;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капроновая ткань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(капроновые носки телесного цвета); </a:t>
            </a:r>
          </a:p>
          <a:p>
            <a:pPr algn="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«глазки»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нашего будущего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травянчика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algn="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резинки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плетения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капроновые полоски; 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ножницы;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- клей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(для приклеивания глазок)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- или двух сторонней скотч; 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-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ёмкости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диаметром примерно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7-8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см., в высоту 16 см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 algn="ctr">
              <a:buFontTx/>
              <a:buChar char="-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столовая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ложка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ctr">
              <a:buFontTx/>
              <a:buChar char="-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buFontTx/>
              <a:buChar char="-"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buFontTx/>
              <a:buChar char="-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(опилки и семена вы без труда можете купить 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любом зоологическом магазине).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Тема Office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1393</TotalTime>
  <Words>866</Words>
  <Application>Microsoft Office PowerPoint</Application>
  <PresentationFormat>Экран (4:3)</PresentationFormat>
  <Paragraphs>88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5" baseType="lpstr">
      <vt:lpstr>Microsoft YaHei</vt:lpstr>
      <vt:lpstr>Arial</vt:lpstr>
      <vt:lpstr>Batang</vt:lpstr>
      <vt:lpstr>Calibri</vt:lpstr>
      <vt:lpstr>Gabriola</vt:lpstr>
      <vt:lpstr>Helvetica</vt:lpstr>
      <vt:lpstr>Monotype Corsiva</vt:lpstr>
      <vt:lpstr>Times New Roman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 технологии</dc:title>
  <dc:creator>Фокина Лидия Петровна</dc:creator>
  <cp:keywords>Шаблон презентации</cp:keywords>
  <cp:lastModifiedBy>Salex</cp:lastModifiedBy>
  <cp:revision>131</cp:revision>
  <dcterms:created xsi:type="dcterms:W3CDTF">2014-07-06T18:18:01Z</dcterms:created>
  <dcterms:modified xsi:type="dcterms:W3CDTF">2023-02-11T17:13:18Z</dcterms:modified>
</cp:coreProperties>
</file>