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  <p:sldId id="257" r:id="rId4"/>
    <p:sldId id="276" r:id="rId5"/>
    <p:sldId id="277" r:id="rId6"/>
    <p:sldId id="258" r:id="rId7"/>
    <p:sldId id="259" r:id="rId8"/>
    <p:sldId id="262" r:id="rId9"/>
    <p:sldId id="261" r:id="rId10"/>
    <p:sldId id="270" r:id="rId11"/>
    <p:sldId id="264" r:id="rId12"/>
    <p:sldId id="265" r:id="rId13"/>
    <p:sldId id="266" r:id="rId14"/>
    <p:sldId id="268" r:id="rId15"/>
    <p:sldId id="273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7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63A04-D48C-4626-BD37-09877965F911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E5DAE-805B-43C4-9356-3901F84807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9010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92089-56F5-42EE-AA74-3B865FF9CBB4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9C889-198D-4F6C-84E2-1F7CD11085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806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0FAF2-22B7-4824-80E0-806281E2DE72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9EE6E-EF00-480C-B874-A1637B1311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107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8ACE6-5FD5-4328-AB25-5FC263509C53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6F6C-AD5E-4AA7-BC39-FD1237ABB9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064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47596-A8B2-442C-BCDC-9A2F1502BBB1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B5389-70DA-47F3-B14C-B9EC62411D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426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95524-A317-4038-A7EF-3E2AEE8AC145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85CDF-CE3F-470D-8620-E2C37D5DB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3180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8ED40-EB41-4231-917C-1A4133B72DFF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C8F49-6D0C-4C18-9061-13477F1C44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44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B56C4-A21B-446D-BC07-1FF6369551C6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62715-E990-4CC4-B786-BA54B7B769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982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C6C61-FA56-44BE-9DD9-B2488F270E74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EB777-4A4C-4C53-9D7B-2CF3026490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357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14B32-2789-49BE-B1B3-4620AA97A4EA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F5B8F-940F-41FC-9064-4DC2676661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871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97623-3AB8-41A5-A345-1C7DA127FF1E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2B943-CB94-4BB7-9496-399811A4F5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50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1A3217-B861-410B-9A26-33DEEA34CBEC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FFFFFF"/>
                </a:solidFill>
                <a:latin typeface="Constantia" panose="02030602050306030303" pitchFamily="18" charset="0"/>
              </a:defRPr>
            </a:lvl1pPr>
          </a:lstStyle>
          <a:p>
            <a:pPr>
              <a:defRPr/>
            </a:pPr>
            <a:fld id="{FE937E2C-69E4-4704-864B-D192C880FE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9"/>
            <a:ext cx="7600976" cy="857255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МЫ ВМЕСТЕ!</a:t>
            </a:r>
            <a:endParaRPr lang="ru-RU" dirty="0"/>
          </a:p>
        </p:txBody>
      </p:sp>
      <p:pic>
        <p:nvPicPr>
          <p:cNvPr id="205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852" y="1195804"/>
            <a:ext cx="852646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6315937"/>
            <a:ext cx="77586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Хасарокова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Марина </a:t>
            </a: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Адильгериевна,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Консультант: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Хахулина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Елена Ивановна, заместитель директора по ВР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Реализация данного проекта направлена на: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5721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волонтерского движения в школе.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Взаимодействие </a:t>
            </a:r>
            <a:r>
              <a:rPr lang="en-US" dirty="0" smtClean="0"/>
              <a:t> </a:t>
            </a:r>
            <a:r>
              <a:rPr lang="ru-RU" dirty="0" smtClean="0"/>
              <a:t>с различными структурами, занимающимися детской – взрослой профилактикой правонарушений.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Осуществление  помощи семьям, находящиеся в трудной жизненной ситуации;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Организацию профилактики нарушений воспитания в семьях «группы риска».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Опыт продуктивного разрешения конфликтов квалифицированными специалистами и самими детьми; возникшего в школе нового эффективного вида помощи детям и семьям группы риска – детско-родительского </a:t>
            </a:r>
            <a:r>
              <a:rPr lang="ru-RU" dirty="0" err="1" smtClean="0"/>
              <a:t>волонтерства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Условия для организации волонтерского движения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Личностная заинтересованность.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Взаимодействие специалистов различных областей при обучении волонтеров и подготовке мероприятий.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Использование разнообразных форм организации профилактической деятельности.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err="1" smtClean="0"/>
              <a:t>Информационное</a:t>
            </a:r>
            <a:r>
              <a:rPr lang="en-US" dirty="0" smtClean="0"/>
              <a:t> </a:t>
            </a:r>
            <a:r>
              <a:rPr lang="en-US" dirty="0" err="1" smtClean="0"/>
              <a:t>обеспечение</a:t>
            </a:r>
            <a:r>
              <a:rPr lang="en-US" dirty="0" smtClean="0"/>
              <a:t> </a:t>
            </a:r>
            <a:r>
              <a:rPr lang="en-US" dirty="0" err="1" smtClean="0"/>
              <a:t>опыта</a:t>
            </a:r>
            <a:r>
              <a:rPr lang="en-US" dirty="0" smtClean="0"/>
              <a:t> </a:t>
            </a:r>
            <a:r>
              <a:rPr lang="en-US" dirty="0" err="1" smtClean="0"/>
              <a:t>работы</a:t>
            </a:r>
            <a:r>
              <a:rPr lang="en-US" dirty="0" smtClean="0"/>
              <a:t>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Принципы: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00125"/>
            <a:ext cx="8643938" cy="535781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стимулирующая оценка (на основе помощи и поддержки специалистов создаются предпосылки для преодоления кризиса в семье);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индивидуально-дифференцированный подход (конкретная адресная помощь семье в ситуации кризиса, </a:t>
            </a:r>
            <a:r>
              <a:rPr lang="ru-RU" dirty="0" err="1" smtClean="0"/>
              <a:t>взаимоподдержка</a:t>
            </a:r>
            <a:r>
              <a:rPr lang="ru-RU" dirty="0" smtClean="0"/>
              <a:t> в рамках родительского сообщества);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систематичность и последовательность (специалисты обеспечивают постоянный контакт с семьей, включают родителей в деятельность ДОУ в течение всего периода адаптации ребенка);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доверительные, равно партнерские отношения между педагогами и членами семей воспитанников; установление отношений “</a:t>
            </a:r>
            <a:r>
              <a:rPr lang="ru-RU" dirty="0" err="1" smtClean="0"/>
              <a:t>равный-равному</a:t>
            </a:r>
            <a:r>
              <a:rPr lang="ru-RU" dirty="0" smtClean="0"/>
              <a:t>”;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уважение норм и ценностей семьи;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ориентация на развитие позитивного потенциала семьи, ее способности к самопомощи;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практического применения знаний (обучая других - обучаюсь сам).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Основные направления деятельности: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85813"/>
            <a:ext cx="8472487" cy="5786437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Образовательная помощь</a:t>
            </a:r>
            <a:r>
              <a:rPr lang="ru-RU" b="1" dirty="0" smtClean="0"/>
              <a:t> </a:t>
            </a:r>
            <a:r>
              <a:rPr lang="ru-RU" dirty="0" smtClean="0"/>
              <a:t>родителям во взаимодействии с детьми заключается в предотвращении возникающих семейных проблем и формирование педагогической культуры родителей, а так же помощь в воспитании и образовании.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u="sng" dirty="0" smtClean="0"/>
              <a:t>Психологическая</a:t>
            </a:r>
            <a:r>
              <a:rPr lang="ru-RU" b="1" dirty="0" smtClean="0"/>
              <a:t>, </a:t>
            </a:r>
            <a:r>
              <a:rPr lang="ru-RU" b="1" u="sng" dirty="0" smtClean="0"/>
              <a:t>социально-психологическая поддержка</a:t>
            </a:r>
            <a:r>
              <a:rPr lang="ru-RU" dirty="0" smtClean="0"/>
              <a:t>, направленная на создание благоприятного микроклимата в семье в период кратковременного кризиса и коррекция межличностных отношений.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Организационная</a:t>
            </a:r>
            <a:r>
              <a:rPr lang="ru-RU" u="sng" dirty="0" smtClean="0"/>
              <a:t> – </a:t>
            </a:r>
            <a:r>
              <a:rPr lang="ru-RU" dirty="0" smtClean="0"/>
              <a:t>организация семейного досуга (привлечение к классным, школьным мероприятиям)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Координационная</a:t>
            </a:r>
            <a:r>
              <a:rPr lang="ru-RU" u="sng" dirty="0" smtClean="0"/>
              <a:t> - </a:t>
            </a:r>
            <a:r>
              <a:rPr lang="ru-RU" dirty="0" smtClean="0"/>
              <a:t>направлена на активизацию различных ведомств и служб по совместному разрешению проблемы конкретной семьи и положения конкретного ребенка.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/>
              <a:t>Материальная -</a:t>
            </a:r>
            <a:r>
              <a:rPr lang="ru-RU" u="sng" dirty="0" smtClean="0"/>
              <a:t> </a:t>
            </a:r>
            <a:r>
              <a:rPr lang="ru-RU" dirty="0" smtClean="0"/>
              <a:t> направлена на оказание помощи малообеспеченным семьям.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Структура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I</a:t>
            </a:r>
            <a:r>
              <a:rPr lang="ru-RU" b="1" dirty="0" smtClean="0"/>
              <a:t> этап – организационный 1 полугодие  -  1  класс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/>
              <a:t>Изучение социального статуса класса, определение проблемы, проектирование деятельности группы - волонтёров родителей, распределение обязанностей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II</a:t>
            </a:r>
            <a:r>
              <a:rPr lang="ru-RU" b="1" dirty="0" smtClean="0"/>
              <a:t> этап – внедренческий 2-3 класс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/>
              <a:t>Организация и проведение семинаров – практикумов для родителей, привлечение специалистов. Оказание помощи семьям, находящихся в трудной жизненной ситуации. Вовлечение родителей в воспитательную внеурочную деятельность.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III</a:t>
            </a:r>
            <a:r>
              <a:rPr lang="ru-RU" b="1" dirty="0" smtClean="0"/>
              <a:t> этап – заключительный </a:t>
            </a:r>
            <a:r>
              <a:rPr lang="en-US" b="1" dirty="0" smtClean="0"/>
              <a:t>II</a:t>
            </a:r>
            <a:r>
              <a:rPr lang="ru-RU" b="1" dirty="0" smtClean="0"/>
              <a:t> полугодие  4 класс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/>
              <a:t>Подведение итогов, рассмотрение возможности обобщения и представления опыта работы, подготовка к переходу в среднее звено школы. </a:t>
            </a:r>
            <a:r>
              <a:rPr lang="en-US" dirty="0" err="1" smtClean="0"/>
              <a:t>Организация</a:t>
            </a:r>
            <a:r>
              <a:rPr lang="en-US" dirty="0" smtClean="0"/>
              <a:t> </a:t>
            </a:r>
            <a:r>
              <a:rPr lang="en-US" dirty="0" err="1" smtClean="0"/>
              <a:t>взаимодействия</a:t>
            </a:r>
            <a:r>
              <a:rPr lang="en-US" dirty="0" smtClean="0"/>
              <a:t> </a:t>
            </a:r>
            <a:r>
              <a:rPr lang="en-US" dirty="0" err="1" smtClean="0"/>
              <a:t>со</a:t>
            </a:r>
            <a:r>
              <a:rPr lang="en-US" dirty="0" smtClean="0"/>
              <a:t> </a:t>
            </a:r>
            <a:r>
              <a:rPr lang="en-US" dirty="0" err="1" smtClean="0"/>
              <a:t>специалистами</a:t>
            </a:r>
            <a:r>
              <a:rPr lang="en-US" dirty="0" smtClean="0"/>
              <a:t> </a:t>
            </a:r>
            <a:r>
              <a:rPr lang="en-US" dirty="0" err="1" smtClean="0"/>
              <a:t>школы</a:t>
            </a:r>
            <a:r>
              <a:rPr lang="en-US" dirty="0" smtClean="0"/>
              <a:t> </a:t>
            </a:r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ступени</a:t>
            </a:r>
            <a:r>
              <a:rPr lang="en-US" dirty="0" smtClean="0"/>
              <a:t> </a:t>
            </a:r>
            <a:r>
              <a:rPr lang="en-US" dirty="0" err="1" smtClean="0"/>
              <a:t>обучения</a:t>
            </a:r>
            <a:r>
              <a:rPr lang="en-US" dirty="0" smtClean="0"/>
              <a:t>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0" y="142875"/>
            <a:ext cx="4286250" cy="392906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5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Информационный модуль</a:t>
            </a: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5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>
              <a:buFontTx/>
              <a:buChar char="•"/>
              <a:defRPr/>
            </a:pP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Беседы со специалистами.</a:t>
            </a:r>
            <a:endParaRPr lang="ru-RU" sz="15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Групповые  занятия  волонтеров.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Изготовление плакатов, видео.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Выпуск газеты.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Оформление информационного стенда</a:t>
            </a: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, уголка</a:t>
            </a: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Акции волонтеров.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Листовки.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Анкетирование, социологические опросы</a:t>
            </a: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Викторины.</a:t>
            </a:r>
            <a:endParaRPr lang="en-US" sz="150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643438" y="142875"/>
            <a:ext cx="4500562" cy="40005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5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Альтернативный модуль</a:t>
            </a: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5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КВНы.</a:t>
            </a:r>
            <a:endParaRPr lang="ru-RU" sz="15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Игры,</a:t>
            </a: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акции,</a:t>
            </a: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конкурсы.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Встречи с интересными людьми.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Круглые столы «Спрашивали? -Отвечаем!»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Воспитательные проекты.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Социальные акции, события</a:t>
            </a: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театрализованные конкурсы, профилактические сказки.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Неделя “Только здоровые привычки”.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Спортивные мероприятия.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Фотоконкурс.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Экскурсии, походы.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ru-RU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Дни профилактики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00250" y="4286250"/>
            <a:ext cx="5500688" cy="235743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5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Тренинговый модуль </a:t>
            </a:r>
            <a:endParaRPr lang="ru-RU" sz="15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 занятия с волонтерами.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Мини-тренинги для родителей.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Мини-тренинги для учащихся.</a:t>
            </a:r>
            <a:endParaRPr lang="ru-RU" sz="1500">
              <a:solidFill>
                <a:schemeClr val="tx1"/>
              </a:solidFill>
              <a:latin typeface="Arial" charset="0"/>
            </a:endParaRPr>
          </a:p>
          <a:p>
            <a:pPr algn="ctr">
              <a:buFontTx/>
              <a:buChar char="•"/>
              <a:defRPr/>
            </a:pPr>
            <a:r>
              <a:rPr lang="en-US" sz="15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Интерактивные игры</a:t>
            </a:r>
            <a:endParaRPr lang="ru-RU" sz="1500">
              <a:solidFill>
                <a:srgbClr val="FFFFFF"/>
              </a:solidFill>
            </a:endParaRP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4643438" y="642938"/>
            <a:ext cx="2238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>
            <a:stCxn id="2" idx="4"/>
          </p:cNvCxnSpPr>
          <p:nvPr/>
        </p:nvCxnSpPr>
        <p:spPr>
          <a:xfrm rot="16200000" flipH="1">
            <a:off x="2428875" y="3786188"/>
            <a:ext cx="428625" cy="1000125"/>
          </a:xfrm>
          <a:prstGeom prst="straightConnector1">
            <a:avLst/>
          </a:prstGeom>
          <a:ln w="381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4"/>
          </p:cNvCxnSpPr>
          <p:nvPr/>
        </p:nvCxnSpPr>
        <p:spPr>
          <a:xfrm rot="5400000">
            <a:off x="6376194" y="3910806"/>
            <a:ext cx="285750" cy="750888"/>
          </a:xfrm>
          <a:prstGeom prst="straightConnector1">
            <a:avLst/>
          </a:prstGeom>
          <a:ln w="381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6"/>
            <a:endCxn id="3" idx="2"/>
          </p:cNvCxnSpPr>
          <p:nvPr/>
        </p:nvCxnSpPr>
        <p:spPr>
          <a:xfrm>
            <a:off x="4286250" y="2106613"/>
            <a:ext cx="357188" cy="365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3" idx="2"/>
          </p:cNvCxnSpPr>
          <p:nvPr/>
        </p:nvCxnSpPr>
        <p:spPr>
          <a:xfrm>
            <a:off x="4214813" y="2143125"/>
            <a:ext cx="428625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Формы деятельности: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41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индивидуальная;</a:t>
            </a:r>
          </a:p>
          <a:p>
            <a:pPr eaLnBrk="1" hangingPunct="1"/>
            <a:r>
              <a:rPr lang="ru-RU" altLang="ru-RU" smtClean="0"/>
              <a:t>парная;</a:t>
            </a:r>
          </a:p>
          <a:p>
            <a:pPr eaLnBrk="1" hangingPunct="1"/>
            <a:r>
              <a:rPr lang="ru-RU" altLang="ru-RU" smtClean="0"/>
              <a:t>групповая;</a:t>
            </a:r>
          </a:p>
          <a:p>
            <a:pPr eaLnBrk="1" hangingPunct="1"/>
            <a:r>
              <a:rPr lang="ru-RU" altLang="ru-RU" smtClean="0"/>
              <a:t>коллективная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715375" cy="57150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400" dirty="0" smtClean="0"/>
              <a:t>Основной результат работы - формирование в ходе деятельности коллектива единомышленников  с высокой педагогической культурой, способных решать проблемы воспитания личности младшего школьника, ее духовно-нравственного становления: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увеличение количества родителей,</a:t>
            </a:r>
            <a:r>
              <a:rPr lang="en-US" sz="3400" dirty="0" smtClean="0"/>
              <a:t> </a:t>
            </a:r>
            <a:r>
              <a:rPr lang="ru-RU" sz="3400" dirty="0" smtClean="0"/>
              <a:t>вовлеченных в волонтерское движение;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привлечение родителей к воспитательной и общественно значимой деятельности;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уменьшение количества детей, совершающих правонарушения;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создание модели родительского волонтерского движения внутри школы;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увеличение числа родителей, отказавшихся от вредных привычек;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/>
              <a:t>улучшение</a:t>
            </a:r>
            <a:r>
              <a:rPr lang="en-US" sz="3400" dirty="0" smtClean="0"/>
              <a:t> </a:t>
            </a:r>
            <a:r>
              <a:rPr lang="ru-RU" sz="3400" dirty="0" smtClean="0"/>
              <a:t> отношений в асоциальных семьях, уменьшение количества неблагополучных семей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Механизм оценки результатов: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Результаты проекта оценивают: родительская общественность, Совет школы, администрация и </a:t>
            </a:r>
            <a:r>
              <a:rPr lang="ru-RU" smtClean="0"/>
              <a:t>педагогические работники </a:t>
            </a:r>
            <a:r>
              <a:rPr lang="ru-RU" dirty="0" smtClean="0"/>
              <a:t>образовательного учреждения, учащиеся класса.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Показатели: снижение количества семей, стоящих на ВШУ(%), уменьшение количества учащихся группы риска(на %), рост сплоченности классного и родительского коллектива; уменьшение количества дисциплинарных взысканий; рост количества и качества совместных внеурочных и внешкольных мероприятий, рост посещаемости родительского лектория (100%)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ИДЕЯ</a:t>
            </a:r>
            <a:endParaRPr lang="ru-RU" dirty="0"/>
          </a:p>
        </p:txBody>
      </p:sp>
      <p:sp>
        <p:nvSpPr>
          <p:cNvPr id="307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Организация свободного союза родителей, классного руководителя, специалистов школы, объединенных общим интересом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Гипотеза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10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Таким образом, </a:t>
            </a:r>
          </a:p>
          <a:p>
            <a:pPr eaLnBrk="1" hangingPunct="1"/>
            <a:r>
              <a:rPr lang="ru-RU" altLang="ru-RU" smtClean="0"/>
              <a:t>если  повысить педагогическую культуру родителей путем вовлечения их в активную совместную деятельность, </a:t>
            </a:r>
          </a:p>
          <a:p>
            <a:pPr eaLnBrk="1" hangingPunct="1"/>
            <a:r>
              <a:rPr lang="ru-RU" altLang="ru-RU" smtClean="0"/>
              <a:t>то возрастет уровень воспитанности и качества обученности учащихся, будет решена задача духовно-нравственного развития и воспитания школьников.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25" y="4357688"/>
            <a:ext cx="5214938" cy="1143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родители не только наши помощники, но и активные участники процесса становления и развития личности младшего школьника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25" y="2857500"/>
            <a:ext cx="5286375" cy="1143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тесное взаимодействие  специалистов образовательного учреждения и семей учащихся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25" y="928688"/>
            <a:ext cx="5286375" cy="1571625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духовно-нравственное развитие и воспитание обучающихся, принятие ими моральных норм, нравственных установок, национальных ценностей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3000" y="5929313"/>
            <a:ext cx="2286000" cy="642937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уклад жизни школьника, семьи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43563" y="5857875"/>
            <a:ext cx="2286000" cy="71437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педагогическая культура родителей</a:t>
            </a:r>
          </a:p>
        </p:txBody>
      </p:sp>
      <p:cxnSp>
        <p:nvCxnSpPr>
          <p:cNvPr id="12" name="Прямая со стрелкой 11"/>
          <p:cNvCxnSpPr>
            <a:stCxn id="7" idx="0"/>
            <a:endCxn id="4" idx="2"/>
          </p:cNvCxnSpPr>
          <p:nvPr/>
        </p:nvCxnSpPr>
        <p:spPr>
          <a:xfrm rot="5400000" flipH="1" flipV="1">
            <a:off x="3304381" y="4482307"/>
            <a:ext cx="428625" cy="2465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8" idx="0"/>
          </p:cNvCxnSpPr>
          <p:nvPr/>
        </p:nvCxnSpPr>
        <p:spPr>
          <a:xfrm rot="16200000" flipV="1">
            <a:off x="5572125" y="4643438"/>
            <a:ext cx="357187" cy="2071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0"/>
            <a:endCxn id="6" idx="2"/>
          </p:cNvCxnSpPr>
          <p:nvPr/>
        </p:nvCxnSpPr>
        <p:spPr>
          <a:xfrm rot="5400000" flipH="1" flipV="1">
            <a:off x="4608513" y="2678113"/>
            <a:ext cx="357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0"/>
            <a:endCxn id="5" idx="2"/>
          </p:cNvCxnSpPr>
          <p:nvPr/>
        </p:nvCxnSpPr>
        <p:spPr>
          <a:xfrm rot="5400000" flipH="1" flipV="1">
            <a:off x="4590257" y="4161631"/>
            <a:ext cx="357188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4590257" y="4090194"/>
            <a:ext cx="357187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5" idx="2"/>
          </p:cNvCxnSpPr>
          <p:nvPr/>
        </p:nvCxnSpPr>
        <p:spPr>
          <a:xfrm rot="5400000" flipH="1" flipV="1">
            <a:off x="4608513" y="4179888"/>
            <a:ext cx="357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143000"/>
            <a:ext cx="8715375" cy="5500688"/>
          </a:xfrm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4200" dirty="0" smtClean="0"/>
              <a:t>Уклад жизни моих учащихся, обусловленный социально-экономическим развитием общества: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/>
              <a:t>Малообеспеченные семьи  –  2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/>
              <a:t>Неполные семьи - 4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/>
              <a:t>Опекаемые   - 1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/>
              <a:t>Семьи, состоящие на учёте ОДН ОВД – 2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/>
              <a:t>Семьи, состоящие на учёте ВШУ - 1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/>
              <a:t>Многодетные семьи  - 7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4200" dirty="0" smtClean="0"/>
              <a:t>Рост  числа семей «группы риска» (основные причины –потеря родителями жизненных ориентиров, алкоголизм, безработица и др.).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4200" dirty="0" smtClean="0"/>
              <a:t>Увеличение количества учащихся с эмоционально-волевыми нарушениями, </a:t>
            </a:r>
            <a:r>
              <a:rPr lang="ru-RU" sz="4200" dirty="0" err="1" smtClean="0"/>
              <a:t>девиантным</a:t>
            </a:r>
            <a:r>
              <a:rPr lang="ru-RU" sz="4200" dirty="0" smtClean="0"/>
              <a:t> поведением (отсутствие любви и заботы к детям в семьях).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4200" dirty="0" smtClean="0"/>
              <a:t>Увеличение количества «отвергнутых», </a:t>
            </a:r>
            <a:r>
              <a:rPr lang="ru-RU" sz="4200" dirty="0" err="1" smtClean="0"/>
              <a:t>дезадаптивных</a:t>
            </a:r>
            <a:r>
              <a:rPr lang="ru-RU" sz="4200" dirty="0" smtClean="0"/>
              <a:t> и детей «группы риска»; правонарушения, </a:t>
            </a:r>
            <a:r>
              <a:rPr lang="ru-RU" sz="4200" dirty="0" err="1" smtClean="0"/>
              <a:t>бездуховность</a:t>
            </a:r>
            <a:r>
              <a:rPr lang="ru-RU" sz="4200" dirty="0" smtClean="0"/>
              <a:t>, отсутствие нравственных норм и </a:t>
            </a:r>
            <a:r>
              <a:rPr lang="ru-RU" sz="4200" dirty="0" err="1" smtClean="0"/>
              <a:t>ориентиров;семейные</a:t>
            </a:r>
            <a:r>
              <a:rPr lang="ru-RU" sz="4200" dirty="0" smtClean="0"/>
              <a:t> конфликты; снижение качества знаний и умений школьников(родительская некомпетентность : недостаток знаний возрастных особенностей, психологии и физиологии, неумение выстраивать диалог, «омоложение» возрастного состава родителей)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НОВИЗНА</a:t>
            </a:r>
            <a:endParaRPr lang="ru-RU" dirty="0"/>
          </a:p>
        </p:txBody>
      </p:sp>
      <p:sp>
        <p:nvSpPr>
          <p:cNvPr id="717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интерактивная форма воспитательной работы с семьями, объединяющая в себе как просветительскую, так и практическую деятельность родителей и классного руководителя, организованную в процессе творческого общения, взаимодействия и сотрудничества.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Цель проекта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819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Организация совместной воспитательной деятельности с родителями учащихся в форме волонтерского движения.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Задачи проекта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Апробация новой интерактивной формы взаимодействия с семьей.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Сформировать сплоченный деятельный коллектив единомышленников.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Просвещение родителей в вопросах воспитания детей.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Оказание индивидуальной помощи семьям (детям) в трудной жизненной ситуации.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Совместное решение проблемных ситуаций в воспитании школьников.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Субъект проекта: проектная группа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4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классный руководитель</a:t>
            </a:r>
          </a:p>
          <a:p>
            <a:pPr eaLnBrk="1" hangingPunct="1"/>
            <a:r>
              <a:rPr lang="ru-RU" altLang="ru-RU" smtClean="0"/>
              <a:t>  председатель родительского комитета</a:t>
            </a:r>
          </a:p>
          <a:p>
            <a:pPr eaLnBrk="1" hangingPunct="1"/>
            <a:r>
              <a:rPr lang="ru-RU" altLang="ru-RU" smtClean="0"/>
              <a:t> группа волонтёров из числа родителей</a:t>
            </a:r>
          </a:p>
          <a:p>
            <a:pPr eaLnBrk="1" hangingPunct="1"/>
            <a:r>
              <a:rPr lang="ru-RU" altLang="ru-RU" smtClean="0"/>
              <a:t> специалисты социальной службы школы</a:t>
            </a:r>
          </a:p>
          <a:p>
            <a:pPr eaLnBrk="1" hangingPunct="1"/>
            <a:r>
              <a:rPr lang="ru-RU" altLang="ru-RU" smtClean="0"/>
              <a:t> родители класса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134</TotalTime>
  <Words>841</Words>
  <Application>Microsoft Office PowerPoint</Application>
  <PresentationFormat>Экран (4:3)</PresentationFormat>
  <Paragraphs>122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Constantia</vt:lpstr>
      <vt:lpstr>Times New Roman</vt:lpstr>
      <vt:lpstr>Wingdings</vt:lpstr>
      <vt:lpstr>Тема Office</vt:lpstr>
      <vt:lpstr>МЫ ВМЕСТЕ!</vt:lpstr>
      <vt:lpstr>ИДЕЯ</vt:lpstr>
      <vt:lpstr> Гипотеза </vt:lpstr>
      <vt:lpstr>АКТУАЛЬНОСТЬ</vt:lpstr>
      <vt:lpstr>АКТУАЛЬНОСТЬ</vt:lpstr>
      <vt:lpstr>НОВИЗНА</vt:lpstr>
      <vt:lpstr>Цель проекта: </vt:lpstr>
      <vt:lpstr>Задачи проекта: </vt:lpstr>
      <vt:lpstr> Субъект проекта: проектная группа </vt:lpstr>
      <vt:lpstr>Реализация данного проекта направлена на:</vt:lpstr>
      <vt:lpstr> Условия для организации волонтерского движения  </vt:lpstr>
      <vt:lpstr>Принципы:</vt:lpstr>
      <vt:lpstr> Основные направления деятельности: </vt:lpstr>
      <vt:lpstr> Структура проекта </vt:lpstr>
      <vt:lpstr>Презентация PowerPoint</vt:lpstr>
      <vt:lpstr> Формы деятельности: </vt:lpstr>
      <vt:lpstr> Ожидаемые результаты: </vt:lpstr>
      <vt:lpstr> Механизм оценки результатов: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E.I.Valko</dc:creator>
  <cp:lastModifiedBy>Любовь</cp:lastModifiedBy>
  <cp:revision>21</cp:revision>
  <dcterms:created xsi:type="dcterms:W3CDTF">2011-03-28T09:40:31Z</dcterms:created>
  <dcterms:modified xsi:type="dcterms:W3CDTF">2023-02-11T14:47:45Z</dcterms:modified>
</cp:coreProperties>
</file>