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54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093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7102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01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7801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556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492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15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82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33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0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790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952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0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91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236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BFDA9-A601-4638-AC46-4482B1FF207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03342F5-F0D8-4CCC-8B81-B507CD488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691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984509" cy="521378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Повторение изученного материала</a:t>
            </a:r>
            <a:br>
              <a:rPr lang="ru-RU" dirty="0" smtClean="0"/>
            </a:br>
            <a:r>
              <a:rPr lang="ru-RU" sz="3600" dirty="0" smtClean="0"/>
              <a:t>Вопросы: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1. Что такое коммуникации?</a:t>
            </a:r>
            <a:br>
              <a:rPr lang="ru-RU" sz="3600" dirty="0" smtClean="0"/>
            </a:br>
            <a:r>
              <a:rPr lang="ru-RU" sz="3600" dirty="0" smtClean="0"/>
              <a:t>2.Какие виды коммуникаций изучили на прошлом уроке?</a:t>
            </a:r>
            <a:br>
              <a:rPr lang="ru-RU" sz="3600" dirty="0" smtClean="0"/>
            </a:br>
            <a:r>
              <a:rPr lang="ru-RU" sz="3600" dirty="0" smtClean="0"/>
              <a:t>3. Что такое слухи?</a:t>
            </a:r>
            <a:br>
              <a:rPr lang="ru-RU" sz="3600" dirty="0" smtClean="0"/>
            </a:br>
            <a:r>
              <a:rPr lang="ru-RU" sz="3600" dirty="0" smtClean="0"/>
              <a:t>4. Как бороться со слухами?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55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Практическая работа «Разработка сценариев проведения семейных и общественных мероприятий.» 6 класс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 Подготовка и проведение любого массового мероприятия включают  несколько этапов.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Подготовительный этап: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- определение темы мероприятия, его названия, читательского и целевого назначения (обычно этот </a:t>
            </a:r>
            <a:r>
              <a:rPr lang="ru-RU" altLang="ru-RU" dirty="0" err="1">
                <a:solidFill>
                  <a:srgbClr val="333333"/>
                </a:solidFill>
                <a:latin typeface="Droid Sans"/>
              </a:rPr>
              <a:t>подэтап</a:t>
            </a:r>
            <a:r>
              <a:rPr lang="ru-RU" altLang="ru-RU" dirty="0">
                <a:solidFill>
                  <a:srgbClr val="333333"/>
                </a:solidFill>
                <a:latin typeface="Droid Sans"/>
              </a:rPr>
              <a:t> проходит при составлении плана работы);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- составление программы (проекта) массового мероприятия;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- формирование аудитории (предварительные беседы, обзоры, опросы и т.д.);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- реклама массового мероприятия (подготовка афиши).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Основной этап: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- написание   сценария    массового   мероприятия (оформление книжной выставки);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- проведение массового мероприятия.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Заключительный этап: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- оценка эффективности массового мероприятия;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- учет массового мероприятия.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Droid Sans"/>
              </a:rPr>
              <a:t>Составление сценария занимает важное место при подготовке и проведении массового мероприятия в библиотеке. Сценарий позволяет четко спланировать все этапы мероприятия и их логическую взаимосвязь, продумать методы и приемы достижения цели, эффективно использовать библиотечный аппарат, предусмотреть ошибки и промахи.</a:t>
            </a:r>
            <a:endParaRPr lang="ru-RU" altLang="ru-RU" dirty="0">
              <a:solidFill>
                <a:srgbClr val="333333"/>
              </a:solidFill>
              <a:latin typeface="Droid San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При разработке и составлении сценария рекомендуем использовать следующую схему: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Название мероприятия. Эпиграф.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Форма мероприятия.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Дата  и место проведения.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4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Читательское назначение (кому адресовано).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5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Организаторы (кто проводит мероприятие).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6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Основная цель.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7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Оформление и наглядность.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8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Оборудование и технические средства.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9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Декорации. Реквизит. Атрибуты.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10"/>
            </a:pPr>
            <a:r>
              <a:rPr lang="ru-RU" altLang="ru-RU" dirty="0">
                <a:solidFill>
                  <a:srgbClr val="333333"/>
                </a:solidFill>
                <a:latin typeface="Droid Sans"/>
              </a:rPr>
              <a:t>Ход (структура) мероприятия.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72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29673"/>
            <a:ext cx="10515600" cy="5447290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Droid Sans"/>
              </a:rPr>
              <a:t>Структура каждого сценария, как и любого доклада, аналитического материала и, пожалуй, любого текста представляет собой универсальную модель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Droid Sans"/>
              </a:rPr>
              <a:t>: введение, основная часть, заключение.</a:t>
            </a:r>
            <a:endParaRPr lang="ru-RU" altLang="ru-RU" b="1" dirty="0">
              <a:solidFill>
                <a:srgbClr val="333333"/>
              </a:solidFill>
              <a:latin typeface="Droid San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 dirty="0">
                <a:solidFill>
                  <a:srgbClr val="333333"/>
                </a:solidFill>
                <a:latin typeface="Droid Sans"/>
              </a:rPr>
              <a:t>Введение </a:t>
            </a:r>
            <a:r>
              <a:rPr lang="ru-RU" altLang="ru-RU" dirty="0">
                <a:solidFill>
                  <a:srgbClr val="333333"/>
                </a:solidFill>
                <a:latin typeface="Droid Sans"/>
              </a:rPr>
              <a:t>включает вступительное слово, в котором  раскрывается  смысл темы; поясняется основная цель, условия; представляются участники, члены жюри или гости.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 dirty="0">
                <a:solidFill>
                  <a:srgbClr val="333333"/>
                </a:solidFill>
                <a:latin typeface="Droid Sans"/>
              </a:rPr>
              <a:t>В основной  части </a:t>
            </a:r>
            <a:r>
              <a:rPr lang="ru-RU" altLang="ru-RU" dirty="0">
                <a:solidFill>
                  <a:srgbClr val="333333"/>
                </a:solidFill>
                <a:latin typeface="Droid Sans"/>
              </a:rPr>
              <a:t>определяется уровень информированности и актуализации проблемы (темы): проводится мини-опрос участников;  предоставляется информация по теме мероприятия, стимулируется  познавательная деятельность. Интерактивные формы мероприятия позволяют продемонстрировать  участникам применение  теоретических и практических знаний, полученных на  мероприятии,   в ходе выполнения заданий ведущего, участия в конкурсах, викторинах.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 dirty="0">
                <a:solidFill>
                  <a:srgbClr val="333333"/>
                </a:solidFill>
                <a:latin typeface="Droid Sans"/>
              </a:rPr>
              <a:t>Заключительная часть</a:t>
            </a:r>
            <a:r>
              <a:rPr lang="ru-RU" altLang="ru-RU" dirty="0">
                <a:solidFill>
                  <a:srgbClr val="333333"/>
                </a:solidFill>
                <a:latin typeface="Droid Sans"/>
              </a:rPr>
              <a:t>  включает обсуждение, рефлексию, вывод, резюме, результат, подведение итогов и  награждение победителей.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10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Требования к оформлению сценария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2927" y="1862570"/>
            <a:ext cx="10515600" cy="435133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 smtClean="0"/>
              <a:t>На </a:t>
            </a:r>
            <a:r>
              <a:rPr lang="ru-RU" dirty="0"/>
              <a:t>титульном листе сценария (по возможности – иллюстрированном) необходимо указать:</a:t>
            </a:r>
          </a:p>
          <a:p>
            <a:pPr fontAlgn="base"/>
            <a:r>
              <a:rPr lang="ru-RU" dirty="0"/>
              <a:t>- наименование учреждения (например,  </a:t>
            </a:r>
            <a:r>
              <a:rPr lang="ru-RU" dirty="0" smtClean="0"/>
              <a:t>Центральная </a:t>
            </a:r>
            <a:r>
              <a:rPr lang="ru-RU" dirty="0"/>
              <a:t>детская библиотека);</a:t>
            </a:r>
          </a:p>
          <a:p>
            <a:pPr fontAlgn="base"/>
            <a:r>
              <a:rPr lang="ru-RU" dirty="0"/>
              <a:t>-  форма и название мероприятия;</a:t>
            </a:r>
          </a:p>
          <a:p>
            <a:pPr fontAlgn="base"/>
            <a:r>
              <a:rPr lang="ru-RU" dirty="0"/>
              <a:t>-  эпиграф;</a:t>
            </a:r>
          </a:p>
          <a:p>
            <a:pPr fontAlgn="base"/>
            <a:r>
              <a:rPr lang="ru-RU" dirty="0"/>
              <a:t>- Ф. И. О. и должность автора (составителя);</a:t>
            </a:r>
          </a:p>
          <a:p>
            <a:pPr fontAlgn="base"/>
            <a:r>
              <a:rPr lang="ru-RU" dirty="0"/>
              <a:t>- адрес и телефон библиотеки-организатора;</a:t>
            </a:r>
          </a:p>
          <a:p>
            <a:pPr fontAlgn="base"/>
            <a:r>
              <a:rPr lang="ru-RU" dirty="0"/>
              <a:t>-  год создания сценария.</a:t>
            </a:r>
          </a:p>
        </p:txBody>
      </p:sp>
    </p:spTree>
    <p:extLst>
      <p:ext uri="{BB962C8B-B14F-4D97-AF65-F5344CB8AC3E}">
        <p14:creationId xmlns:p14="http://schemas.microsoft.com/office/powerpoint/2010/main" val="39599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Сценарный </a:t>
            </a:r>
            <a:r>
              <a:rPr lang="ru-RU" b="1" dirty="0"/>
              <a:t>план </a:t>
            </a:r>
            <a:r>
              <a:rPr lang="ru-RU" dirty="0"/>
              <a:t>— это перечень всех основных этапов любого мероприятия. Он служит для четкой расстановки сил и средств организаторов, а также обозначает время, место и порядок проведения мероприятия. Необходимо помнить, что план носит исключительно служебно-информативный характер и не заменяет собой сценарий (программу торжественной и официальной части) мероприятия. Составление подобных документов ложится на плечи организаторов.</a:t>
            </a:r>
          </a:p>
        </p:txBody>
      </p:sp>
    </p:spTree>
    <p:extLst>
      <p:ext uri="{BB962C8B-B14F-4D97-AF65-F5344CB8AC3E}">
        <p14:creationId xmlns:p14="http://schemas.microsoft.com/office/powerpoint/2010/main" val="192347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258618"/>
            <a:ext cx="10975109" cy="6465455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b="1" dirty="0"/>
              <a:t>Примерный сценарный план мероприятия</a:t>
            </a:r>
            <a:endParaRPr lang="ru-RU" dirty="0"/>
          </a:p>
          <a:p>
            <a:pPr fontAlgn="base"/>
            <a:r>
              <a:rPr lang="ru-RU" dirty="0"/>
              <a:t>Название: «Читаем детям о войне»</a:t>
            </a:r>
          </a:p>
          <a:p>
            <a:pPr fontAlgn="base"/>
            <a:r>
              <a:rPr lang="ru-RU" dirty="0"/>
              <a:t>Форма: заключительное мероприятие акции чтения</a:t>
            </a:r>
          </a:p>
          <a:p>
            <a:pPr fontAlgn="base"/>
            <a:r>
              <a:rPr lang="ru-RU" dirty="0"/>
              <a:t>Дата и время проведения: 7 мая 2012 года в 11.00.</a:t>
            </a:r>
          </a:p>
          <a:p>
            <a:pPr fontAlgn="base"/>
            <a:r>
              <a:rPr lang="ru-RU" dirty="0"/>
              <a:t>Продолжительность: 1 час.</a:t>
            </a:r>
          </a:p>
          <a:p>
            <a:pPr fontAlgn="base"/>
            <a:r>
              <a:rPr lang="ru-RU" dirty="0"/>
              <a:t>Место проведения: библиотека-филиал №</a:t>
            </a:r>
          </a:p>
          <a:p>
            <a:pPr fontAlgn="base"/>
            <a:r>
              <a:rPr lang="ru-RU" dirty="0"/>
              <a:t>С кем совместно проводится мероприятие: с МОУ СОШ № ___,   Советом ветеранов...</a:t>
            </a:r>
          </a:p>
          <a:p>
            <a:pPr fontAlgn="base"/>
            <a:r>
              <a:rPr lang="ru-RU" dirty="0"/>
              <a:t>Организаторы: библиотека – филиал №</a:t>
            </a:r>
          </a:p>
          <a:p>
            <a:pPr fontAlgn="base"/>
            <a:r>
              <a:rPr lang="ru-RU" dirty="0"/>
              <a:t>Цель мероприятия: воспитание патриотических чувств у детей и подростков на примере лучших образцов литературы о Великой Отечественной войне.</a:t>
            </a:r>
          </a:p>
          <a:p>
            <a:pPr fontAlgn="base"/>
            <a:r>
              <a:rPr lang="ru-RU" dirty="0"/>
              <a:t>Участники: дети в возрасте от 12 до 15 лет.</a:t>
            </a:r>
          </a:p>
          <a:p>
            <a:pPr fontAlgn="base"/>
            <a:r>
              <a:rPr lang="ru-RU" dirty="0"/>
              <a:t>Почетные гости: ветераны Великой Отечественной войны, труженики тыла, дети войны, известные люди, родители детей, имеющие военную профессию, представители органов исполнительной власти.</a:t>
            </a:r>
          </a:p>
          <a:p>
            <a:pPr fontAlgn="base"/>
            <a:r>
              <a:rPr lang="ru-RU" i="1" dirty="0"/>
              <a:t>10.45–11.00</a:t>
            </a:r>
            <a:r>
              <a:rPr lang="ru-RU" dirty="0"/>
              <a:t>      На экране демонстрируется слайдовая электронная презентация с музыкальным сопровождением «Этот День Победы».</a:t>
            </a:r>
          </a:p>
          <a:p>
            <a:pPr fontAlgn="base"/>
            <a:r>
              <a:rPr lang="ru-RU" i="1" dirty="0"/>
              <a:t>11.00–11.10</a:t>
            </a:r>
            <a:r>
              <a:rPr lang="ru-RU" dirty="0"/>
              <a:t>      Ведущий открывает мероприятие рассказом о значении Дня Победы, о подвиге нашего народа в годы Великой Отечественной войны.</a:t>
            </a:r>
          </a:p>
          <a:p>
            <a:pPr fontAlgn="base"/>
            <a:r>
              <a:rPr lang="ru-RU" dirty="0"/>
              <a:t>Ведущий представляет почетных гостей. Одному из них предоставляется приветственное слово.</a:t>
            </a:r>
          </a:p>
          <a:p>
            <a:pPr fontAlgn="base"/>
            <a:r>
              <a:rPr lang="ru-RU" i="1" dirty="0"/>
              <a:t>11.10–11.11</a:t>
            </a:r>
            <a:r>
              <a:rPr lang="ru-RU" dirty="0"/>
              <a:t>      Ведущий объявляет минуту молчания.</a:t>
            </a:r>
          </a:p>
          <a:p>
            <a:pPr fontAlgn="base"/>
            <a:r>
              <a:rPr lang="ru-RU" i="1" dirty="0"/>
              <a:t>11.12–11.30</a:t>
            </a:r>
            <a:r>
              <a:rPr lang="ru-RU" dirty="0"/>
              <a:t>      Театрализованный сюжет по книгам о войне.</a:t>
            </a:r>
          </a:p>
          <a:p>
            <a:pPr fontAlgn="base"/>
            <a:r>
              <a:rPr lang="ru-RU" i="1" dirty="0"/>
              <a:t>11.30–11.40</a:t>
            </a:r>
            <a:r>
              <a:rPr lang="ru-RU" dirty="0"/>
              <a:t>      Читателям предоставляется возможность поделиться своим мнением о прочитанных произведениях.</a:t>
            </a:r>
          </a:p>
          <a:p>
            <a:pPr fontAlgn="base"/>
            <a:r>
              <a:rPr lang="ru-RU" i="1" dirty="0"/>
              <a:t>11.40–11.45</a:t>
            </a:r>
            <a:r>
              <a:rPr lang="ru-RU" dirty="0"/>
              <a:t>      Поздравление ветеранов.</a:t>
            </a:r>
          </a:p>
          <a:p>
            <a:pPr fontAlgn="base"/>
            <a:r>
              <a:rPr lang="ru-RU" i="1" dirty="0"/>
              <a:t>11.45–11.50</a:t>
            </a:r>
            <a:r>
              <a:rPr lang="ru-RU" dirty="0"/>
              <a:t>      Подведение итогов, награждение победителей, выражение благодарности участникам и гостям мероприятия.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163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60" y="2623127"/>
            <a:ext cx="10304703" cy="2539999"/>
          </a:xfrm>
        </p:spPr>
        <p:txBody>
          <a:bodyPr>
            <a:normAutofit/>
          </a:bodyPr>
          <a:lstStyle/>
          <a:p>
            <a:r>
              <a:rPr lang="ru-RU" dirty="0" smtClean="0"/>
              <a:t>Практическая  работа (работа в парах): составить сценарий для проведения мероприятия ( например 23 февраля или 8 марта)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47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</TotalTime>
  <Words>212</Words>
  <Application>Microsoft Office PowerPoint</Application>
  <PresentationFormat>Широкоэкранный</PresentationFormat>
  <Paragraphs>59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Droid Sans</vt:lpstr>
      <vt:lpstr>Trebuchet MS</vt:lpstr>
      <vt:lpstr>Wingdings 3</vt:lpstr>
      <vt:lpstr>Аспект</vt:lpstr>
      <vt:lpstr>Повторение изученного материала Вопросы: 1. Что такое коммуникации? 2.Какие виды коммуникаций изучили на прошлом уроке? 3. Что такое слухи? 4. Как бороться со слухами?  </vt:lpstr>
      <vt:lpstr>Практическая работа «Разработка сценариев проведения семейных и общественных мероприятий.» 6 класс</vt:lpstr>
      <vt:lpstr>Презентация PowerPoint</vt:lpstr>
      <vt:lpstr>Требования к оформлению сценария </vt:lpstr>
      <vt:lpstr>Презентация PowerPoint</vt:lpstr>
      <vt:lpstr>Презентация PowerPoint</vt:lpstr>
      <vt:lpstr>Практическая  работа (работа в парах): составить сценарий для проведения мероприятия ( например 23 февраля или 8 марта)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изученного материала Вопросы: 1. Что такое коммуникации? 2.Какие виды коммуникаций изучили на прошлом уроке? 3. Что такое слухи? 4. Как бороться со слухами?  </dc:title>
  <dc:creator>1</dc:creator>
  <cp:lastModifiedBy>1</cp:lastModifiedBy>
  <cp:revision>2</cp:revision>
  <dcterms:created xsi:type="dcterms:W3CDTF">2023-02-11T05:28:13Z</dcterms:created>
  <dcterms:modified xsi:type="dcterms:W3CDTF">2023-02-11T05:35:57Z</dcterms:modified>
</cp:coreProperties>
</file>