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97" r:id="rId2"/>
    <p:sldId id="298" r:id="rId3"/>
    <p:sldId id="299" r:id="rId4"/>
    <p:sldId id="272" r:id="rId5"/>
    <p:sldId id="278" r:id="rId6"/>
    <p:sldId id="275" r:id="rId7"/>
    <p:sldId id="332" r:id="rId8"/>
    <p:sldId id="310" r:id="rId9"/>
    <p:sldId id="311" r:id="rId10"/>
    <p:sldId id="312" r:id="rId11"/>
    <p:sldId id="325" r:id="rId12"/>
    <p:sldId id="306" r:id="rId13"/>
    <p:sldId id="308" r:id="rId14"/>
    <p:sldId id="301" r:id="rId15"/>
    <p:sldId id="266" r:id="rId16"/>
    <p:sldId id="316" r:id="rId17"/>
    <p:sldId id="317" r:id="rId18"/>
    <p:sldId id="333" r:id="rId19"/>
    <p:sldId id="320" r:id="rId20"/>
    <p:sldId id="321" r:id="rId21"/>
    <p:sldId id="334" r:id="rId22"/>
    <p:sldId id="323" r:id="rId23"/>
    <p:sldId id="324" r:id="rId24"/>
    <p:sldId id="327" r:id="rId25"/>
    <p:sldId id="296" r:id="rId26"/>
    <p:sldId id="335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D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28.wmf"/><Relationship Id="rId1" Type="http://schemas.openxmlformats.org/officeDocument/2006/relationships/image" Target="../media/image31.wmf"/><Relationship Id="rId4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7E40E88-051B-4D78-BCE8-DE90E3542F40}" type="datetimeFigureOut">
              <a:rPr lang="ru-RU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ACB513E-BCCB-4D82-8EA1-0C9F8B5E82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81739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7C115DB-3B6E-457D-8842-95A9C511B317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9E071C-57E2-4FFD-8958-F5696BA071C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77DBBB3-CFCD-433E-BA5E-D3E5413FFE00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EBEFC-7E72-4947-9E53-4AD3471DF53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0FD197-8595-4D8B-8F53-CB4E328E417E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DB54F-9551-4AB0-9B60-EE53C1E6759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CD61F1-B641-4F30-8C33-5DF337441926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5A716-8C74-4EE2-9400-5D1313A6975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2B9E8D-FB41-4266-B2D9-3067F30DBCF9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C448F-1D7E-4665-9366-6DB5C165C06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B606D8-3141-4210-88CE-DCAF583FD740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9DC944-B90E-44BF-89D0-329E9C68634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17F953-089B-41A2-AE2D-9A586E49880F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0E2BD-8590-427D-B027-8395B192EDE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E444CF-8310-46ED-A6CF-AA05A8B4E34F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1E5F9-2F27-40D6-83F2-A08780EC050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2AC2D0-5DF4-41B7-AEB2-28F5DE4A84FB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5CB7DA-C385-4AC8-8517-4DE10B63E81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6752C5E0-0D60-4C26-9872-F2F704EEAA1F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678A68-CD83-4260-9842-2FBAE2A3192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40778EC-BD5C-4C18-A48D-66495720DA3B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061459-96E4-47D5-9C25-AB41871476C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FEEDD99-72C8-4920-A275-3011DD62C212}" type="datetimeFigureOut">
              <a:rPr lang="ru-RU" smtClean="0"/>
              <a:pPr>
                <a:defRPr/>
              </a:pPr>
              <a:t>10.02.2023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6E5B916-9325-4505-9ABE-E6B0EB8BA05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9.pn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33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26.bin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niop.ru/wp-content/uploads/2013/02/v3.jpg" TargetMode="External"/><Relationship Id="rId2" Type="http://schemas.openxmlformats.org/officeDocument/2006/relationships/hyperlink" Target="http://deti-online.com/images/neznayka-v-solnechnom-gorod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crypted-tbn2.gstatic.com/images?q=tbn:ANd9GcQjFzzKERO0Si4RLGvZHN9XUqiAG_a3a9-dC4rAQqgmYhsSb3MmPg" TargetMode="External"/><Relationship Id="rId4" Type="http://schemas.openxmlformats.org/officeDocument/2006/relationships/hyperlink" Target="http://www.ljplus.ru/img4/i/n/innayankevich/shar.jpe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_____Microsoft_Excel_97-20032.xls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8.jpeg"/><Relationship Id="rId7" Type="http://schemas.openxmlformats.org/officeDocument/2006/relationships/image" Target="../media/image5.wmf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755650" y="1125538"/>
            <a:ext cx="7772400" cy="24733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классе по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УМК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Виленкин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Н.Я.</a:t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4000" b="1" u="sng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Доли. Обыкновенные дроби</a:t>
            </a:r>
            <a:br>
              <a:rPr lang="ru-RU" altLang="ru-RU" sz="4000" b="1" u="sng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altLang="ru-RU" sz="4000" u="sng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Сравнение дробей</a:t>
            </a:r>
            <a:r>
              <a:rPr lang="ru-RU" altLang="ru-RU" sz="4000" b="1" u="sng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altLang="ru-RU" sz="4000" b="1" u="sng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endParaRPr lang="ru-RU" altLang="ru-RU" sz="4000" b="1" u="sng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293096"/>
            <a:ext cx="4319588" cy="1728787"/>
          </a:xfrm>
        </p:spPr>
        <p:txBody>
          <a:bodyPr/>
          <a:lstStyle/>
          <a:p>
            <a:pPr marR="0"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Автор:   </a:t>
            </a:r>
            <a:r>
              <a:rPr lang="ru-RU" sz="18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Жинь</a:t>
            </a: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Наталья Олеговна, </a:t>
            </a:r>
          </a:p>
          <a:p>
            <a:pPr marR="0"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2988" y="1557338"/>
          <a:ext cx="2520952" cy="7413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238"/>
                <a:gridCol w="630238"/>
                <a:gridCol w="630238"/>
                <a:gridCol w="630238"/>
              </a:tblGrid>
              <a:tr h="74136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4" marR="91464"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4" marR="91464"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4" marR="91464"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4" marR="91464" marT="45700" marB="45700">
                    <a:solidFill>
                      <a:srgbClr val="DD4DBE"/>
                    </a:solidFill>
                  </a:tcPr>
                </a:tc>
              </a:tr>
            </a:tbl>
          </a:graphicData>
        </a:graphic>
      </p:graphicFrame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/>
          <a:lstStyle/>
          <a:p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Одна четвёртая доля целого</a:t>
            </a:r>
          </a:p>
        </p:txBody>
      </p:sp>
      <p:graphicFrame>
        <p:nvGraphicFramePr>
          <p:cNvPr id="25615" name="Диаграмма 5"/>
          <p:cNvGraphicFramePr>
            <a:graphicFrameLocks/>
          </p:cNvGraphicFramePr>
          <p:nvPr/>
        </p:nvGraphicFramePr>
        <p:xfrm>
          <a:off x="3443288" y="2517775"/>
          <a:ext cx="2833687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Диаграмма" r:id="rId3" imgW="2838624" imgH="2762341" progId="Excel.Chart.8">
                  <p:embed/>
                </p:oleObj>
              </mc:Choice>
              <mc:Fallback>
                <p:oleObj name="Диаграмма" r:id="rId3" imgW="2838624" imgH="2762341" progId="Excel.Chart.8">
                  <p:embed/>
                  <p:pic>
                    <p:nvPicPr>
                      <p:cNvPr id="0" name="Диаграмма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3288" y="2517775"/>
                        <a:ext cx="2833687" cy="275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4213" y="2852738"/>
            <a:ext cx="2259012" cy="2881312"/>
            <a:chOff x="684213" y="2852738"/>
            <a:chExt cx="2259012" cy="2881312"/>
          </a:xfrm>
        </p:grpSpPr>
        <p:sp>
          <p:nvSpPr>
            <p:cNvPr id="7" name="Равнобедренный треугольник 6"/>
            <p:cNvSpPr/>
            <p:nvPr/>
          </p:nvSpPr>
          <p:spPr>
            <a:xfrm>
              <a:off x="684213" y="2852738"/>
              <a:ext cx="1079500" cy="1439862"/>
            </a:xfrm>
            <a:prstGeom prst="triangle">
              <a:avLst>
                <a:gd name="adj" fmla="val 100000"/>
              </a:avLst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5400000">
              <a:off x="1633538" y="2982913"/>
              <a:ext cx="1439862" cy="1179512"/>
            </a:xfrm>
            <a:prstGeom prst="triangle">
              <a:avLst>
                <a:gd name="adj" fmla="val 99391"/>
              </a:avLst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 rot="5400000">
              <a:off x="1632744" y="4423569"/>
              <a:ext cx="1441450" cy="1179512"/>
            </a:xfrm>
            <a:prstGeom prst="triangle">
              <a:avLst>
                <a:gd name="adj" fmla="val 0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 rot="5400000" flipV="1">
              <a:off x="503238" y="4473575"/>
              <a:ext cx="1441450" cy="1079500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227763" y="1412875"/>
          <a:ext cx="1968500" cy="17716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4250"/>
                <a:gridCol w="984250"/>
              </a:tblGrid>
              <a:tr h="88582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9" marR="91469" marT="45727" marB="4572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9" marR="91469" marT="45727" marB="45727"/>
                </a:tc>
              </a:tr>
              <a:tr h="88582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9" marR="91469" marT="45727" marB="45727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69" marR="91469" marT="45727" marB="45727"/>
                </a:tc>
              </a:tr>
            </a:tbl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51050" y="5661025"/>
            <a:ext cx="64817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Долю      называют </a:t>
            </a:r>
            <a:r>
              <a:rPr lang="ru-RU" altLang="ru-RU" i="1" u="sng">
                <a:latin typeface="Times New Roman" pitchFamily="18" charset="0"/>
                <a:cs typeface="Times New Roman" pitchFamily="18" charset="0"/>
              </a:rPr>
              <a:t>четвертью</a:t>
            </a: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3203575" y="5229225"/>
          <a:ext cx="504825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7" name="Формула" r:id="rId5" imgW="165028" imgH="469696" progId="Equation.3">
                  <p:embed/>
                </p:oleObj>
              </mc:Choice>
              <mc:Fallback>
                <p:oleObj name="Формула" r:id="rId5" imgW="165028" imgH="46969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229225"/>
                        <a:ext cx="504825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OleChart spid="25615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smtClean="0"/>
              <a:t>Как разделить 2 яблока на троих?</a:t>
            </a:r>
          </a:p>
        </p:txBody>
      </p:sp>
      <p:pic>
        <p:nvPicPr>
          <p:cNvPr id="5" name="Picture 2" descr="C:\Users\123\Desktop\v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149350"/>
            <a:ext cx="2897187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123\Desktop\v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3644900"/>
            <a:ext cx="2897187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35375" y="1916113"/>
            <a:ext cx="45370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/>
              <a:t>Сварить компот?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3779838" y="3105150"/>
            <a:ext cx="1979612" cy="1355725"/>
            <a:chOff x="3779912" y="3105414"/>
            <a:chExt cx="1980219" cy="1355058"/>
          </a:xfrm>
        </p:grpSpPr>
        <p:sp>
          <p:nvSpPr>
            <p:cNvPr id="13322" name="TextBox 7"/>
            <p:cNvSpPr txBox="1">
              <a:spLocks noChangeArrowheads="1"/>
            </p:cNvSpPr>
            <p:nvPr/>
          </p:nvSpPr>
          <p:spPr bwMode="auto">
            <a:xfrm>
              <a:off x="3779912" y="3429000"/>
              <a:ext cx="129614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sz="4000">
                  <a:latin typeface="Arial" charset="0"/>
                </a:rPr>
                <a:t>2:3=</a:t>
              </a:r>
            </a:p>
          </p:txBody>
        </p:sp>
        <p:graphicFrame>
          <p:nvGraphicFramePr>
            <p:cNvPr id="13323" name="Объект 8"/>
            <p:cNvGraphicFramePr>
              <a:graphicFrameLocks noChangeAspect="1"/>
            </p:cNvGraphicFramePr>
            <p:nvPr/>
          </p:nvGraphicFramePr>
          <p:xfrm>
            <a:off x="4932040" y="3105414"/>
            <a:ext cx="828091" cy="13550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28" name="Формула" r:id="rId4" imgW="152334" imgH="393529" progId="Equation.3">
                    <p:embed/>
                  </p:oleObj>
                </mc:Choice>
                <mc:Fallback>
                  <p:oleObj name="Формула" r:id="rId4" imgW="152334" imgH="393529" progId="Equation.3">
                    <p:embed/>
                    <p:pic>
                      <p:nvPicPr>
                        <p:cNvPr id="0" name="Объект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2040" y="3105414"/>
                          <a:ext cx="828091" cy="13550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35375" y="4581525"/>
            <a:ext cx="40322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Arial" charset="0"/>
              </a:rPr>
              <a:t>Ответ: каждому по          яблока</a:t>
            </a: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7372350" y="4157663"/>
          <a:ext cx="800100" cy="130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Формула" r:id="rId6" imgW="152334" imgH="393529" progId="Equation.3">
                  <p:embed/>
                </p:oleObj>
              </mc:Choice>
              <mc:Fallback>
                <p:oleObj name="Формула" r:id="rId6" imgW="152334" imgH="393529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2350" y="4157663"/>
                        <a:ext cx="800100" cy="1309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325563"/>
            <a:ext cx="8229600" cy="4495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Кусок проволоки длиной </a:t>
            </a:r>
            <a:r>
              <a:rPr lang="en-US" dirty="0"/>
              <a:t>2</a:t>
            </a:r>
            <a:r>
              <a:rPr lang="ru-RU" dirty="0" smtClean="0"/>
              <a:t>м разрезали на 3 равные части. Какова длина одной части?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b="1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 </a:t>
            </a: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</a:t>
            </a:r>
            <a:r>
              <a:rPr lang="ru-RU" dirty="0" smtClean="0"/>
              <a:t>Ответ: длина одной части</a:t>
            </a:r>
            <a:r>
              <a:rPr lang="en-US" dirty="0" smtClean="0"/>
              <a:t> </a:t>
            </a:r>
            <a:r>
              <a:rPr lang="ru-RU" dirty="0" smtClean="0"/>
              <a:t>     м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Задача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ru-RU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1979613" y="2717800"/>
            <a:ext cx="5040312" cy="2170113"/>
            <a:chOff x="1979712" y="2717302"/>
            <a:chExt cx="5040560" cy="217082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979712" y="3428735"/>
              <a:ext cx="50405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635555" y="3212764"/>
              <a:ext cx="0" cy="360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435869" y="3212764"/>
              <a:ext cx="0" cy="360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Левая фигурная скобка 9"/>
            <p:cNvSpPr/>
            <p:nvPr/>
          </p:nvSpPr>
          <p:spPr>
            <a:xfrm rot="16200000">
              <a:off x="4176036" y="1376921"/>
              <a:ext cx="647912" cy="504056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46" name="TextBox 10"/>
            <p:cNvSpPr txBox="1">
              <a:spLocks noChangeArrowheads="1"/>
            </p:cNvSpPr>
            <p:nvPr/>
          </p:nvSpPr>
          <p:spPr bwMode="auto">
            <a:xfrm>
              <a:off x="4031940" y="4303351"/>
              <a:ext cx="93610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US" altLang="ru-RU">
                  <a:latin typeface="Arial" charset="0"/>
                </a:rPr>
                <a:t>2</a:t>
              </a:r>
              <a:r>
                <a:rPr lang="ru-RU" altLang="ru-RU">
                  <a:latin typeface="Arial" charset="0"/>
                </a:rPr>
                <a:t>м</a:t>
              </a:r>
            </a:p>
          </p:txBody>
        </p:sp>
        <p:sp>
          <p:nvSpPr>
            <p:cNvPr id="14347" name="TextBox 11"/>
            <p:cNvSpPr txBox="1">
              <a:spLocks noChangeArrowheads="1"/>
            </p:cNvSpPr>
            <p:nvPr/>
          </p:nvSpPr>
          <p:spPr bwMode="auto">
            <a:xfrm>
              <a:off x="2483768" y="2717303"/>
              <a:ext cx="10081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  <p:sp>
          <p:nvSpPr>
            <p:cNvPr id="14348" name="TextBox 12"/>
            <p:cNvSpPr txBox="1">
              <a:spLocks noChangeArrowheads="1"/>
            </p:cNvSpPr>
            <p:nvPr/>
          </p:nvSpPr>
          <p:spPr bwMode="auto">
            <a:xfrm>
              <a:off x="3959932" y="2717303"/>
              <a:ext cx="10081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  <p:sp>
          <p:nvSpPr>
            <p:cNvPr id="14349" name="TextBox 13"/>
            <p:cNvSpPr txBox="1">
              <a:spLocks noChangeArrowheads="1"/>
            </p:cNvSpPr>
            <p:nvPr/>
          </p:nvSpPr>
          <p:spPr bwMode="auto">
            <a:xfrm>
              <a:off x="5580112" y="2717302"/>
              <a:ext cx="10081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</p:grp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390480"/>
              </p:ext>
            </p:extLst>
          </p:nvPr>
        </p:nvGraphicFramePr>
        <p:xfrm>
          <a:off x="5317898" y="4622096"/>
          <a:ext cx="52387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7898" y="4622096"/>
                        <a:ext cx="523875" cy="108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ru-RU" altLang="ru-RU" smtClean="0"/>
              <a:t>Проанализируйте результаты:</a:t>
            </a:r>
          </a:p>
        </p:txBody>
      </p:sp>
      <p:grpSp>
        <p:nvGrpSpPr>
          <p:cNvPr id="15364" name="Группа 4"/>
          <p:cNvGrpSpPr>
            <a:grpSpLocks/>
          </p:cNvGrpSpPr>
          <p:nvPr/>
        </p:nvGrpSpPr>
        <p:grpSpPr bwMode="auto">
          <a:xfrm>
            <a:off x="5730875" y="1876425"/>
            <a:ext cx="2090738" cy="1481138"/>
            <a:chOff x="3764569" y="3105414"/>
            <a:chExt cx="1997903" cy="1355058"/>
          </a:xfrm>
        </p:grpSpPr>
        <p:sp>
          <p:nvSpPr>
            <p:cNvPr id="15368" name="TextBox 5"/>
            <p:cNvSpPr txBox="1">
              <a:spLocks noChangeArrowheads="1"/>
            </p:cNvSpPr>
            <p:nvPr/>
          </p:nvSpPr>
          <p:spPr bwMode="auto">
            <a:xfrm>
              <a:off x="3764569" y="3429000"/>
              <a:ext cx="129614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sz="4000">
                  <a:latin typeface="Arial" charset="0"/>
                </a:rPr>
                <a:t>2:3=</a:t>
              </a:r>
            </a:p>
          </p:txBody>
        </p:sp>
        <p:graphicFrame>
          <p:nvGraphicFramePr>
            <p:cNvPr id="15369" name="Объект 6"/>
            <p:cNvGraphicFramePr>
              <a:graphicFrameLocks noChangeAspect="1"/>
            </p:cNvGraphicFramePr>
            <p:nvPr/>
          </p:nvGraphicFramePr>
          <p:xfrm>
            <a:off x="4934381" y="3105414"/>
            <a:ext cx="828091" cy="13550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74" name="Формула" r:id="rId3" imgW="152334" imgH="393529" progId="Equation.3">
                    <p:embed/>
                  </p:oleObj>
                </mc:Choice>
                <mc:Fallback>
                  <p:oleObj name="Формула" r:id="rId3" imgW="152334" imgH="393529" progId="Equation.3">
                    <p:embed/>
                    <p:pic>
                      <p:nvPicPr>
                        <p:cNvPr id="0" name="Объект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4381" y="3105414"/>
                          <a:ext cx="828091" cy="13550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365" name="Группа 7"/>
          <p:cNvGrpSpPr>
            <a:grpSpLocks/>
          </p:cNvGrpSpPr>
          <p:nvPr/>
        </p:nvGrpSpPr>
        <p:grpSpPr bwMode="auto">
          <a:xfrm>
            <a:off x="1116013" y="1939925"/>
            <a:ext cx="1944687" cy="1355725"/>
            <a:chOff x="3779912" y="3105150"/>
            <a:chExt cx="1944613" cy="1355725"/>
          </a:xfrm>
        </p:grpSpPr>
        <p:sp>
          <p:nvSpPr>
            <p:cNvPr id="15366" name="TextBox 8"/>
            <p:cNvSpPr txBox="1">
              <a:spLocks noChangeArrowheads="1"/>
            </p:cNvSpPr>
            <p:nvPr/>
          </p:nvSpPr>
          <p:spPr bwMode="auto">
            <a:xfrm>
              <a:off x="3779912" y="3429000"/>
              <a:ext cx="129614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sz="4000">
                  <a:latin typeface="Arial" charset="0"/>
                </a:rPr>
                <a:t>1:3=</a:t>
              </a:r>
            </a:p>
          </p:txBody>
        </p:sp>
        <p:graphicFrame>
          <p:nvGraphicFramePr>
            <p:cNvPr id="15367" name="Объект 9"/>
            <p:cNvGraphicFramePr>
              <a:graphicFrameLocks noChangeAspect="1"/>
            </p:cNvGraphicFramePr>
            <p:nvPr/>
          </p:nvGraphicFramePr>
          <p:xfrm>
            <a:off x="4965700" y="3105150"/>
            <a:ext cx="758825" cy="1355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75" name="Формула" r:id="rId5" imgW="139639" imgH="393529" progId="Equation.3">
                    <p:embed/>
                  </p:oleObj>
                </mc:Choice>
                <mc:Fallback>
                  <p:oleObj name="Формула" r:id="rId5" imgW="139639" imgH="393529" progId="Equation.3">
                    <p:embed/>
                    <p:pic>
                      <p:nvPicPr>
                        <p:cNvPr id="0" name="Объект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5700" y="3105150"/>
                          <a:ext cx="758825" cy="1355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8529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ru-RU" altLang="ru-RU" dirty="0" smtClean="0"/>
              <a:t>Частное от деления натуральных чисел можно записать в виде дроби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ru-RU" altLang="ru-RU" dirty="0" smtClean="0"/>
              <a:t>Числитель дроби – это делимое, а знаменатель – делитель</a:t>
            </a:r>
            <a:endParaRPr lang="en-US" altLang="ru-RU" dirty="0" smtClean="0"/>
          </a:p>
          <a:p>
            <a:pPr>
              <a:buFont typeface="Wingdings" panose="05000000000000000000" pitchFamily="2" charset="2"/>
              <a:buChar char="§"/>
              <a:defRPr/>
            </a:pPr>
            <a:endParaRPr lang="en-US" altLang="ru-RU" dirty="0" smtClean="0"/>
          </a:p>
          <a:p>
            <a:pPr>
              <a:buFont typeface="Wingdings" panose="05000000000000000000" pitchFamily="2" charset="2"/>
              <a:buChar char="§"/>
              <a:defRPr/>
            </a:pPr>
            <a:endParaRPr lang="en-US" altLang="ru-RU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altLang="ru-RU" dirty="0" smtClean="0"/>
              <a:t> </a:t>
            </a:r>
            <a:r>
              <a:rPr lang="ru-RU" altLang="ru-RU" dirty="0" err="1" smtClean="0"/>
              <a:t>Д.з</a:t>
            </a:r>
            <a:r>
              <a:rPr lang="ru-RU" altLang="ru-RU" dirty="0" smtClean="0"/>
              <a:t>. п.23 № 76, 77 стр.20</a:t>
            </a:r>
            <a:endParaRPr lang="en-US" altLang="ru-RU" dirty="0" smtClean="0"/>
          </a:p>
          <a:p>
            <a:pPr>
              <a:buFont typeface="Wingdings" panose="05000000000000000000" pitchFamily="2" charset="2"/>
              <a:buChar char="§"/>
              <a:defRPr/>
            </a:pPr>
            <a:endParaRPr lang="ru-RU" altLang="ru-RU" dirty="0" smtClean="0"/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Выводы :</a:t>
            </a:r>
          </a:p>
        </p:txBody>
      </p:sp>
      <p:grpSp>
        <p:nvGrpSpPr>
          <p:cNvPr id="16388" name="Группа 5"/>
          <p:cNvGrpSpPr>
            <a:grpSpLocks/>
          </p:cNvGrpSpPr>
          <p:nvPr/>
        </p:nvGrpSpPr>
        <p:grpSpPr bwMode="auto">
          <a:xfrm>
            <a:off x="5292725" y="3382963"/>
            <a:ext cx="2725738" cy="1584325"/>
            <a:chOff x="3131840" y="4198805"/>
            <a:chExt cx="2726723" cy="1583444"/>
          </a:xfrm>
        </p:grpSpPr>
        <p:sp>
          <p:nvSpPr>
            <p:cNvPr id="16389" name="TextBox 3"/>
            <p:cNvSpPr txBox="1">
              <a:spLocks noChangeArrowheads="1"/>
            </p:cNvSpPr>
            <p:nvPr/>
          </p:nvSpPr>
          <p:spPr bwMode="auto">
            <a:xfrm>
              <a:off x="3131840" y="4605807"/>
              <a:ext cx="151216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altLang="ru-RU" sz="4400" i="1">
                  <a:latin typeface="Arial" charset="0"/>
                </a:rPr>
                <a:t>m</a:t>
              </a:r>
              <a:r>
                <a:rPr lang="ru-RU" altLang="ru-RU" sz="4400" i="1">
                  <a:latin typeface="Arial" charset="0"/>
                </a:rPr>
                <a:t>:</a:t>
              </a:r>
              <a:r>
                <a:rPr lang="en-US" altLang="ru-RU" sz="4400" i="1">
                  <a:latin typeface="Arial" charset="0"/>
                </a:rPr>
                <a:t>n=</a:t>
              </a:r>
              <a:endParaRPr lang="ru-RU" altLang="ru-RU" sz="4400" i="1">
                <a:latin typeface="Arial" charset="0"/>
              </a:endParaRPr>
            </a:p>
          </p:txBody>
        </p:sp>
        <p:graphicFrame>
          <p:nvGraphicFramePr>
            <p:cNvPr id="16390" name="Объект 4"/>
            <p:cNvGraphicFramePr>
              <a:graphicFrameLocks noChangeAspect="1"/>
            </p:cNvGraphicFramePr>
            <p:nvPr/>
          </p:nvGraphicFramePr>
          <p:xfrm>
            <a:off x="4649657" y="4198805"/>
            <a:ext cx="1208906" cy="15834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4" name="Формула" r:id="rId3" imgW="190417" imgH="393529" progId="Equation.3">
                    <p:embed/>
                  </p:oleObj>
                </mc:Choice>
                <mc:Fallback>
                  <p:oleObj name="Формула" r:id="rId3" imgW="190417" imgH="393529" progId="Equation.3">
                    <p:embed/>
                    <p:pic>
                      <p:nvPicPr>
                        <p:cNvPr id="0" name="Объект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9657" y="4198805"/>
                          <a:ext cx="1208906" cy="15834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4"/>
          <p:cNvGrpSpPr>
            <a:grpSpLocks/>
          </p:cNvGrpSpPr>
          <p:nvPr/>
        </p:nvGrpSpPr>
        <p:grpSpPr bwMode="auto">
          <a:xfrm>
            <a:off x="1447800" y="1763713"/>
            <a:ext cx="5638800" cy="1077912"/>
            <a:chOff x="1104" y="1255"/>
            <a:chExt cx="3552" cy="679"/>
          </a:xfrm>
        </p:grpSpPr>
        <p:sp>
          <p:nvSpPr>
            <p:cNvPr id="17420" name="Line 4"/>
            <p:cNvSpPr>
              <a:spLocks noChangeShapeType="1"/>
            </p:cNvSpPr>
            <p:nvPr/>
          </p:nvSpPr>
          <p:spPr bwMode="auto">
            <a:xfrm>
              <a:off x="1776" y="1632"/>
              <a:ext cx="24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Rectangle 6"/>
            <p:cNvSpPr>
              <a:spLocks noChangeArrowheads="1"/>
            </p:cNvSpPr>
            <p:nvPr/>
          </p:nvSpPr>
          <p:spPr bwMode="auto">
            <a:xfrm>
              <a:off x="1104" y="1255"/>
              <a:ext cx="3552" cy="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ru-RU" altLang="ru-RU" sz="3200">
                  <a:latin typeface="Times New Roman" pitchFamily="18" charset="0"/>
                  <a:cs typeface="Times New Roman" pitchFamily="18" charset="0"/>
                </a:rPr>
                <a:t>… в поле не воин</a:t>
              </a:r>
            </a:p>
            <a:p>
              <a:pPr algn="ctr"/>
              <a:r>
                <a:rPr lang="ru-RU" altLang="ru-RU" sz="3200">
                  <a:latin typeface="Times New Roman" pitchFamily="18" charset="0"/>
                  <a:cs typeface="Times New Roman" pitchFamily="18" charset="0"/>
                </a:rPr>
                <a:t>У … нянек дитя без глазу</a:t>
              </a:r>
            </a:p>
          </p:txBody>
        </p:sp>
      </p:grpSp>
      <p:sp>
        <p:nvSpPr>
          <p:cNvPr id="1843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6334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Заполните пропуски</a:t>
            </a:r>
          </a:p>
        </p:txBody>
      </p:sp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grpSp>
        <p:nvGrpSpPr>
          <p:cNvPr id="18437" name="Group 17"/>
          <p:cNvGrpSpPr>
            <a:grpSpLocks/>
          </p:cNvGrpSpPr>
          <p:nvPr/>
        </p:nvGrpSpPr>
        <p:grpSpPr bwMode="auto">
          <a:xfrm>
            <a:off x="1293813" y="3287713"/>
            <a:ext cx="6786562" cy="1077912"/>
            <a:chOff x="719" y="2215"/>
            <a:chExt cx="4275" cy="679"/>
          </a:xfrm>
        </p:grpSpPr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719" y="2215"/>
              <a:ext cx="4275" cy="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3200">
                  <a:latin typeface="Times New Roman" pitchFamily="18" charset="0"/>
                  <a:cs typeface="Times New Roman" pitchFamily="18" charset="0"/>
                </a:rPr>
                <a:t>Скупой платит …</a:t>
              </a:r>
            </a:p>
            <a:p>
              <a:pPr algn="ctr"/>
              <a:r>
                <a:rPr lang="ru-RU" altLang="ru-RU" sz="3200">
                  <a:latin typeface="Times New Roman" pitchFamily="18" charset="0"/>
                  <a:cs typeface="Times New Roman" pitchFamily="18" charset="0"/>
                </a:rPr>
                <a:t>Не имей сто рублей, а имей … друзей</a:t>
              </a:r>
            </a:p>
          </p:txBody>
        </p:sp>
        <p:sp>
          <p:nvSpPr>
            <p:cNvPr id="17419" name="Line 8"/>
            <p:cNvSpPr>
              <a:spLocks noChangeShapeType="1"/>
            </p:cNvSpPr>
            <p:nvPr/>
          </p:nvSpPr>
          <p:spPr bwMode="auto">
            <a:xfrm flipV="1">
              <a:off x="1104" y="2544"/>
              <a:ext cx="35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8" name="Group 18"/>
          <p:cNvGrpSpPr>
            <a:grpSpLocks/>
          </p:cNvGrpSpPr>
          <p:nvPr/>
        </p:nvGrpSpPr>
        <p:grpSpPr bwMode="auto">
          <a:xfrm>
            <a:off x="2843213" y="4810125"/>
            <a:ext cx="3319462" cy="1354138"/>
            <a:chOff x="1872" y="3078"/>
            <a:chExt cx="1914" cy="853"/>
          </a:xfrm>
        </p:grpSpPr>
        <p:sp>
          <p:nvSpPr>
            <p:cNvPr id="17416" name="Rectangle 12"/>
            <p:cNvSpPr>
              <a:spLocks noChangeArrowheads="1"/>
            </p:cNvSpPr>
            <p:nvPr/>
          </p:nvSpPr>
          <p:spPr bwMode="auto">
            <a:xfrm>
              <a:off x="1872" y="3078"/>
              <a:ext cx="1914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3200">
                  <a:latin typeface="Times New Roman" pitchFamily="18" charset="0"/>
                  <a:cs typeface="Times New Roman" pitchFamily="18" charset="0"/>
                </a:rPr>
                <a:t>… блин комом</a:t>
              </a:r>
            </a:p>
            <a:p>
              <a:r>
                <a:rPr lang="ru-RU" altLang="ru-RU" sz="3200">
                  <a:latin typeface="Times New Roman" pitchFamily="18" charset="0"/>
                  <a:cs typeface="Times New Roman" pitchFamily="18" charset="0"/>
                </a:rPr>
                <a:t>… сапога – пара</a:t>
              </a:r>
            </a:p>
            <a:p>
              <a:endParaRPr lang="ru-RU" altLang="ru-RU"/>
            </a:p>
          </p:txBody>
        </p:sp>
        <p:sp>
          <p:nvSpPr>
            <p:cNvPr id="17417" name="Line 11"/>
            <p:cNvSpPr>
              <a:spLocks noChangeShapeType="1"/>
            </p:cNvSpPr>
            <p:nvPr/>
          </p:nvSpPr>
          <p:spPr bwMode="auto">
            <a:xfrm>
              <a:off x="1872" y="3456"/>
              <a:ext cx="16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8439" name="Picture 52" descr="dd36efffaa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138"/>
            <a:ext cx="1691197" cy="24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41"/>
          <a:stretch>
            <a:fillRect/>
          </a:stretch>
        </p:blipFill>
        <p:spPr>
          <a:xfrm>
            <a:off x="755650" y="1412875"/>
            <a:ext cx="4994275" cy="155257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i="1" smtClean="0"/>
              <a:t>Сравнение дробей с одинаковыми знаменателями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80"/>
          <a:stretch>
            <a:fillRect/>
          </a:stretch>
        </p:blipFill>
        <p:spPr bwMode="auto">
          <a:xfrm>
            <a:off x="468313" y="2924175"/>
            <a:ext cx="63627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7524750" y="987425"/>
          <a:ext cx="935038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Формула" r:id="rId4" imgW="152334" imgH="393529" progId="Equation.3">
                  <p:embed/>
                </p:oleObj>
              </mc:Choice>
              <mc:Fallback>
                <p:oleObj name="Формула" r:id="rId4" imgW="152334" imgH="393529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987425"/>
                        <a:ext cx="935038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7524750" y="2997200"/>
          <a:ext cx="935038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1" name="Формула" r:id="rId6" imgW="152334" imgH="393529" progId="Equation.3">
                  <p:embed/>
                </p:oleObj>
              </mc:Choice>
              <mc:Fallback>
                <p:oleObj name="Формула" r:id="rId6" imgW="152334" imgH="393529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2997200"/>
                        <a:ext cx="935038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747963" y="4664075"/>
          <a:ext cx="935037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2" name="Формула" r:id="rId8" imgW="152334" imgH="393529" progId="Equation.3">
                  <p:embed/>
                </p:oleObj>
              </mc:Choice>
              <mc:Fallback>
                <p:oleObj name="Формула" r:id="rId8" imgW="152334" imgH="393529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7963" y="4664075"/>
                        <a:ext cx="935037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148263" y="4664075"/>
          <a:ext cx="935037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3" name="Формула" r:id="rId10" imgW="152334" imgH="393529" progId="Equation.3">
                  <p:embed/>
                </p:oleObj>
              </mc:Choice>
              <mc:Fallback>
                <p:oleObj name="Формула" r:id="rId10" imgW="152334" imgH="393529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664075"/>
                        <a:ext cx="935037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029075" y="5013325"/>
            <a:ext cx="936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7200">
                <a:latin typeface="Arial" charset="0"/>
              </a:rPr>
              <a:t>&lt;</a:t>
            </a:r>
            <a:endParaRPr lang="ru-RU" altLang="ru-RU" sz="720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138" y="1484313"/>
            <a:ext cx="8210550" cy="10080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altLang="ru-RU" smtClean="0"/>
              <a:t>- Подумайте, как сравнить дроби: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88" y="260350"/>
            <a:ext cx="8229600" cy="1143000"/>
          </a:xfrm>
        </p:spPr>
        <p:txBody>
          <a:bodyPr/>
          <a:lstStyle/>
          <a:p>
            <a:r>
              <a:rPr lang="ru-RU" altLang="ru-RU" sz="3200" b="1" i="1" smtClean="0"/>
              <a:t>Сравнение дробей с одинаковыми числителями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203575" y="2781300"/>
          <a:ext cx="858838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name="Формула" r:id="rId3" imgW="139639" imgH="393529" progId="Equation.3">
                  <p:embed/>
                </p:oleObj>
              </mc:Choice>
              <mc:Fallback>
                <p:oleObj name="Формула" r:id="rId3" imgW="139639" imgH="393529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2781300"/>
                        <a:ext cx="858838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222875" y="2781300"/>
          <a:ext cx="935038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Формула" r:id="rId5" imgW="152334" imgH="393529" progId="Equation.3">
                  <p:embed/>
                </p:oleObj>
              </mc:Choice>
              <mc:Fallback>
                <p:oleObj name="Формула" r:id="rId5" imgW="152334" imgH="393529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75" y="2781300"/>
                        <a:ext cx="935038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241675" y="4664075"/>
          <a:ext cx="857250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2" name="Формула" r:id="rId7" imgW="139639" imgH="393529" progId="Equation.3">
                  <p:embed/>
                </p:oleObj>
              </mc:Choice>
              <mc:Fallback>
                <p:oleObj name="Формула" r:id="rId7" imgW="139639" imgH="393529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1675" y="4664075"/>
                        <a:ext cx="857250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222875" y="4664075"/>
          <a:ext cx="935038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3" name="Формула" r:id="rId9" imgW="152334" imgH="393529" progId="Equation.3">
                  <p:embed/>
                </p:oleObj>
              </mc:Choice>
              <mc:Fallback>
                <p:oleObj name="Формула" r:id="rId9" imgW="152334" imgH="393529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75" y="4664075"/>
                        <a:ext cx="935038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86250" y="5013325"/>
            <a:ext cx="936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ru-RU" sz="7200">
                <a:latin typeface="Arial" charset="0"/>
              </a:rPr>
              <a:t>&lt;</a:t>
            </a:r>
            <a:endParaRPr lang="ru-RU" altLang="ru-RU" sz="7200">
              <a:latin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0" y="2997200"/>
            <a:ext cx="936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7200">
                <a:latin typeface="Arial" charset="0"/>
              </a:rPr>
              <a:t>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2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Выводы: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ru-RU" smtClean="0"/>
              <a:t>Закончите предложение:</a:t>
            </a:r>
          </a:p>
        </p:txBody>
      </p:sp>
      <p:sp>
        <p:nvSpPr>
          <p:cNvPr id="24581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4040188" cy="1830388"/>
          </a:xfrm>
        </p:spPr>
        <p:txBody>
          <a:bodyPr/>
          <a:lstStyle/>
          <a:p>
            <a:r>
              <a:rPr lang="ru-RU" altLang="ru-RU" smtClean="0"/>
              <a:t>Из двух дробей с одинаковым знаменателем  больше та, у которой. . 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758950"/>
          </a:xfrm>
        </p:spPr>
        <p:txBody>
          <a:bodyPr/>
          <a:lstStyle/>
          <a:p>
            <a:r>
              <a:rPr lang="ru-RU" altLang="ru-RU" smtClean="0"/>
              <a:t>Из двух дробей с одинаковыми числителями больше та, у которой . . 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913" y="3992563"/>
            <a:ext cx="662463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sng" dirty="0">
                <a:latin typeface="+mj-lt"/>
              </a:rPr>
              <a:t>Задача</a:t>
            </a:r>
          </a:p>
          <a:p>
            <a:pPr>
              <a:defRPr/>
            </a:pPr>
            <a:r>
              <a:rPr lang="ru-RU" sz="2400" dirty="0">
                <a:latin typeface="+mj-lt"/>
              </a:rPr>
              <a:t>Расположите дроби 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в </a:t>
            </a:r>
            <a:r>
              <a:rPr lang="ru-RU" sz="2400" dirty="0">
                <a:latin typeface="+mj-lt"/>
              </a:rPr>
              <a:t>порядке возрастания.</a:t>
            </a:r>
            <a:r>
              <a:rPr lang="ru-RU" sz="2400" b="1" u="sng" dirty="0">
                <a:latin typeface="+mj-lt"/>
              </a:rPr>
              <a:t> </a:t>
            </a:r>
          </a:p>
        </p:txBody>
      </p:sp>
      <p:graphicFrame>
        <p:nvGraphicFramePr>
          <p:cNvPr id="21512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009906"/>
              </p:ext>
            </p:extLst>
          </p:nvPr>
        </p:nvGraphicFramePr>
        <p:xfrm>
          <a:off x="5076056" y="4149080"/>
          <a:ext cx="11525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Формула" r:id="rId3" imgW="495085" imgH="393529" progId="Equation.3">
                  <p:embed/>
                </p:oleObj>
              </mc:Choice>
              <mc:Fallback>
                <p:oleObj name="Формула" r:id="rId3" imgW="495085" imgH="393529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149080"/>
                        <a:ext cx="115252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55000"/>
                <a:satMod val="300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33925" y="1268413"/>
            <a:ext cx="4105275" cy="5113337"/>
          </a:xfrm>
        </p:spPr>
        <p:txBody>
          <a:bodyPr>
            <a:normAutofit fontScale="92500"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2 вариант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sz="2400" b="1" dirty="0" smtClean="0"/>
              <a:t>15 минут составляют: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/>
              <a:t> </a:t>
            </a:r>
            <a:r>
              <a:rPr lang="ru-RU" sz="2400" dirty="0" smtClean="0"/>
              <a:t>а) половину часа;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/>
              <a:t> </a:t>
            </a:r>
            <a:r>
              <a:rPr lang="ru-RU" sz="2400" dirty="0" smtClean="0"/>
              <a:t>б) четверть часа;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/>
              <a:t> </a:t>
            </a:r>
            <a:r>
              <a:rPr lang="ru-RU" sz="2400" dirty="0" smtClean="0"/>
              <a:t>в) треть часа.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 smtClean="0"/>
          </a:p>
          <a:p>
            <a:pPr marL="514350" indent="-514350">
              <a:buFont typeface="Arial" charset="0"/>
              <a:buAutoNum type="arabicPeriod" startAt="2"/>
              <a:defRPr/>
            </a:pPr>
            <a:r>
              <a:rPr lang="ru-RU" sz="2400" b="1" dirty="0" smtClean="0"/>
              <a:t>Дробь          </a:t>
            </a:r>
            <a:r>
              <a:rPr lang="ru-RU" sz="2400" dirty="0" smtClean="0"/>
              <a:t> </a:t>
            </a:r>
            <a:r>
              <a:rPr lang="ru-RU" sz="2400" b="1" dirty="0" smtClean="0"/>
              <a:t>читается: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/>
              <a:t> </a:t>
            </a:r>
            <a:r>
              <a:rPr lang="ru-RU" sz="2400" dirty="0" smtClean="0"/>
              <a:t>а) сорок семь одиннадцатых;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/>
              <a:t> </a:t>
            </a:r>
            <a:r>
              <a:rPr lang="ru-RU" sz="2400" dirty="0" smtClean="0"/>
              <a:t>б) одиннадцать дробь сорок седьмых;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/>
              <a:t> </a:t>
            </a:r>
            <a:r>
              <a:rPr lang="ru-RU" sz="2400" dirty="0" smtClean="0"/>
              <a:t>в) одиннадцать сорок седьмых.</a:t>
            </a:r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98317089"/>
              </p:ext>
            </p:extLst>
          </p:nvPr>
        </p:nvGraphicFramePr>
        <p:xfrm>
          <a:off x="6516216" y="3356483"/>
          <a:ext cx="409600" cy="705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Формула" r:id="rId3" imgW="228501" imgH="393529" progId="Equation.3">
                  <p:embed/>
                </p:oleObj>
              </mc:Choice>
              <mc:Fallback>
                <p:oleObj name="Формула" r:id="rId3" imgW="228501" imgH="393529" progId="Equation.3">
                  <p:embed/>
                  <p:pic>
                    <p:nvPicPr>
                      <p:cNvPr id="0" name="Объект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3356483"/>
                        <a:ext cx="409600" cy="705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8002587" cy="849312"/>
          </a:xfrm>
        </p:spPr>
        <p:txBody>
          <a:bodyPr/>
          <a:lstStyle/>
          <a:p>
            <a:r>
              <a:rPr lang="ru-RU" altLang="ru-RU" sz="3600" dirty="0" smtClean="0"/>
              <a:t>Выполни задание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1268413"/>
            <a:ext cx="4248150" cy="4881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800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1 вариант</a:t>
            </a:r>
          </a:p>
          <a:p>
            <a:pPr marL="514350" indent="-514350"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ru-RU" sz="2400" b="1" dirty="0">
                <a:solidFill>
                  <a:prstClr val="black"/>
                </a:solidFill>
                <a:latin typeface="Calibri"/>
              </a:rPr>
              <a:t>20 минут составляют: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а) половину часа;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б) четверть часа;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в) треть часа.</a:t>
            </a: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Calibri"/>
            </a:endParaRPr>
          </a:p>
          <a:p>
            <a:pPr marL="514350" indent="-514350">
              <a:spcBef>
                <a:spcPct val="20000"/>
              </a:spcBef>
              <a:buFont typeface="Arial" charset="0"/>
              <a:buAutoNum type="arabicPeriod" startAt="2"/>
              <a:defRPr/>
            </a:pPr>
            <a:r>
              <a:rPr lang="ru-RU" sz="2400" b="1" dirty="0">
                <a:solidFill>
                  <a:prstClr val="black"/>
                </a:solidFill>
                <a:latin typeface="Calibri"/>
              </a:rPr>
              <a:t>Дробь          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читается: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а) сорок девять тринадцатых;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б) тринадцать дробь сорок девятых;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в) тринадцать сорок девятых.</a:t>
            </a:r>
          </a:p>
        </p:txBody>
      </p:sp>
      <p:graphicFrame>
        <p:nvGraphicFramePr>
          <p:cNvPr id="6" name="Объект 5"/>
          <p:cNvGraphicFramePr>
            <a:graphicFrameLocks noGrp="1" noChangeAspect="1"/>
          </p:cNvGraphicFramePr>
          <p:nvPr/>
        </p:nvGraphicFramePr>
        <p:xfrm>
          <a:off x="2160588" y="3713163"/>
          <a:ext cx="431800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Формула" r:id="rId5" imgW="228501" imgH="393529" progId="Equation.3">
                  <p:embed/>
                </p:oleObj>
              </mc:Choice>
              <mc:Fallback>
                <p:oleObj name="Формула" r:id="rId5" imgW="228501" imgH="393529" progId="Equation.3">
                  <p:embed/>
                  <p:pic>
                    <p:nvPicPr>
                      <p:cNvPr id="0" name="Объект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588" y="3713163"/>
                        <a:ext cx="431800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243013"/>
            <a:ext cx="8229600" cy="452596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dirty="0" smtClean="0"/>
              <a:t>Кусок проволоки длиной 1м разрезали на 2 равные части. Какова длина одной части?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  </a:t>
            </a: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Ответ</a:t>
            </a:r>
            <a:r>
              <a:rPr lang="ru-RU" dirty="0" smtClean="0"/>
              <a:t>: длина одной части 5 </a:t>
            </a:r>
            <a:r>
              <a:rPr lang="ru-RU" dirty="0" err="1" smtClean="0"/>
              <a:t>дм</a:t>
            </a:r>
            <a:endParaRPr lang="ru-RU" dirty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Задача 1</a:t>
            </a:r>
            <a:endParaRPr lang="ru-RU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2449513" y="2544763"/>
            <a:ext cx="4464050" cy="1870075"/>
            <a:chOff x="2448744" y="2544027"/>
            <a:chExt cx="4464496" cy="1870439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2448744" y="3148982"/>
              <a:ext cx="44644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4680992" y="3006079"/>
              <a:ext cx="0" cy="2873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Правая фигурная скобка 7"/>
            <p:cNvSpPr/>
            <p:nvPr/>
          </p:nvSpPr>
          <p:spPr>
            <a:xfrm rot="5400000">
              <a:off x="4357079" y="1273991"/>
              <a:ext cx="647826" cy="446449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04" name="TextBox 8"/>
            <p:cNvSpPr txBox="1">
              <a:spLocks noChangeArrowheads="1"/>
            </p:cNvSpPr>
            <p:nvPr/>
          </p:nvSpPr>
          <p:spPr bwMode="auto">
            <a:xfrm>
              <a:off x="4320952" y="3829691"/>
              <a:ext cx="7200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dirty="0">
                  <a:latin typeface="Arial" charset="0"/>
                </a:rPr>
                <a:t>1м</a:t>
              </a:r>
            </a:p>
          </p:txBody>
        </p:sp>
        <p:sp>
          <p:nvSpPr>
            <p:cNvPr id="4105" name="TextBox 9"/>
            <p:cNvSpPr txBox="1">
              <a:spLocks noChangeArrowheads="1"/>
            </p:cNvSpPr>
            <p:nvPr/>
          </p:nvSpPr>
          <p:spPr bwMode="auto">
            <a:xfrm>
              <a:off x="3464705" y="2544027"/>
              <a:ext cx="5760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  <p:sp>
          <p:nvSpPr>
            <p:cNvPr id="4106" name="TextBox 10"/>
            <p:cNvSpPr txBox="1">
              <a:spLocks noChangeArrowheads="1"/>
            </p:cNvSpPr>
            <p:nvPr/>
          </p:nvSpPr>
          <p:spPr bwMode="auto">
            <a:xfrm>
              <a:off x="5436096" y="2544027"/>
              <a:ext cx="5760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smtClean="0"/>
              <a:t>Выполни задание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3. </a:t>
            </a:r>
            <a:r>
              <a:rPr lang="ru-RU" altLang="ru-RU" b="1" smtClean="0"/>
              <a:t>Если знаменатель дроби увеличить в несколько раз, а числитель не менять, то величина дроби: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 а) увеличится;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 б) уменьшится;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 в) не изменится.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3. </a:t>
            </a:r>
            <a:r>
              <a:rPr lang="ru-RU" altLang="ru-RU" b="1" smtClean="0"/>
              <a:t>С помощью двух различных натуральных чисел можно записать: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 а) две различные дроби;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 б)  четыре различные дроби;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/>
              <a:t> в) одну дробь.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4" grpId="0" build="p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Выполни задание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4. Какая часть фигуры закрашена?</a:t>
            </a:r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  <a:p>
            <a:pPr marL="0" indent="0">
              <a:buFont typeface="Arial" charset="0"/>
              <a:buNone/>
            </a:pPr>
            <a:endParaRPr lang="ru-RU" alt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4. Какая часть фигуры закрашена?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141663"/>
            <a:ext cx="2560638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402013"/>
            <a:ext cx="2079625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4" grpId="0" build="p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3600"/>
              <a:t>Выполни задание</a:t>
            </a: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1 вариант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 txBox="1">
            <a:spLocks/>
          </p:cNvSpPr>
          <p:nvPr/>
        </p:nvSpPr>
        <p:spPr bwMode="auto"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5. </a:t>
            </a:r>
            <a:r>
              <a:rPr lang="ru-RU" altLang="ru-RU" sz="2400" b="1"/>
              <a:t>Запишите дроби :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 i="1"/>
              <a:t>Две седьмых,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 i="1"/>
              <a:t>одна седьмая и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 i="1"/>
              <a:t>четыре седьмых</a:t>
            </a:r>
            <a:r>
              <a:rPr lang="ru-RU" altLang="ru-RU" sz="2400" b="1"/>
              <a:t>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/>
              <a:t>Расположите их в порядке убывания.</a:t>
            </a:r>
            <a:endParaRPr lang="ru-RU" altLang="ru-RU" sz="2400"/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2 вариант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 txBox="1">
            <a:spLocks/>
          </p:cNvSpPr>
          <p:nvPr/>
        </p:nvSpPr>
        <p:spPr bwMode="auto"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5. </a:t>
            </a:r>
            <a:r>
              <a:rPr lang="ru-RU" altLang="ru-RU" sz="2400" b="1"/>
              <a:t>Запишите дроби: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 i="1"/>
              <a:t>одна восьмая,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 i="1"/>
              <a:t>семь восьмых и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 i="1"/>
              <a:t>три восьмых.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 b="1"/>
              <a:t>Расположите эти дроби в порядке возрастания.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Проверьте работу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628" name="Объект 3"/>
          <p:cNvSpPr>
            <a:spLocks noGrp="1"/>
          </p:cNvSpPr>
          <p:nvPr>
            <p:ph sz="quarter" idx="2"/>
          </p:nvPr>
        </p:nvSpPr>
        <p:spPr>
          <a:xfrm>
            <a:off x="4644008" y="1700808"/>
            <a:ext cx="4040187" cy="31194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dirty="0" smtClean="0"/>
              <a:t> 1. б</a:t>
            </a:r>
          </a:p>
          <a:p>
            <a:pPr marL="0" indent="0">
              <a:buFont typeface="Arial" charset="0"/>
              <a:buNone/>
            </a:pPr>
            <a:r>
              <a:rPr lang="ru-RU" altLang="ru-RU" dirty="0" smtClean="0"/>
              <a:t> 2. в</a:t>
            </a:r>
          </a:p>
          <a:p>
            <a:pPr marL="0" indent="0">
              <a:buFont typeface="Arial" charset="0"/>
              <a:buNone/>
            </a:pPr>
            <a:r>
              <a:rPr lang="ru-RU" altLang="ru-RU" dirty="0" smtClean="0"/>
              <a:t> 3. а</a:t>
            </a:r>
          </a:p>
          <a:p>
            <a:pPr marL="0" indent="0">
              <a:buFont typeface="Arial" charset="0"/>
              <a:buNone/>
            </a:pPr>
            <a:endParaRPr lang="ru-RU" altLang="ru-RU" dirty="0" smtClean="0"/>
          </a:p>
          <a:p>
            <a:pPr marL="0" indent="0">
              <a:buFont typeface="Arial" charset="0"/>
              <a:buNone/>
            </a:pPr>
            <a:r>
              <a:rPr lang="ru-RU" altLang="ru-RU" dirty="0" smtClean="0"/>
              <a:t> 4. </a:t>
            </a:r>
          </a:p>
          <a:p>
            <a:pPr marL="0" indent="0">
              <a:buFont typeface="Arial" charset="0"/>
              <a:buNone/>
            </a:pPr>
            <a:endParaRPr lang="ru-RU" altLang="ru-RU" dirty="0" smtClean="0"/>
          </a:p>
          <a:p>
            <a:pPr marL="0" indent="0">
              <a:buFont typeface="Arial" charset="0"/>
              <a:buNone/>
            </a:pPr>
            <a:r>
              <a:rPr lang="ru-RU" altLang="ru-RU" dirty="0" smtClean="0"/>
              <a:t> 5.  </a:t>
            </a:r>
          </a:p>
        </p:txBody>
      </p:sp>
      <p:graphicFrame>
        <p:nvGraphicFramePr>
          <p:cNvPr id="26631" name="Объект 6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439803207"/>
              </p:ext>
            </p:extLst>
          </p:nvPr>
        </p:nvGraphicFramePr>
        <p:xfrm>
          <a:off x="1151111" y="4077072"/>
          <a:ext cx="936625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1" name="Уравнение" r:id="rId3" imgW="495085" imgH="393529" progId="Equation.3">
                  <p:embed/>
                </p:oleObj>
              </mc:Choice>
              <mc:Fallback>
                <p:oleObj name="Уравнение" r:id="rId3" imgW="495085" imgH="393529" progId="Equation.3">
                  <p:embed/>
                  <p:pic>
                    <p:nvPicPr>
                      <p:cNvPr id="0" name="Объект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111" y="4077072"/>
                        <a:ext cx="936625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Объект 3"/>
          <p:cNvSpPr txBox="1">
            <a:spLocks/>
          </p:cNvSpPr>
          <p:nvPr/>
        </p:nvSpPr>
        <p:spPr bwMode="auto">
          <a:xfrm>
            <a:off x="539552" y="1631256"/>
            <a:ext cx="4040187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 1. в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 2. в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 3. б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 altLang="ru-RU" sz="240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 4.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 altLang="ru-RU" sz="240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ru-RU" sz="2400"/>
              <a:t> 5.</a:t>
            </a:r>
          </a:p>
        </p:txBody>
      </p:sp>
      <p:graphicFrame>
        <p:nvGraphicFramePr>
          <p:cNvPr id="26632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992531"/>
              </p:ext>
            </p:extLst>
          </p:nvPr>
        </p:nvGraphicFramePr>
        <p:xfrm>
          <a:off x="5292080" y="3991869"/>
          <a:ext cx="889000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" name="Уравнение" r:id="rId5" imgW="469696" imgH="393529" progId="Equation.3">
                  <p:embed/>
                </p:oleObj>
              </mc:Choice>
              <mc:Fallback>
                <p:oleObj name="Уравнение" r:id="rId5" imgW="469696" imgH="393529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991869"/>
                        <a:ext cx="889000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3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56050"/>
            <a:ext cx="4318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844" y="3071913"/>
            <a:ext cx="46037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ru-RU" altLang="ru-RU" smtClean="0"/>
              <a:t>Читать обыкновенные дроби?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mtClean="0"/>
              <a:t>Записывать дроби?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mtClean="0"/>
              <a:t>Заменять частное дробью?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altLang="ru-RU" smtClean="0"/>
              <a:t>Сравнивать дроби с одинаковыми знаменателями?</a:t>
            </a:r>
          </a:p>
          <a:p>
            <a:pPr marL="514350" indent="-514350">
              <a:buFont typeface="Arial" charset="0"/>
              <a:buAutoNum type="arabicPeriod"/>
            </a:pPr>
            <a:endParaRPr lang="ru-RU" altLang="ru-RU" smtClean="0"/>
          </a:p>
        </p:txBody>
      </p:sp>
      <p:sp>
        <p:nvSpPr>
          <p:cNvPr id="27652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5. Сравнивать дроби с одинаковыми числителями?</a:t>
            </a:r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mtClean="0"/>
              <a:t>Научились ли вы:</a:t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141663"/>
            <a:ext cx="2084387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1) Параграф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2) №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116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, 117, 119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3) Найти информацию об истории возникновения дробей   </a:t>
            </a:r>
          </a:p>
        </p:txBody>
      </p:sp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431800"/>
          </a:xfrm>
        </p:spPr>
        <p:txBody>
          <a:bodyPr>
            <a:normAutofit fontScale="90000"/>
          </a:bodyPr>
          <a:lstStyle/>
          <a:p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Задание на дом: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>
                <a:solidFill>
                  <a:srgbClr val="000000"/>
                </a:solidFill>
                <a:hlinkClick r:id="rId2"/>
              </a:rPr>
              <a:t>http://deti-online.com/images/neznayka-v-solnechnom-gorode.jpg</a:t>
            </a:r>
            <a:r>
              <a:rPr lang="ru-RU" sz="180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1800" smtClean="0">
                <a:solidFill>
                  <a:srgbClr val="000000"/>
                </a:solidFill>
                <a:hlinkClick r:id="rId3"/>
              </a:rPr>
              <a:t>http://aniop.ru/wp-content/uploads/2013/02/v3.jpg</a:t>
            </a:r>
            <a:r>
              <a:rPr lang="ru-RU" sz="180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1800" smtClean="0">
                <a:solidFill>
                  <a:srgbClr val="000000"/>
                </a:solidFill>
                <a:hlinkClick r:id="rId4"/>
              </a:rPr>
              <a:t>http://www.ljplus.ru/img4/i/n/innayankevich/shar.jpeg</a:t>
            </a:r>
            <a:r>
              <a:rPr lang="ru-RU" sz="180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1800" smtClean="0">
                <a:solidFill>
                  <a:srgbClr val="000000"/>
                </a:solidFill>
                <a:hlinkClick r:id="rId5"/>
              </a:rPr>
              <a:t>https://encrypted-tbn2.gstatic.com/images?q=tbn:ANd9GcQjFzzKERO0Si4RLGvZHN9XUqiAG_a3a9-dC4rAQqgmYhsSb3MmPg</a:t>
            </a:r>
            <a:r>
              <a:rPr lang="ru-RU" sz="1800" smtClean="0">
                <a:solidFill>
                  <a:srgbClr val="000000"/>
                </a:solidFill>
              </a:rPr>
              <a:t> </a:t>
            </a:r>
          </a:p>
          <a:p>
            <a:endParaRPr lang="ru-RU" smtClean="0"/>
          </a:p>
        </p:txBody>
      </p:sp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325563"/>
            <a:ext cx="8229600" cy="4495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Кусок проволоки длиной 1м разрезали на 3 равные части. Какова длина одной части?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endParaRPr lang="ru-RU" b="1" dirty="0" smtClean="0"/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   </a:t>
            </a:r>
            <a:endParaRPr lang="ru-RU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Ответ</a:t>
            </a:r>
            <a:r>
              <a:rPr lang="ru-RU" dirty="0" smtClean="0"/>
              <a:t>: длина одной части</a:t>
            </a:r>
            <a:r>
              <a:rPr lang="en-US" dirty="0" smtClean="0"/>
              <a:t> </a:t>
            </a:r>
            <a:r>
              <a:rPr lang="ru-RU" dirty="0" smtClean="0"/>
              <a:t>     м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Задача 2</a:t>
            </a:r>
            <a:endParaRPr lang="ru-RU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1979613" y="2717800"/>
            <a:ext cx="5040312" cy="2170113"/>
            <a:chOff x="1979712" y="2717302"/>
            <a:chExt cx="5040560" cy="217082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979712" y="3428735"/>
              <a:ext cx="50405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635555" y="3212764"/>
              <a:ext cx="0" cy="360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435869" y="3212764"/>
              <a:ext cx="0" cy="360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Левая фигурная скобка 9"/>
            <p:cNvSpPr/>
            <p:nvPr/>
          </p:nvSpPr>
          <p:spPr>
            <a:xfrm rot="16200000">
              <a:off x="4176036" y="1376921"/>
              <a:ext cx="647912" cy="504056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30" name="TextBox 10"/>
            <p:cNvSpPr txBox="1">
              <a:spLocks noChangeArrowheads="1"/>
            </p:cNvSpPr>
            <p:nvPr/>
          </p:nvSpPr>
          <p:spPr bwMode="auto">
            <a:xfrm>
              <a:off x="4031940" y="4303351"/>
              <a:ext cx="93610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>
                  <a:latin typeface="Arial" charset="0"/>
                </a:rPr>
                <a:t>1м</a:t>
              </a:r>
            </a:p>
          </p:txBody>
        </p:sp>
        <p:sp>
          <p:nvSpPr>
            <p:cNvPr id="5131" name="TextBox 11"/>
            <p:cNvSpPr txBox="1">
              <a:spLocks noChangeArrowheads="1"/>
            </p:cNvSpPr>
            <p:nvPr/>
          </p:nvSpPr>
          <p:spPr bwMode="auto">
            <a:xfrm>
              <a:off x="2483768" y="2717303"/>
              <a:ext cx="10081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  <p:sp>
          <p:nvSpPr>
            <p:cNvPr id="5132" name="TextBox 12"/>
            <p:cNvSpPr txBox="1">
              <a:spLocks noChangeArrowheads="1"/>
            </p:cNvSpPr>
            <p:nvPr/>
          </p:nvSpPr>
          <p:spPr bwMode="auto">
            <a:xfrm>
              <a:off x="3959932" y="2717303"/>
              <a:ext cx="10081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  <p:sp>
          <p:nvSpPr>
            <p:cNvPr id="5133" name="TextBox 13"/>
            <p:cNvSpPr txBox="1">
              <a:spLocks noChangeArrowheads="1"/>
            </p:cNvSpPr>
            <p:nvPr/>
          </p:nvSpPr>
          <p:spPr bwMode="auto">
            <a:xfrm>
              <a:off x="5580112" y="2717302"/>
              <a:ext cx="100811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2400">
                  <a:latin typeface="Arial" charset="0"/>
                </a:rPr>
                <a:t>?</a:t>
              </a:r>
            </a:p>
          </p:txBody>
        </p:sp>
      </p:grp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798934"/>
              </p:ext>
            </p:extLst>
          </p:nvPr>
        </p:nvGraphicFramePr>
        <p:xfrm>
          <a:off x="5195887" y="4595621"/>
          <a:ext cx="47942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Формула" r:id="rId3" imgW="139639" imgH="393529" progId="Equation.3">
                  <p:embed/>
                </p:oleObj>
              </mc:Choice>
              <mc:Fallback>
                <p:oleObj name="Формула" r:id="rId3" imgW="139639" imgH="393529" progId="Equation.3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5887" y="4595621"/>
                        <a:ext cx="479425" cy="108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755650" y="765175"/>
            <a:ext cx="2303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altLang="ru-RU" b="1" i="1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971550" y="1268413"/>
            <a:ext cx="66246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Доли. Обыкновенные дроби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755650" y="1854200"/>
            <a:ext cx="29527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Цель урока: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1476375" y="2492375"/>
            <a:ext cx="554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endParaRPr lang="ru-RU" altLang="ru-RU" sz="1800">
              <a:latin typeface="Arial" charset="0"/>
            </a:endParaRP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1628775" y="2644775"/>
            <a:ext cx="554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endParaRPr lang="ru-RU" altLang="ru-RU" sz="1800">
              <a:latin typeface="Arial" charset="0"/>
            </a:endParaRP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949325" y="2325688"/>
            <a:ext cx="71294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ru-RU" altLang="ru-RU" sz="24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Познакомиться с понятиями: доля, обыкновенные дроби, числитель и знаменатель дроби, с правилом сравнения дробей</a:t>
            </a:r>
          </a:p>
        </p:txBody>
      </p:sp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900113" y="4576763"/>
            <a:ext cx="7200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Научиться читать и записывать обыкновенные дроби по числителю и знаменателю;</a:t>
            </a: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900113" y="5516563"/>
            <a:ext cx="720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alt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Научиться</a:t>
            </a:r>
            <a:r>
              <a:rPr lang="en-US" alt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сравнивать дроби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675688" y="620713"/>
            <a:ext cx="0" cy="5832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5688" y="549275"/>
            <a:ext cx="0" cy="719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95288" y="6524625"/>
            <a:ext cx="82804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8675688" y="549275"/>
            <a:ext cx="0" cy="611981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23850" y="620713"/>
            <a:ext cx="71438" cy="5903912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5288" y="62071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68313" y="620713"/>
            <a:ext cx="820737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55650" y="3429000"/>
            <a:ext cx="2520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Задачи урока</a:t>
            </a: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900113" y="4005263"/>
            <a:ext cx="7056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sz="2400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Узнать, что такое доли и дроби;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3" grpId="0"/>
      <p:bldP spid="9224" grpId="0"/>
      <p:bldP spid="9225" grpId="0"/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36550" y="1011238"/>
            <a:ext cx="8229600" cy="5616575"/>
          </a:xfrm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Доля – часть чего-нибудь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Из толкового словаря Ожегова С.И.)</a:t>
            </a: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sz="2800" i="1" smtClean="0">
                <a:latin typeface="Times New Roman" pitchFamily="18" charset="0"/>
                <a:cs typeface="Times New Roman" pitchFamily="18" charset="0"/>
              </a:rPr>
              <a:t>Доля - часть, дробь, участок, пай, надел; жребий, участь, судьба, рок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Из словаря Даля В.И.) </a:t>
            </a:r>
          </a:p>
          <a:p>
            <a:pPr>
              <a:buFont typeface="Wingdings" pitchFamily="2" charset="2"/>
              <a:buChar char="Ø"/>
            </a:pPr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5746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Доли</a:t>
            </a:r>
            <a:endParaRPr lang="ru-RU" altLang="ru-RU" sz="3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026" name="Диаграмма 58"/>
          <p:cNvGraphicFramePr>
            <a:graphicFrameLocks/>
          </p:cNvGraphicFramePr>
          <p:nvPr/>
        </p:nvGraphicFramePr>
        <p:xfrm>
          <a:off x="1619250" y="3860800"/>
          <a:ext cx="2520950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Диаграмма" r:id="rId3" imgW="3267160" imgH="2838525" progId="Excel.Chart.8">
                  <p:embed/>
                </p:oleObj>
              </mc:Choice>
              <mc:Fallback>
                <p:oleObj name="Диаграмма" r:id="rId3" imgW="3267160" imgH="2838525" progId="Excel.Chart.8">
                  <p:embed/>
                  <p:pic>
                    <p:nvPicPr>
                      <p:cNvPr id="0" name="Диаграмма 5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860800"/>
                        <a:ext cx="2520950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Диаграмма 59"/>
          <p:cNvGraphicFramePr>
            <a:graphicFrameLocks/>
          </p:cNvGraphicFramePr>
          <p:nvPr/>
        </p:nvGraphicFramePr>
        <p:xfrm>
          <a:off x="4716463" y="3860800"/>
          <a:ext cx="2735262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Диаграмма" r:id="rId5" imgW="3648039" imgH="2933661" progId="Excel.Chart.8">
                  <p:embed/>
                </p:oleObj>
              </mc:Choice>
              <mc:Fallback>
                <p:oleObj name="Диаграмма" r:id="rId5" imgW="3648039" imgH="2933661" progId="Excel.Chart.8">
                  <p:embed/>
                  <p:pic>
                    <p:nvPicPr>
                      <p:cNvPr id="0" name="Диаграмма 5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3860800"/>
                        <a:ext cx="2735262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2925763"/>
            <a:ext cx="777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ru-RU" alt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Равные части целого называют долями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26" grpId="0"/>
      <p:bldOleChart spid="1027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484313"/>
            <a:ext cx="2232025" cy="2089150"/>
          </a:xfrm>
          <a:noFill/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4905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Доли</a:t>
            </a:r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84486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852738"/>
            <a:ext cx="16097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275"/>
            <a:ext cx="16097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824163"/>
            <a:ext cx="30162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3346450" y="2776538"/>
          <a:ext cx="2255838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Уравнение" r:id="rId6" imgW="596641" imgH="393529" progId="Equation.3">
                  <p:embed/>
                </p:oleObj>
              </mc:Choice>
              <mc:Fallback>
                <p:oleObj name="Уравнение" r:id="rId6" imgW="596641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6450" y="2776538"/>
                        <a:ext cx="2255838" cy="108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3941763" y="1193800"/>
          <a:ext cx="2398712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Уравнение" r:id="rId8" imgW="774364" imgH="418918" progId="Equation.3">
                  <p:embed/>
                </p:oleObj>
              </mc:Choice>
              <mc:Fallback>
                <p:oleObj name="Уравнение" r:id="rId8" imgW="774364" imgH="41891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1763" y="1193800"/>
                        <a:ext cx="2398712" cy="115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 flipV="1">
            <a:off x="323850" y="836613"/>
            <a:ext cx="8496300" cy="714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820150" y="836613"/>
            <a:ext cx="0" cy="56880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22263" y="908050"/>
            <a:ext cx="38100" cy="558323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95288" y="6524625"/>
            <a:ext cx="84248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636838"/>
            <a:ext cx="25955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207" name="Objec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name="Уравнение" r:id="rId11" imgW="114151" imgH="215619" progId="Equation.3">
                  <p:embed/>
                </p:oleObj>
              </mc:Choice>
              <mc:Fallback>
                <p:oleObj name="Уравнение" r:id="rId11" imgW="114151" imgH="21561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3743325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Каждый может за версту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Видеть дробную черту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Над чертой-числитель, знайте,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Под чертою- знаменатель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Дробь такую, непременно,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Надо звать обыкновенной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endParaRPr lang="ru-RU" altLang="ru-RU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427413"/>
            <a:ext cx="2084388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28117" y="4293096"/>
            <a:ext cx="2519362" cy="24314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Числитель</a:t>
            </a:r>
          </a:p>
          <a:p>
            <a:pPr>
              <a:defRPr/>
            </a:pPr>
            <a:endParaRPr lang="ru-RU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Дробная черта</a:t>
            </a:r>
          </a:p>
          <a:p>
            <a:pPr>
              <a:defRPr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Знаменатель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881313" y="4502150"/>
          <a:ext cx="720725" cy="186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Уравнение" r:id="rId4" imgW="152334" imgH="393529" progId="Equation.3">
                  <p:embed/>
                </p:oleObj>
              </mc:Choice>
              <mc:Fallback>
                <p:oleObj name="Уравнение" r:id="rId4" imgW="152334" imgH="393529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313" y="4502150"/>
                        <a:ext cx="720725" cy="186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 flipH="1">
            <a:off x="3527425" y="4652963"/>
            <a:ext cx="900113" cy="28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1"/>
          </p:cNvCxnSpPr>
          <p:nvPr/>
        </p:nvCxnSpPr>
        <p:spPr>
          <a:xfrm flipH="1" flipV="1">
            <a:off x="3708979" y="5417047"/>
            <a:ext cx="719138" cy="91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602038" y="6021388"/>
            <a:ext cx="825500" cy="341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867400" y="766763"/>
          <a:ext cx="2405063" cy="232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2" name="Диаграмма" r:id="rId3" imgW="2409710" imgH="2333663" progId="Excel.Chart.8">
                  <p:embed/>
                </p:oleObj>
              </mc:Choice>
              <mc:Fallback>
                <p:oleObj name="Диаграмма" r:id="rId3" imgW="2409710" imgH="2333663" progId="Excel.Chart.8">
                  <p:embed/>
                  <p:pic>
                    <p:nvPicPr>
                      <p:cNvPr id="0" name="Содержимое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766763"/>
                        <a:ext cx="2405063" cy="232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503237"/>
          </a:xfrm>
        </p:spPr>
        <p:txBody>
          <a:bodyPr>
            <a:normAutofit fontScale="90000"/>
          </a:bodyPr>
          <a:lstStyle/>
          <a:p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Половина целого</a:t>
            </a:r>
          </a:p>
        </p:txBody>
      </p:sp>
      <p:graphicFrame>
        <p:nvGraphicFramePr>
          <p:cNvPr id="7171" name="Object 5"/>
          <p:cNvGraphicFramePr>
            <a:graphicFrameLocks noChangeAspect="1"/>
          </p:cNvGraphicFramePr>
          <p:nvPr/>
        </p:nvGraphicFramePr>
        <p:xfrm>
          <a:off x="2916238" y="4941888"/>
          <a:ext cx="576262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" name="Формула" r:id="rId5" imgW="165028" imgH="469696" progId="Equation.3">
                  <p:embed/>
                </p:oleObj>
              </mc:Choice>
              <mc:Fallback>
                <p:oleObj name="Формула" r:id="rId5" imgW="165028" imgH="46969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941888"/>
                        <a:ext cx="576262" cy="1439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TextBox 8"/>
          <p:cNvSpPr txBox="1">
            <a:spLocks noChangeArrowheads="1"/>
          </p:cNvSpPr>
          <p:nvPr/>
        </p:nvSpPr>
        <p:spPr bwMode="auto">
          <a:xfrm>
            <a:off x="1711325" y="5343525"/>
            <a:ext cx="6305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Долю        называют </a:t>
            </a:r>
            <a:r>
              <a:rPr lang="ru-RU" altLang="ru-RU" i="1" u="sng">
                <a:latin typeface="Times New Roman" pitchFamily="18" charset="0"/>
                <a:cs typeface="Times New Roman" pitchFamily="18" charset="0"/>
              </a:rPr>
              <a:t>половиной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58888" y="1196975"/>
          <a:ext cx="2232025" cy="13827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1286"/>
                <a:gridCol w="551286"/>
                <a:gridCol w="593044"/>
                <a:gridCol w="536409"/>
              </a:tblGrid>
              <a:tr h="50398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1" marR="91431" marT="45714" marB="45714"/>
                </a:tc>
              </a:tr>
              <a:tr h="43936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1" marR="91431" marT="45714" marB="45714"/>
                </a:tc>
              </a:tr>
              <a:tr h="439363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1" marR="91431" marT="45714" marB="45714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1" marR="91431"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1" marR="91431" marT="45714" marB="45714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292725" y="3403600"/>
          <a:ext cx="2952750" cy="18256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2125"/>
                <a:gridCol w="492125"/>
                <a:gridCol w="492125"/>
                <a:gridCol w="492125"/>
                <a:gridCol w="492125"/>
                <a:gridCol w="492125"/>
              </a:tblGrid>
              <a:tr h="456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/>
                </a:tc>
              </a:tr>
              <a:tr h="45640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/>
                </a:tc>
              </a:tr>
              <a:tr h="45640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</a:tr>
              <a:tr h="45640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9" marB="45709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331913" y="2924175"/>
            <a:ext cx="3232150" cy="1944688"/>
            <a:chOff x="1331913" y="2924175"/>
            <a:chExt cx="3232150" cy="1944688"/>
          </a:xfrm>
        </p:grpSpPr>
        <p:sp>
          <p:nvSpPr>
            <p:cNvPr id="11" name="Равнобедренный треугольник 10"/>
            <p:cNvSpPr/>
            <p:nvPr/>
          </p:nvSpPr>
          <p:spPr>
            <a:xfrm>
              <a:off x="1331913" y="2924175"/>
              <a:ext cx="1655762" cy="1944688"/>
            </a:xfrm>
            <a:prstGeom prst="triangle">
              <a:avLst>
                <a:gd name="adj" fmla="val 100000"/>
              </a:avLst>
            </a:prstGeom>
            <a:solidFill>
              <a:srgbClr val="FFFF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 rot="10800000">
              <a:off x="2987675" y="2924175"/>
              <a:ext cx="1576388" cy="1944688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3555" grpId="0"/>
      <p:bldP spid="23554" grpId="0"/>
      <p:bldP spid="71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55875" y="2390775"/>
          <a:ext cx="3195638" cy="290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2" name="Диаграмма" r:id="rId3" imgW="3200213" imgH="2914709" progId="Excel.Chart.8">
                  <p:embed/>
                </p:oleObj>
              </mc:Choice>
              <mc:Fallback>
                <p:oleObj name="Диаграмма" r:id="rId3" imgW="3200213" imgH="2914709" progId="Excel.Chart.8">
                  <p:embed/>
                  <p:pic>
                    <p:nvPicPr>
                      <p:cNvPr id="0" name="Содержимое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390775"/>
                        <a:ext cx="3195638" cy="290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Одна третья доля целого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00113" y="1341438"/>
          <a:ext cx="2592387" cy="11128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129"/>
                <a:gridCol w="864129"/>
                <a:gridCol w="864129"/>
              </a:tblGrid>
              <a:tr h="111283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3" marR="91443" marT="45733" marB="45733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3" marR="91443" marT="45733" marB="45733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3" marR="91443" marT="45733" marB="45733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867400" y="1196975"/>
          <a:ext cx="2311400" cy="22542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4586"/>
                <a:gridCol w="753407"/>
                <a:gridCol w="753407"/>
              </a:tblGrid>
              <a:tr h="72008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>
                    <a:solidFill>
                      <a:srgbClr val="FFC000"/>
                    </a:solidFill>
                  </a:tcPr>
                </a:tc>
              </a:tr>
              <a:tr h="76523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>
                    <a:solidFill>
                      <a:srgbClr val="FFC000"/>
                    </a:solidFill>
                  </a:tcPr>
                </a:tc>
              </a:tr>
              <a:tr h="76892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1" marR="91411" marT="45721" marB="45721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051050" y="5300663"/>
            <a:ext cx="66246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Долю        называют </a:t>
            </a:r>
            <a:r>
              <a:rPr lang="ru-RU" altLang="ru-RU" sz="3200" i="1" u="sng">
                <a:latin typeface="Times New Roman" pitchFamily="18" charset="0"/>
                <a:cs typeface="Times New Roman" pitchFamily="18" charset="0"/>
              </a:rPr>
              <a:t>третью</a:t>
            </a: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3203575" y="4797425"/>
          <a:ext cx="6477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Формула" r:id="rId5" imgW="152334" imgH="469696" progId="Equation.3">
                  <p:embed/>
                </p:oleObj>
              </mc:Choice>
              <mc:Fallback>
                <p:oleObj name="Формула" r:id="rId5" imgW="152334" imgH="46969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4797425"/>
                        <a:ext cx="647700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4579" grpId="0"/>
      <p:bldP spid="24578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1551</TotalTime>
  <Words>751</Words>
  <Application>Microsoft Office PowerPoint</Application>
  <PresentationFormat>Экран (4:3)</PresentationFormat>
  <Paragraphs>192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Открытая</vt:lpstr>
      <vt:lpstr>Формула</vt:lpstr>
      <vt:lpstr>Диаграмма</vt:lpstr>
      <vt:lpstr>Уравнение</vt:lpstr>
      <vt:lpstr>Уроки  в  5 классе по математике УМК Виленкин Н.Я.   Доли. Обыкновенные дроби Сравнение дробей </vt:lpstr>
      <vt:lpstr>Задача 1</vt:lpstr>
      <vt:lpstr>Задача 2</vt:lpstr>
      <vt:lpstr>Презентация PowerPoint</vt:lpstr>
      <vt:lpstr>Доли</vt:lpstr>
      <vt:lpstr>Доли</vt:lpstr>
      <vt:lpstr>Презентация PowerPoint</vt:lpstr>
      <vt:lpstr>Половина целого</vt:lpstr>
      <vt:lpstr>Одна третья доля целого</vt:lpstr>
      <vt:lpstr>Одна четвёртая доля целого</vt:lpstr>
      <vt:lpstr>Как разделить 2 яблока на троих?</vt:lpstr>
      <vt:lpstr>Задача 3</vt:lpstr>
      <vt:lpstr>Проанализируйте результаты:</vt:lpstr>
      <vt:lpstr>Выводы :</vt:lpstr>
      <vt:lpstr>Заполните пропуски</vt:lpstr>
      <vt:lpstr>Сравнение дробей с одинаковыми знаменателями</vt:lpstr>
      <vt:lpstr>Сравнение дробей с одинаковыми числителями</vt:lpstr>
      <vt:lpstr>Выводы: </vt:lpstr>
      <vt:lpstr>Выполни задание</vt:lpstr>
      <vt:lpstr>Выполни задание</vt:lpstr>
      <vt:lpstr>Выполни задание </vt:lpstr>
      <vt:lpstr>Презентация PowerPoint</vt:lpstr>
      <vt:lpstr>Проверьте работу</vt:lpstr>
      <vt:lpstr>Научились ли вы: </vt:lpstr>
      <vt:lpstr>Задание на дом:</vt:lpstr>
      <vt:lpstr>Презентация PowerPoint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комп4</cp:lastModifiedBy>
  <cp:revision>338</cp:revision>
  <dcterms:created xsi:type="dcterms:W3CDTF">2013-01-21T18:03:43Z</dcterms:created>
  <dcterms:modified xsi:type="dcterms:W3CDTF">2023-02-10T09:12:31Z</dcterms:modified>
</cp:coreProperties>
</file>