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70" r:id="rId3"/>
    <p:sldId id="269" r:id="rId4"/>
    <p:sldId id="268" r:id="rId5"/>
    <p:sldId id="271" r:id="rId6"/>
    <p:sldId id="272" r:id="rId7"/>
    <p:sldId id="273" r:id="rId8"/>
    <p:sldId id="274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88548" autoAdjust="0"/>
  </p:normalViewPr>
  <p:slideViewPr>
    <p:cSldViewPr snapToGrid="0">
      <p:cViewPr>
        <p:scale>
          <a:sx n="60" d="100"/>
          <a:sy n="60" d="100"/>
        </p:scale>
        <p:origin x="-836" y="-3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E66CDF-030C-4D29-A9F3-A1BAAC4D33B2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BDEBD3-00FD-4C0E-A211-212393EF10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56107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Развитие мыслительной и речевой деятельности. Совершенствование навыков ориентировки на плоскости и в пространстве.</a:t>
            </a:r>
          </a:p>
          <a:p>
            <a:r>
              <a:rPr lang="ru-RU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Воспитатель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 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Внимательно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рассмотрите иллюстрацию и ответьте на мои вопросы. Что находится в верхнем правом углу?</a:t>
            </a:r>
          </a:p>
          <a:p>
            <a:r>
              <a:rPr lang="ru-RU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Воспитатель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Где находится каток?</a:t>
            </a:r>
          </a:p>
          <a:p>
            <a:r>
              <a:rPr lang="ru-RU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Воспитатель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Сколько деревьев и кустов изображено на картине?</a:t>
            </a:r>
          </a:p>
          <a:p>
            <a:r>
              <a:rPr lang="ru-RU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Воспитатель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Где нарисован снеговик?</a:t>
            </a:r>
          </a:p>
          <a:p>
            <a:r>
              <a:rPr lang="ru-RU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Воспитатель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Что изобразил художник в верхней части картины? </a:t>
            </a:r>
          </a:p>
          <a:p>
            <a:r>
              <a:rPr lang="ru-RU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Воспитатель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Что находится в центре?</a:t>
            </a:r>
          </a:p>
          <a:p>
            <a:r>
              <a:rPr lang="ru-RU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Воспитатель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В какие 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зимние игры играют дети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?</a:t>
            </a:r>
          </a:p>
          <a:p>
            <a:r>
              <a:rPr lang="ru-RU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Воспитатель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Молодцы, вы правильно ответили на все вопросы.	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BDEBD3-00FD-4C0E-A211-212393EF1052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31150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15D1D6D-5C6C-40F1-896E-A95C0CA70F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9D531205-D820-4729-8A95-D834F1E35C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23B4A725-8120-4F14-9B07-26E52E5F27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3BCD1-9E5F-4B4F-A954-BDECF175A01D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F80B1076-4046-4489-B9D0-C2F77CB8D6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C4EAB66B-524F-496C-9F42-99E2E2AADA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01697-5118-40D7-97DF-5F0D16E8232E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46490584-E9E9-41F9-9FFB-23C2FE283D1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08150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FFCB916-9CA0-4BA7-8741-F40A33E209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CF4D8AF2-4DD7-4736-8562-45154A1B5C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EC4D3776-57D9-489E-AA29-6D3125835F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3BCD1-9E5F-4B4F-A954-BDECF175A01D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256D214D-02C5-41D2-9BDC-9DE478CEFB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CDCF7004-A9EA-4AEA-A989-3BC97AE116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01697-5118-40D7-97DF-5F0D16E823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69814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19446420-336A-4A1A-AA77-F8304C4475D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D11B50D7-DBC5-4037-A5D6-69AD38D7FF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FDD59BC5-1865-4B04-8ABD-6436666DCB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3BCD1-9E5F-4B4F-A954-BDECF175A01D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95BBA39C-CB41-4DE0-BB5A-34DFF6F48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EC9736E5-9DFE-4985-95CB-FA44ADBE9E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01697-5118-40D7-97DF-5F0D16E823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90404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1F4DAE1-28DA-4C8F-9D9F-F9E31D9C9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8BC023E-4B18-4E8E-AB8A-CB3DA01FFF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8ACA7D27-8967-45F2-8A90-8C7A1DC056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3BCD1-9E5F-4B4F-A954-BDECF175A01D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80633F18-F2B2-425D-B7C8-C21A1DED9B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85D9ADDC-8559-4047-ABF8-57D6EA8EB9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01697-5118-40D7-97DF-5F0D16E823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5955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7ECBF61-FCA5-489E-A2A0-68CB16E0E7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BBEE77CD-31B2-4A6B-A5ED-67BFAFF5F4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3FC53117-9AA4-4F40-BECD-70B6328292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3BCD1-9E5F-4B4F-A954-BDECF175A01D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4336BF92-3461-4893-AB1F-806C2E1996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5B81E15D-41EB-475B-B3E6-0332FD197E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01697-5118-40D7-97DF-5F0D16E823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06313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63DA1BC-1085-4594-96B6-5F64CCC536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25FF52D-1C1D-4F46-B9AD-3A8196A61E2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2D3097F5-09B2-4B71-80D2-844735A444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FDCD5DB3-4882-40D3-B567-5DF45FE8D5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3BCD1-9E5F-4B4F-A954-BDECF175A01D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31AC6E9B-512C-447C-9A9F-7D01F6259F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62F328F7-169A-419C-A57E-2493070787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01697-5118-40D7-97DF-5F0D16E823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34994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2F33594-B62D-4DA6-891E-998F3C1B2A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4281D7DA-65DB-4DDE-8CCB-E1707B2FB8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07F425B4-B571-4B30-B7BB-0F1D7205A7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D8A734F1-3BBC-493D-B64C-D9B4301D36E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4D733D15-4513-4AAD-8EC0-87A9BA4319A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33E22B7D-CFCC-4FAE-B006-1A5745EE89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3BCD1-9E5F-4B4F-A954-BDECF175A01D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81F1B058-A9FF-4A22-8FD5-BCD29BDACC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84A071E1-7214-4537-A8A5-DF4406FAAE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01697-5118-40D7-97DF-5F0D16E823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25033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E071FF1-586D-4E44-A04B-DDA2A7A1A5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82EDFF30-6E0C-4CA8-99A8-0D8BF661B6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3BCD1-9E5F-4B4F-A954-BDECF175A01D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55641ED7-873D-4A93-92D9-6A5E6164B9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800C3D5C-F19B-4377-AA57-5B5A2063FA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01697-5118-40D7-97DF-5F0D16E823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58579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A6FB2A28-99A5-4BC5-807C-F9075AE7DF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3BCD1-9E5F-4B4F-A954-BDECF175A01D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8D2C5E3F-6C28-4AD5-9DF0-17D75E4FE8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E38AB473-157B-42CB-8D51-87B7841807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01697-5118-40D7-97DF-5F0D16E823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03742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320F69C-3AD9-42B4-843D-ADA7913DE1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0A5514B-735A-4200-B9D6-A5AB35DBF3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D523C847-7A95-40F8-A0F5-20100AA9FF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7BE793E1-86F7-44FD-BCC6-C270BD56A9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3BCD1-9E5F-4B4F-A954-BDECF175A01D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11583FDD-088D-4698-8B8F-37ED03D969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9FB95E59-788C-4270-A6F2-2A1177716C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01697-5118-40D7-97DF-5F0D16E823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6902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54E947D-940F-43CF-8427-8B5A71828D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3C56EC65-A27B-42BC-AD7C-ECBAD340736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D8A2EB30-B25F-476E-BDAB-FB7E35E1E2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58EFE19F-9195-4D29-8A1A-844520A191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3BCD1-9E5F-4B4F-A954-BDECF175A01D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A01CB6B2-7133-4F31-AF52-E97BB1948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810253B9-C63E-4628-81A4-91258B65D3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01697-5118-40D7-97DF-5F0D16E823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27303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FA65BB6-F324-466F-B555-583F27FD68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2E5CA411-CD4F-4868-AEEA-C2179219C1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1638279A-E803-4D17-A0DB-DF774F4FE8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73BCD1-9E5F-4B4F-A954-BDECF175A01D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96CA6D4B-56C7-44B8-B040-888571EA5B1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7B3B3D0B-58C0-45DB-892C-453C674058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01697-5118-40D7-97DF-5F0D16E8232E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BB01964A-6717-43D6-8D67-0611274F1D9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350655"/>
            <a:ext cx="12192000" cy="4507345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89E17E80-7A8C-4D5C-A6C5-69B23879885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2558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28755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EC92F1A-36D4-4A07-8B6A-2A5B41AA83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9107" y="810352"/>
            <a:ext cx="11982893" cy="23876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Презентация к занятию по ФЭМП в разновозрастной группе</a:t>
            </a:r>
            <a:b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«Зимние забавы»</a:t>
            </a:r>
            <a:endParaRPr lang="ru-RU" b="1" dirty="0">
              <a:ln w="9525">
                <a:solidFill>
                  <a:schemeClr val="bg1"/>
                </a:solidFill>
                <a:prstDash val="solid"/>
              </a:ln>
              <a:solidFill>
                <a:srgbClr val="C0000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DA983AEB-D71F-4FB1-B005-2581687D07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04739" y="3226246"/>
            <a:ext cx="9144000" cy="1655762"/>
          </a:xfrm>
        </p:spPr>
        <p:txBody>
          <a:bodyPr/>
          <a:lstStyle/>
          <a:p>
            <a:r>
              <a:rPr lang="ru-RU" dirty="0" smtClean="0"/>
              <a:t>Автор: Ерёменко Н.А., воспитатель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388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/>
              <a:t>Игра «Чудесный </a:t>
            </a:r>
            <a:r>
              <a:rPr lang="ru-RU" b="1" i="1" dirty="0"/>
              <a:t>мешочек</a:t>
            </a:r>
            <a:r>
              <a:rPr lang="ru-RU" b="1" i="1" dirty="0" smtClean="0"/>
              <a:t>»</a:t>
            </a: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729330" y="3072809"/>
            <a:ext cx="1800000" cy="180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8714930" y="3072809"/>
            <a:ext cx="1800000" cy="18000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8899451" y="2998381"/>
            <a:ext cx="1807535" cy="2169042"/>
          </a:xfrm>
          <a:prstGeom prst="triangl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8144540" y="3732028"/>
            <a:ext cx="2913320" cy="1140781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8367823" y="3551274"/>
            <a:ext cx="2573079" cy="1201479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2" descr="http://bigleto.ru/published/publicdata/H52129BAZA/attachments/SC/products_pictures/meshochek-dlja-podarkov-blb1_enl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439317" y="1435395"/>
            <a:ext cx="4365508" cy="5285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1388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11638E-6 4.07407E-6 L -0.4491 -0.00741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455" y="-3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45483E-6 3.33333E-6 L -0.44637 -0.01343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325" y="-6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87165E-6 -3.7037E-7 L -0.46733 -0.01667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366" y="-8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97527E-6 -4.81481E-6 L -0.43764 -0.04606 " pathEditMode="relative" rAng="0" ptsTypes="AA">
                                      <p:cBhvr>
                                        <p:cTn id="5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882" y="-23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7.3158E-7 -4.07407E-6 L -0.44637 -0.02268 " pathEditMode="relative" rAng="0" ptsTypes="AA">
                                      <p:cBhvr>
                                        <p:cTn id="6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325" y="-11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5" grpId="2" animBg="1"/>
      <p:bldP spid="6" grpId="0" animBg="1"/>
      <p:bldP spid="6" grpId="1" animBg="1"/>
      <p:bldP spid="6" grpId="2" animBg="1"/>
      <p:bldP spid="8" grpId="0" animBg="1"/>
      <p:bldP spid="8" grpId="1" animBg="1"/>
      <p:bldP spid="8" grpId="2" animBg="1"/>
      <p:bldP spid="9" grpId="0" animBg="1"/>
      <p:bldP spid="9" grpId="1" animBg="1"/>
      <p:bldP spid="9" grpId="2" animBg="1"/>
      <p:bldP spid="10" grpId="0" animBg="1"/>
      <p:bldP spid="10" grpId="1" animBg="1"/>
      <p:bldP spid="10" grpId="2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Игра </a:t>
            </a:r>
            <a:r>
              <a:rPr lang="ru-RU" b="1" i="1" dirty="0"/>
              <a:t>«Выложи горку»</a:t>
            </a:r>
            <a:endParaRPr lang="ru-RU" b="1" dirty="0"/>
          </a:p>
        </p:txBody>
      </p:sp>
      <p:grpSp>
        <p:nvGrpSpPr>
          <p:cNvPr id="4" name="Группа 3"/>
          <p:cNvGrpSpPr/>
          <p:nvPr/>
        </p:nvGrpSpPr>
        <p:grpSpPr>
          <a:xfrm flipH="1">
            <a:off x="1113725" y="1987823"/>
            <a:ext cx="9262745" cy="3627755"/>
            <a:chOff x="0" y="0"/>
            <a:chExt cx="9262745" cy="362775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723900" y="2184400"/>
              <a:ext cx="2879725" cy="719455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447800" y="1460500"/>
              <a:ext cx="2160000" cy="719455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2171700" y="736600"/>
              <a:ext cx="1440000" cy="719455"/>
            </a:xfrm>
            <a:prstGeom prst="rect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2908300" y="12700"/>
              <a:ext cx="720000" cy="720000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9" name="Прямоугольный треугольник 8"/>
            <p:cNvSpPr/>
            <p:nvPr/>
          </p:nvSpPr>
          <p:spPr>
            <a:xfrm>
              <a:off x="3606800" y="0"/>
              <a:ext cx="5655945" cy="3599815"/>
            </a:xfrm>
            <a:prstGeom prst="rtTriangl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3606800" y="1308100"/>
              <a:ext cx="2052000" cy="2304000"/>
            </a:xfrm>
            <a:prstGeom prst="rect">
              <a:avLst/>
            </a:prstGeom>
            <a:solidFill>
              <a:srgbClr val="7030A0"/>
            </a:solidFill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0" y="2908300"/>
              <a:ext cx="3599815" cy="719455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476327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Уличный Каток — стоковая векторная графика и другие изображения на тему  Каток - Каток, Катание на коньках, На открытом воздухе - iStoc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444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7967317"/>
              </p:ext>
            </p:extLst>
          </p:nvPr>
        </p:nvGraphicFramePr>
        <p:xfrm>
          <a:off x="499733" y="372138"/>
          <a:ext cx="11323670" cy="2365744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1132367"/>
                <a:gridCol w="1132367"/>
                <a:gridCol w="1132367"/>
                <a:gridCol w="1132367"/>
                <a:gridCol w="1132367"/>
                <a:gridCol w="1132367"/>
                <a:gridCol w="1132367"/>
                <a:gridCol w="1132367"/>
                <a:gridCol w="1132367"/>
                <a:gridCol w="1132367"/>
              </a:tblGrid>
              <a:tr h="118287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8287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0936" y="3974807"/>
            <a:ext cx="990701" cy="10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13774" y="5114572"/>
            <a:ext cx="990701" cy="10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42843" y="4400109"/>
            <a:ext cx="990701" cy="10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4173" y="5054807"/>
            <a:ext cx="990701" cy="10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14843" y="4283151"/>
            <a:ext cx="990701" cy="10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8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336" y="4940109"/>
            <a:ext cx="990701" cy="10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21978" y="4094337"/>
            <a:ext cx="990701" cy="10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8378" y="3860109"/>
            <a:ext cx="990701" cy="10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3" name="Рисунок 42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33544" y="4010934"/>
            <a:ext cx="1035050" cy="1007745"/>
          </a:xfrm>
          <a:prstGeom prst="rect">
            <a:avLst/>
          </a:prstGeom>
          <a:ln>
            <a:noFill/>
          </a:ln>
        </p:spPr>
      </p:pic>
      <p:pic>
        <p:nvPicPr>
          <p:cNvPr id="44" name="Рисунок 43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33451" y="5012364"/>
            <a:ext cx="1035050" cy="1007745"/>
          </a:xfrm>
          <a:prstGeom prst="rect">
            <a:avLst/>
          </a:prstGeom>
          <a:ln>
            <a:noFill/>
          </a:ln>
        </p:spPr>
      </p:pic>
      <p:pic>
        <p:nvPicPr>
          <p:cNvPr id="45" name="Рисунок 44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79698" y="5594807"/>
            <a:ext cx="1035050" cy="1007745"/>
          </a:xfrm>
          <a:prstGeom prst="rect">
            <a:avLst/>
          </a:prstGeom>
          <a:ln>
            <a:noFill/>
          </a:ln>
        </p:spPr>
      </p:pic>
      <p:pic>
        <p:nvPicPr>
          <p:cNvPr id="46" name="Рисунок 45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70604" y="3961602"/>
            <a:ext cx="1035050" cy="1007745"/>
          </a:xfrm>
          <a:prstGeom prst="rect">
            <a:avLst/>
          </a:prstGeom>
          <a:ln>
            <a:noFill/>
          </a:ln>
        </p:spPr>
      </p:pic>
      <p:pic>
        <p:nvPicPr>
          <p:cNvPr id="47" name="Рисунок 46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11377" y="5106511"/>
            <a:ext cx="1035050" cy="1007745"/>
          </a:xfrm>
          <a:prstGeom prst="rect">
            <a:avLst/>
          </a:prstGeom>
          <a:ln>
            <a:noFill/>
          </a:ln>
        </p:spPr>
      </p:pic>
      <p:pic>
        <p:nvPicPr>
          <p:cNvPr id="48" name="Рисунок 47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6744" y="4853590"/>
            <a:ext cx="1035050" cy="1007745"/>
          </a:xfrm>
          <a:prstGeom prst="rect">
            <a:avLst/>
          </a:prstGeom>
          <a:ln>
            <a:noFill/>
          </a:ln>
        </p:spPr>
      </p:pic>
      <p:pic>
        <p:nvPicPr>
          <p:cNvPr id="49" name="Рисунок 48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03143" y="5067811"/>
            <a:ext cx="1035050" cy="1007745"/>
          </a:xfrm>
          <a:prstGeom prst="rect">
            <a:avLst/>
          </a:prstGeom>
          <a:ln>
            <a:noFill/>
          </a:ln>
        </p:spPr>
      </p:pic>
      <p:pic>
        <p:nvPicPr>
          <p:cNvPr id="50" name="Рисунок 49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57544" y="5690699"/>
            <a:ext cx="1035050" cy="1007745"/>
          </a:xfrm>
          <a:prstGeom prst="rect">
            <a:avLst/>
          </a:prstGeom>
          <a:ln>
            <a:noFill/>
          </a:ln>
        </p:spPr>
      </p:pic>
      <p:pic>
        <p:nvPicPr>
          <p:cNvPr id="51" name="Рисунок 50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8221" y="4166592"/>
            <a:ext cx="1035050" cy="1007745"/>
          </a:xfrm>
          <a:prstGeom prst="rect">
            <a:avLst/>
          </a:prstGeom>
          <a:ln>
            <a:noFill/>
          </a:ln>
        </p:spPr>
      </p:pic>
      <p:pic>
        <p:nvPicPr>
          <p:cNvPr id="52" name="Рисунок 51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25402" y="4166592"/>
            <a:ext cx="1035050" cy="1007745"/>
          </a:xfrm>
          <a:prstGeom prst="rect">
            <a:avLst/>
          </a:prstGeom>
          <a:ln>
            <a:noFill/>
          </a:ln>
        </p:spPr>
      </p:pic>
      <p:pic>
        <p:nvPicPr>
          <p:cNvPr id="5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757010" y="4788249"/>
            <a:ext cx="990701" cy="10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8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09410" y="4940649"/>
            <a:ext cx="990701" cy="10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9" name="Заголовок 1"/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 smtClean="0"/>
              <a:t>Игра </a:t>
            </a:r>
            <a:r>
              <a:rPr lang="ru-RU" b="1" i="1" dirty="0" smtClean="0"/>
              <a:t>«На катке»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088327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80864E-6 -3.33333E-6 L -0.05858 -0.51921 " pathEditMode="relative" rAng="0" ptsTypes="AA">
                                      <p:cBhvr>
                                        <p:cTn id="9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29" y="-259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4895E-6 1.48148E-6 L -0.03046 -0.4632 " pathEditMode="relative" rAng="0" ptsTypes="AA">
                                      <p:cBhvr>
                                        <p:cTn id="98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23" y="-231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5709E-6 3.33333E-6 L -0.03306 -0.50186 " pathEditMode="relative" rAng="0" ptsTypes="AA">
                                      <p:cBhvr>
                                        <p:cTn id="102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53" y="-250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416E-6 4.07407E-6 L -0.09672 -0.33287 " pathEditMode="relative" rAng="0" ptsTypes="AA">
                                      <p:cBhvr>
                                        <p:cTn id="106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42" y="-166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3481E-6 -4.07407E-6 L 0.05233 -0.65694 " pathEditMode="relative" rAng="0" ptsTypes="AA">
                                      <p:cBhvr>
                                        <p:cTn id="110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17" y="-328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4928E-6 1.48148E-6 L -0.08266 -0.36852 " pathEditMode="relative" rAng="0" ptsTypes="AA">
                                      <p:cBhvr>
                                        <p:cTn id="114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40" y="-184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5197E-7 2.96296E-6 L 0.03398 -0.68334 " pathEditMode="relative" rAng="0" ptsTypes="AA">
                                      <p:cBhvr>
                                        <p:cTn id="118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92" y="-34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44728E-7 1.48148E-6 L -0.02864 -0.49861 " pathEditMode="relative" rAng="0" ptsTypes="AA">
                                      <p:cBhvr>
                                        <p:cTn id="122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32" y="-249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7933E-6 -3.7037E-7 L 0.02082 -0.57801 " pathEditMode="relative" rAng="0" ptsTypes="AA">
                                      <p:cBhvr>
                                        <p:cTn id="126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1" y="-289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3.7037E-7 L -0.03931 -0.56875 " pathEditMode="relative" rAng="0" ptsTypes="AA">
                                      <p:cBhvr>
                                        <p:cTn id="130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66" y="-284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10362E-6 -7.40741E-7 L -0.04087 -0.67268 " pathEditMode="relative" rAng="0" ptsTypes="AA">
                                      <p:cBhvr>
                                        <p:cTn id="134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44" y="-336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906E-6 -3.33333E-6 L 0.02955 -0.33889 " pathEditMode="relative" rAng="0" ptsTypes="AA">
                                      <p:cBhvr>
                                        <p:cTn id="138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71" y="-16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298E-6 -4.44444E-6 L -0.05416 -0.53588 " pathEditMode="relative" rAng="0" ptsTypes="AA">
                                      <p:cBhvr>
                                        <p:cTn id="142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08" y="-268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28795E-6 1.48148E-6 L 0.02095 -0.36088 " pathEditMode="relative" rAng="0" ptsTypes="AA">
                                      <p:cBhvr>
                                        <p:cTn id="146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1" y="-180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1015E-6 -7.40741E-7 L -0.07758 -0.56111 " pathEditMode="relative" rAng="0" ptsTypes="AA">
                                      <p:cBhvr>
                                        <p:cTn id="150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79" y="-280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1661E-6 4.44444E-6 L -0.13421 -0.50024 " pathEditMode="relative" rAng="0" ptsTypes="AA">
                                      <p:cBhvr>
                                        <p:cTn id="154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17" y="-250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56392E-6 3.33333E-6 L 0.07836 -0.4882 " pathEditMode="relative" rAng="0" ptsTypes="AA">
                                      <p:cBhvr>
                                        <p:cTn id="158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18" y="-244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63421E-6 -7.40741E-7 L 0.27557 -0.58565 " pathEditMode="relative" rAng="0" ptsTypes="AA">
                                      <p:cBhvr>
                                        <p:cTn id="162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772" y="-29282"/>
                                    </p:animMotion>
                                  </p:childTnLst>
                                </p:cTn>
                              </p:par>
                              <p:par>
                                <p:cTn id="1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2713E-6 -1.85185E-6 L -0.25697 -0.64028 " pathEditMode="relative" rAng="0" ptsTypes="AA">
                                      <p:cBhvr>
                                        <p:cTn id="170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848" y="-32014"/>
                                    </p:animMotion>
                                  </p:childTnLst>
                                </p:cTn>
                              </p:par>
                              <p:par>
                                <p:cTn id="17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795 -0.02314 L -0.17769 -0.65578 " pathEditMode="relative" rAng="0" ptsTypes="AA">
                                      <p:cBhvr>
                                        <p:cTn id="178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288" y="-316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2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3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8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9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94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5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0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1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59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Пальчиковая </a:t>
            </a:r>
            <a:r>
              <a:rPr lang="ru-RU" b="1" dirty="0" smtClean="0"/>
              <a:t>гимнастика</a:t>
            </a:r>
            <a:br>
              <a:rPr lang="ru-RU" b="1" dirty="0" smtClean="0"/>
            </a:br>
            <a:r>
              <a:rPr lang="ru-RU" b="1" i="1" dirty="0" smtClean="0"/>
              <a:t>«Мы </a:t>
            </a:r>
            <a:r>
              <a:rPr lang="ru-RU" b="1" i="1" dirty="0"/>
              <a:t>катаем снежный ком»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6317512" cy="435133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b="1" dirty="0"/>
              <a:t>Мы катаем снежный </a:t>
            </a:r>
            <a:r>
              <a:rPr lang="ru-RU" b="1" dirty="0" smtClean="0"/>
              <a:t>ком,</a:t>
            </a:r>
          </a:p>
          <a:p>
            <a:pPr marL="0" indent="0">
              <a:buNone/>
            </a:pPr>
            <a:r>
              <a:rPr lang="ru-RU" i="1" dirty="0" smtClean="0"/>
              <a:t>(Ладони </a:t>
            </a:r>
            <a:r>
              <a:rPr lang="ru-RU" i="1" dirty="0"/>
              <a:t>лежат на коленях, дети делают ими движения вперед-назад)</a:t>
            </a:r>
            <a:endParaRPr lang="ru-RU" dirty="0"/>
          </a:p>
          <a:p>
            <a:pPr marL="0" indent="0">
              <a:buNone/>
            </a:pPr>
            <a:r>
              <a:rPr lang="ru-RU" b="1" dirty="0"/>
              <a:t>Будем строить снежный дом</a:t>
            </a:r>
            <a:r>
              <a:rPr lang="ru-RU" b="1" dirty="0" smtClean="0"/>
              <a:t>,</a:t>
            </a:r>
          </a:p>
          <a:p>
            <a:pPr marL="0" indent="0">
              <a:buNone/>
            </a:pPr>
            <a:r>
              <a:rPr lang="ru-RU" dirty="0" smtClean="0"/>
              <a:t>(</a:t>
            </a:r>
            <a:r>
              <a:rPr lang="ru-RU" i="1" dirty="0" smtClean="0"/>
              <a:t>«</a:t>
            </a:r>
            <a:r>
              <a:rPr lang="ru-RU" i="1" dirty="0"/>
              <a:t>Рисуют»</a:t>
            </a:r>
            <a:r>
              <a:rPr lang="ru-RU" dirty="0"/>
              <a:t> в воздухе указательными пальцами дом.)</a:t>
            </a:r>
          </a:p>
          <a:p>
            <a:pPr marL="0" indent="0">
              <a:buNone/>
            </a:pPr>
            <a:r>
              <a:rPr lang="ru-RU" b="1" dirty="0"/>
              <a:t>Мы польем его водой</a:t>
            </a:r>
            <a:r>
              <a:rPr lang="ru-RU" b="1" dirty="0" smtClean="0"/>
              <a:t>,</a:t>
            </a:r>
          </a:p>
          <a:p>
            <a:pPr marL="0" indent="0">
              <a:buNone/>
            </a:pPr>
            <a:r>
              <a:rPr lang="ru-RU" i="1" dirty="0" smtClean="0"/>
              <a:t>(</a:t>
            </a:r>
            <a:r>
              <a:rPr lang="ru-RU" i="1" dirty="0"/>
              <a:t>Изображают, что поливают из лейки)</a:t>
            </a:r>
            <a:endParaRPr lang="ru-RU" dirty="0"/>
          </a:p>
          <a:p>
            <a:pPr marL="0" indent="0">
              <a:buNone/>
            </a:pPr>
            <a:r>
              <a:rPr lang="ru-RU" b="1" dirty="0"/>
              <a:t>Дом наш будет ледяной</a:t>
            </a:r>
            <a:r>
              <a:rPr lang="ru-RU" b="1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(</a:t>
            </a:r>
            <a:r>
              <a:rPr lang="ru-RU" i="1" dirty="0" smtClean="0"/>
              <a:t>«</a:t>
            </a:r>
            <a:r>
              <a:rPr lang="ru-RU" i="1" dirty="0"/>
              <a:t>Рисуют»</a:t>
            </a:r>
            <a:r>
              <a:rPr lang="ru-RU" dirty="0"/>
              <a:t> дом указательными пальцами перед собой.)</a:t>
            </a:r>
          </a:p>
          <a:p>
            <a:pPr marL="0" indent="0">
              <a:buNone/>
            </a:pPr>
            <a:r>
              <a:rPr lang="ru-RU" b="1" dirty="0"/>
              <a:t>Каждый ком – один этаж</a:t>
            </a:r>
            <a:r>
              <a:rPr lang="ru-RU" b="1" dirty="0" smtClean="0"/>
              <a:t>,</a:t>
            </a:r>
          </a:p>
          <a:p>
            <a:pPr marL="0" indent="0">
              <a:buNone/>
            </a:pPr>
            <a:r>
              <a:rPr lang="ru-RU" i="1" dirty="0" smtClean="0"/>
              <a:t>(</a:t>
            </a:r>
            <a:r>
              <a:rPr lang="ru-RU" i="1" dirty="0"/>
              <a:t>Ударяют кулаками друг о друга, поднимая их вверх.)</a:t>
            </a:r>
            <a:endParaRPr lang="ru-RU" dirty="0"/>
          </a:p>
          <a:p>
            <a:pPr marL="0" indent="0">
              <a:buNone/>
            </a:pPr>
            <a:r>
              <a:rPr lang="ru-RU" b="1" dirty="0"/>
              <a:t>Подрастает домик наш</a:t>
            </a:r>
            <a:r>
              <a:rPr lang="ru-RU" b="1" dirty="0" smtClean="0"/>
              <a:t>!</a:t>
            </a:r>
          </a:p>
          <a:p>
            <a:pPr marL="0" indent="0">
              <a:buNone/>
            </a:pPr>
            <a:r>
              <a:rPr lang="ru-RU" dirty="0" smtClean="0"/>
              <a:t>(</a:t>
            </a:r>
            <a:r>
              <a:rPr lang="ru-RU" dirty="0"/>
              <a:t>Делают из ладоней </a:t>
            </a:r>
            <a:r>
              <a:rPr lang="ru-RU" i="1" dirty="0"/>
              <a:t>«крышу»</a:t>
            </a:r>
            <a:r>
              <a:rPr lang="ru-RU" dirty="0"/>
              <a:t> над головой.)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359207" y="2007450"/>
            <a:ext cx="3686175" cy="3438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95965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0097" y="-138223"/>
            <a:ext cx="10515600" cy="1325563"/>
          </a:xfrm>
        </p:spPr>
        <p:txBody>
          <a:bodyPr/>
          <a:lstStyle/>
          <a:p>
            <a:pPr algn="ctr"/>
            <a:r>
              <a:rPr lang="ru-RU" b="1" dirty="0"/>
              <a:t>Игра </a:t>
            </a:r>
            <a:r>
              <a:rPr lang="ru-RU" b="1" i="1" dirty="0"/>
              <a:t>«Зимние забавы»</a:t>
            </a:r>
            <a:r>
              <a:rPr lang="ru-RU" b="1" dirty="0"/>
              <a:t>.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84912" y="1023875"/>
            <a:ext cx="8020325" cy="571716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30620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6834" y="4214975"/>
            <a:ext cx="2061791" cy="1325563"/>
          </a:xfrm>
        </p:spPr>
        <p:txBody>
          <a:bodyPr/>
          <a:lstStyle/>
          <a:p>
            <a:pPr algn="ctr"/>
            <a:r>
              <a:rPr lang="ru-RU" b="1" i="1" dirty="0" smtClean="0"/>
              <a:t>ВЕСНА</a:t>
            </a:r>
            <a:endParaRPr lang="ru-RU" b="1" i="1" dirty="0"/>
          </a:p>
        </p:txBody>
      </p:sp>
      <p:grpSp>
        <p:nvGrpSpPr>
          <p:cNvPr id="10" name="Группа 9"/>
          <p:cNvGrpSpPr/>
          <p:nvPr/>
        </p:nvGrpSpPr>
        <p:grpSpPr>
          <a:xfrm>
            <a:off x="3416669" y="1128503"/>
            <a:ext cx="5121283" cy="5273240"/>
            <a:chOff x="0" y="0"/>
            <a:chExt cx="6932384" cy="6666141"/>
          </a:xfrm>
        </p:grpSpPr>
        <p:sp>
          <p:nvSpPr>
            <p:cNvPr id="11" name="Овал 10"/>
            <p:cNvSpPr/>
            <p:nvPr/>
          </p:nvSpPr>
          <p:spPr>
            <a:xfrm>
              <a:off x="0" y="0"/>
              <a:ext cx="6932384" cy="666614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2" name="Капля 11"/>
            <p:cNvSpPr/>
            <p:nvPr/>
          </p:nvSpPr>
          <p:spPr>
            <a:xfrm>
              <a:off x="215900" y="3695700"/>
              <a:ext cx="2879725" cy="2879725"/>
            </a:xfrm>
            <a:prstGeom prst="teardrop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3" name="Капля 12"/>
            <p:cNvSpPr/>
            <p:nvPr/>
          </p:nvSpPr>
          <p:spPr>
            <a:xfrm flipH="1">
              <a:off x="3848100" y="3695700"/>
              <a:ext cx="2879725" cy="2879725"/>
            </a:xfrm>
            <a:prstGeom prst="teardrop">
              <a:avLst/>
            </a:prstGeom>
            <a:solidFill>
              <a:schemeClr val="accent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4" name="Капля 13"/>
            <p:cNvSpPr/>
            <p:nvPr/>
          </p:nvSpPr>
          <p:spPr>
            <a:xfrm flipV="1">
              <a:off x="228600" y="88900"/>
              <a:ext cx="2879725" cy="2879725"/>
            </a:xfrm>
            <a:prstGeom prst="teardrop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5" name="Капля 14"/>
            <p:cNvSpPr/>
            <p:nvPr/>
          </p:nvSpPr>
          <p:spPr>
            <a:xfrm flipH="1" flipV="1">
              <a:off x="3860800" y="101600"/>
              <a:ext cx="2879725" cy="2879725"/>
            </a:xfrm>
            <a:prstGeom prst="teardrop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</p:grpSp>
      <p:sp>
        <p:nvSpPr>
          <p:cNvPr id="16" name="Заголовок 1"/>
          <p:cNvSpPr txBox="1">
            <a:spLocks/>
          </p:cNvSpPr>
          <p:nvPr/>
        </p:nvSpPr>
        <p:spPr>
          <a:xfrm>
            <a:off x="1003930" y="-3536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 smtClean="0"/>
              <a:t>Упражнение </a:t>
            </a:r>
            <a:r>
              <a:rPr lang="ru-RU" b="1" i="1" dirty="0" smtClean="0"/>
              <a:t>«Подбери правильно»</a:t>
            </a:r>
            <a:endParaRPr lang="ru-RU" b="1" dirty="0"/>
          </a:p>
        </p:txBody>
      </p:sp>
      <p:sp>
        <p:nvSpPr>
          <p:cNvPr id="17" name="Заголовок 1"/>
          <p:cNvSpPr txBox="1">
            <a:spLocks/>
          </p:cNvSpPr>
          <p:nvPr/>
        </p:nvSpPr>
        <p:spPr>
          <a:xfrm>
            <a:off x="8396216" y="2384292"/>
            <a:ext cx="206179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i="1" dirty="0" smtClean="0"/>
              <a:t>ЗИМА</a:t>
            </a:r>
            <a:endParaRPr lang="ru-RU" b="1" i="1" dirty="0"/>
          </a:p>
        </p:txBody>
      </p:sp>
      <p:sp>
        <p:nvSpPr>
          <p:cNvPr id="18" name="Заголовок 1"/>
          <p:cNvSpPr txBox="1">
            <a:spLocks/>
          </p:cNvSpPr>
          <p:nvPr/>
        </p:nvSpPr>
        <p:spPr>
          <a:xfrm>
            <a:off x="1514374" y="4319417"/>
            <a:ext cx="206179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i="1" dirty="0" smtClean="0"/>
              <a:t>ЛЕТО</a:t>
            </a:r>
            <a:endParaRPr lang="ru-RU" b="1" i="1" dirty="0"/>
          </a:p>
        </p:txBody>
      </p:sp>
      <p:sp>
        <p:nvSpPr>
          <p:cNvPr id="19" name="Заголовок 1"/>
          <p:cNvSpPr txBox="1">
            <a:spLocks/>
          </p:cNvSpPr>
          <p:nvPr/>
        </p:nvSpPr>
        <p:spPr>
          <a:xfrm>
            <a:off x="1523756" y="2384292"/>
            <a:ext cx="206179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i="1" dirty="0" smtClean="0"/>
              <a:t>ОСЕНЬ</a:t>
            </a:r>
            <a:endParaRPr lang="ru-RU" b="1" i="1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39860" y="2615609"/>
            <a:ext cx="2438844" cy="289424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39860" y="2611980"/>
            <a:ext cx="2426823" cy="2880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62340" y="2629855"/>
            <a:ext cx="2416364" cy="2880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39859" y="2611980"/>
            <a:ext cx="2426823" cy="2880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44183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595E-6 -2.22222E-6 L -0.26946 0.18009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473" y="90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1372E-6 1.48148E-6 L -0.26933 -0.30347 " pathEditMode="relative" rAng="0" ptsTypes="AA">
                                      <p:cBhvr>
                                        <p:cTn id="69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473" y="-15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94402E-6 1.48148E-6 L 0.2895 -0.30023 " pathEditMode="relative" rAng="0" ptsTypes="AA">
                                      <p:cBhvr>
                                        <p:cTn id="78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475" y="-150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1372E-6 -7.40741E-7 L 0.28782 0.18009 " pathEditMode="relative" rAng="0" ptsTypes="AA">
                                      <p:cBhvr>
                                        <p:cTn id="87" dur="2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384" y="90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16" grpId="0"/>
      <p:bldP spid="16" grpId="1"/>
      <p:bldP spid="17" grpId="0"/>
      <p:bldP spid="17" grpId="1"/>
      <p:bldP spid="18" grpId="0"/>
      <p:bldP spid="18" grpId="1"/>
      <p:bldP spid="19" grpId="0"/>
      <p:bldP spid="19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67" y="226902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Упражнение 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i="1" dirty="0" smtClean="0"/>
              <a:t>«</a:t>
            </a:r>
            <a:r>
              <a:rPr lang="ru-RU" b="1" i="1" dirty="0"/>
              <a:t>Помоги снеговикам добраться до финиша</a:t>
            </a:r>
            <a:r>
              <a:rPr lang="ru-RU" b="1" i="1" dirty="0" smtClean="0"/>
              <a:t>»</a:t>
            </a:r>
            <a:r>
              <a:rPr lang="ru-RU" b="1" dirty="0" smtClean="0"/>
              <a:t> </a:t>
            </a:r>
            <a:endParaRPr lang="ru-RU" b="1" dirty="0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0881" y="1836258"/>
            <a:ext cx="3271744" cy="4351338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93423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283</TotalTime>
  <Words>73</Words>
  <Application>Microsoft Office PowerPoint</Application>
  <PresentationFormat>Произвольный</PresentationFormat>
  <Paragraphs>35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к занятию по ФЭМП в разновозрастной группе «Зимние забавы»</vt:lpstr>
      <vt:lpstr>Игра «Чудесный мешочек»</vt:lpstr>
      <vt:lpstr>Игра «Выложи горку»</vt:lpstr>
      <vt:lpstr>Презентация PowerPoint</vt:lpstr>
      <vt:lpstr>Пальчиковая гимнастика «Мы катаем снежный ком»</vt:lpstr>
      <vt:lpstr>Игра «Зимние забавы».</vt:lpstr>
      <vt:lpstr>ВЕСНА</vt:lpstr>
      <vt:lpstr>Упражнение  «Помоги снеговикам добраться до финиша»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181</cp:lastModifiedBy>
  <cp:revision>30</cp:revision>
  <dcterms:created xsi:type="dcterms:W3CDTF">2021-11-23T12:43:46Z</dcterms:created>
  <dcterms:modified xsi:type="dcterms:W3CDTF">2023-02-12T09:40:04Z</dcterms:modified>
</cp:coreProperties>
</file>