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5" r:id="rId2"/>
    <p:sldId id="262" r:id="rId3"/>
    <p:sldId id="290" r:id="rId4"/>
    <p:sldId id="287" r:id="rId5"/>
    <p:sldId id="258" r:id="rId6"/>
    <p:sldId id="288" r:id="rId7"/>
    <p:sldId id="293" r:id="rId8"/>
    <p:sldId id="294" r:id="rId9"/>
    <p:sldId id="289" r:id="rId10"/>
    <p:sldId id="291" r:id="rId11"/>
    <p:sldId id="292" r:id="rId12"/>
    <p:sldId id="28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4660"/>
  </p:normalViewPr>
  <p:slideViewPr>
    <p:cSldViewPr>
      <p:cViewPr>
        <p:scale>
          <a:sx n="72" d="100"/>
          <a:sy n="72" d="100"/>
        </p:scale>
        <p:origin x="-1229" y="-33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3670CC-1B14-4E87-8FDA-DEB419229F5B}" type="datetimeFigureOut">
              <a:rPr lang="ru-RU" smtClean="0"/>
              <a:t>12.02.2023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BC7DB1-B7D5-43EA-857E-33E2C16A086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1434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541d46a5900t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ecb4031e37cd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914650"/>
            <a:ext cx="33147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8" descr="0_89604_568ac41e_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844675"/>
            <a:ext cx="1300162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7C1DD-CCBD-41C6-A395-2C17974E3D79}" type="datetimeFigureOut">
              <a:rPr lang="ru-RU"/>
              <a:pPr>
                <a:defRPr/>
              </a:pPr>
              <a:t>12.02.2023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EDFD1-32BA-4F8C-BD92-FA5FF19F4E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9855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0_a1a93_57fe433b_ori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636838"/>
            <a:ext cx="2309812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4db66d823c0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813" y="4219575"/>
            <a:ext cx="3151187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1835150" y="5661025"/>
            <a:ext cx="7308850" cy="1196975"/>
            <a:chOff x="0" y="4793739"/>
            <a:chExt cx="9144000" cy="2064261"/>
          </a:xfrm>
        </p:grpSpPr>
        <p:pic>
          <p:nvPicPr>
            <p:cNvPr id="7" name="Рисунок 9" descr="0_fe7f9_3e19977b_ori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0" descr="0_fe7f9_3e19977b_ori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Группа 14"/>
          <p:cNvGrpSpPr>
            <a:grpSpLocks/>
          </p:cNvGrpSpPr>
          <p:nvPr/>
        </p:nvGrpSpPr>
        <p:grpSpPr bwMode="auto">
          <a:xfrm>
            <a:off x="0" y="5661025"/>
            <a:ext cx="7308850" cy="1196975"/>
            <a:chOff x="0" y="4793739"/>
            <a:chExt cx="9144000" cy="2064261"/>
          </a:xfrm>
        </p:grpSpPr>
        <p:pic>
          <p:nvPicPr>
            <p:cNvPr id="10" name="Рисунок 12" descr="0_fe7f9_3e19977b_ori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Рисунок 13" descr="0_fe7f9_3e19977b_ori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" name="Рисунок 14" descr="Рисунок1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2963"/>
            <a:ext cx="1476375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5E97F-7F3E-4777-A64F-80D17F36CAD5}" type="datetimeFigureOut">
              <a:rPr lang="ru-RU"/>
              <a:pPr>
                <a:defRPr/>
              </a:pPr>
              <a:t>12.02.2023</a:t>
            </a:fld>
            <a:endParaRPr lang="ru-RU" dirty="0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EADDE-48F3-4FCD-B962-FEA498D1FE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5999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baby3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1163"/>
            <a:ext cx="2646363" cy="283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551f743ee188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550" y="4221163"/>
            <a:ext cx="2965450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1258888" y="6092825"/>
            <a:ext cx="7885112" cy="765175"/>
            <a:chOff x="1" y="5770398"/>
            <a:chExt cx="9143999" cy="1087602"/>
          </a:xfrm>
        </p:grpSpPr>
        <p:pic>
          <p:nvPicPr>
            <p:cNvPr id="6" name="Рисунок 9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1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Группа 12"/>
          <p:cNvGrpSpPr>
            <a:grpSpLocks/>
          </p:cNvGrpSpPr>
          <p:nvPr/>
        </p:nvGrpSpPr>
        <p:grpSpPr bwMode="auto">
          <a:xfrm>
            <a:off x="0" y="6092825"/>
            <a:ext cx="7885113" cy="765175"/>
            <a:chOff x="1" y="5770398"/>
            <a:chExt cx="9143999" cy="1087602"/>
          </a:xfrm>
        </p:grpSpPr>
        <p:pic>
          <p:nvPicPr>
            <p:cNvPr id="10" name="Рисунок 13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Рисунок 14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Рисунок 15" descr="8bc5751b36aa55b03faa72cd4305b5eb_132968317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338F7-F4D9-4C1C-9A00-05859DAF1FE5}" type="datetimeFigureOut">
              <a:rPr lang="ru-RU"/>
              <a:pPr>
                <a:defRPr/>
              </a:pPr>
              <a:t>12.02.2023</a:t>
            </a:fld>
            <a:endParaRPr lang="ru-RU" dirty="0"/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ADC5B-A8E9-4170-89FE-9C646FECEC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8455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b9c0b6dd666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4005263"/>
            <a:ext cx="2125663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0" y="5778500"/>
            <a:ext cx="9144000" cy="1079500"/>
            <a:chOff x="0" y="5777880"/>
            <a:chExt cx="9144000" cy="1080120"/>
          </a:xfrm>
        </p:grpSpPr>
        <p:pic>
          <p:nvPicPr>
            <p:cNvPr id="4" name="Рисунок 8" descr="0_a01d9_415b13cb_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3511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9" descr="0_a01d9_415b13cb_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10" descr="0_a01d9_415b13cb_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Рисунок 11" descr="386da46faaeb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313" y="3619500"/>
            <a:ext cx="25558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E0239-34CC-47E6-9B7B-8D9A6D8D14D8}" type="datetimeFigureOut">
              <a:rPr lang="ru-RU"/>
              <a:pPr>
                <a:defRPr/>
              </a:pPr>
              <a:t>12.02.2023</a:t>
            </a:fld>
            <a:endParaRPr lang="ru-RU" dirty="0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EEABC-1D00-493F-AE41-D5B6A2DAAE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109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42373f9d298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860800"/>
            <a:ext cx="298767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ec75d3390f56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3088"/>
            <a:ext cx="2166938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835150" y="5876925"/>
            <a:ext cx="7308850" cy="981075"/>
            <a:chOff x="0" y="4793739"/>
            <a:chExt cx="9144000" cy="2064261"/>
          </a:xfrm>
        </p:grpSpPr>
        <p:pic>
          <p:nvPicPr>
            <p:cNvPr id="6" name="Рисунок 9" descr="0_fe7f9_3e19977b_ori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0_fe7f9_3e19977b_ori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Группа 11"/>
          <p:cNvGrpSpPr>
            <a:grpSpLocks/>
          </p:cNvGrpSpPr>
          <p:nvPr/>
        </p:nvGrpSpPr>
        <p:grpSpPr bwMode="auto">
          <a:xfrm>
            <a:off x="0" y="5876925"/>
            <a:ext cx="7308850" cy="981075"/>
            <a:chOff x="0" y="4793739"/>
            <a:chExt cx="9144000" cy="2064261"/>
          </a:xfrm>
        </p:grpSpPr>
        <p:pic>
          <p:nvPicPr>
            <p:cNvPr id="9" name="Рисунок 12" descr="0_fe7f9_3e19977b_ori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Рисунок 13" descr="0_fe7f9_3e19977b_orig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C03E2-E59C-4C3A-AC5B-B87470D651D0}" type="datetimeFigureOut">
              <a:rPr lang="ru-RU"/>
              <a:pPr>
                <a:defRPr/>
              </a:pPr>
              <a:t>12.02.2023</a:t>
            </a:fld>
            <a:endParaRPr lang="ru-RU" dirty="0"/>
          </a:p>
        </p:txBody>
      </p:sp>
      <p:sp>
        <p:nvSpPr>
          <p:cNvPr id="1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099C0-A50F-4938-B962-7CC981BFB7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3515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EDD825-695D-4EDE-ADF4-42A977FA253F}" type="datetimeFigureOut">
              <a:rPr lang="ru-RU"/>
              <a:pPr>
                <a:defRPr/>
              </a:pPr>
              <a:t>12.02.2023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8F207F-6D70-4DF5-9B8D-08140709BD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dongak-chayana-eresovna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dongak-chayana-eresovna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dongak-chayana-eresovna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764704"/>
            <a:ext cx="7200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99"/>
                </a:solidFill>
                <a:latin typeface="+mn-lt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>
                <a:solidFill>
                  <a:srgbClr val="000099"/>
                </a:solidFill>
                <a:latin typeface="+mn-lt"/>
              </a:rPr>
              <a:t>детский сад </a:t>
            </a:r>
            <a:r>
              <a:rPr lang="ru-RU" b="1" dirty="0" smtClean="0">
                <a:solidFill>
                  <a:srgbClr val="000099"/>
                </a:solidFill>
                <a:latin typeface="+mn-lt"/>
              </a:rPr>
              <a:t>«Хунчугеш» </a:t>
            </a:r>
            <a:r>
              <a:rPr lang="ru-RU" b="1" dirty="0">
                <a:solidFill>
                  <a:srgbClr val="000099"/>
                </a:solidFill>
                <a:latin typeface="+mn-lt"/>
              </a:rPr>
              <a:t>комбинированного </a:t>
            </a:r>
            <a:r>
              <a:rPr lang="ru-RU" b="1" dirty="0" smtClean="0">
                <a:solidFill>
                  <a:srgbClr val="000099"/>
                </a:solidFill>
                <a:latin typeface="+mn-lt"/>
              </a:rPr>
              <a:t>вида</a:t>
            </a:r>
            <a:endParaRPr lang="ru-RU" b="1" dirty="0">
              <a:solidFill>
                <a:srgbClr val="000099"/>
              </a:solidFill>
              <a:latin typeface="+mn-lt"/>
            </a:endParaRPr>
          </a:p>
          <a:p>
            <a:pPr algn="ctr"/>
            <a:r>
              <a:rPr lang="ru-RU" b="1" dirty="0" err="1" smtClean="0">
                <a:solidFill>
                  <a:srgbClr val="000099"/>
                </a:solidFill>
                <a:latin typeface="+mn-lt"/>
              </a:rPr>
              <a:t>с.Эрги</a:t>
            </a:r>
            <a:r>
              <a:rPr lang="ru-RU" b="1" dirty="0" smtClean="0">
                <a:solidFill>
                  <a:srgbClr val="000099"/>
                </a:solidFill>
                <a:latin typeface="+mn-lt"/>
              </a:rPr>
              <a:t>-Барлык Барун-Хемчикского кожууна </a:t>
            </a:r>
            <a:r>
              <a:rPr lang="ru-RU" b="1" dirty="0">
                <a:solidFill>
                  <a:srgbClr val="000099"/>
                </a:solidFill>
                <a:latin typeface="+mn-lt"/>
              </a:rPr>
              <a:t>Республики </a:t>
            </a:r>
            <a:r>
              <a:rPr lang="ru-RU" b="1" dirty="0" smtClean="0">
                <a:solidFill>
                  <a:srgbClr val="000099"/>
                </a:solidFill>
                <a:latin typeface="+mn-lt"/>
              </a:rPr>
              <a:t>Тыва</a:t>
            </a:r>
            <a:endParaRPr lang="ru-RU" sz="3200" b="1" dirty="0">
              <a:solidFill>
                <a:srgbClr val="000099"/>
              </a:solidFill>
              <a:latin typeface="+mn-lt"/>
            </a:endParaRPr>
          </a:p>
          <a:p>
            <a:pPr algn="ctr"/>
            <a:r>
              <a:rPr lang="ru-RU" sz="3200" b="1" i="1" dirty="0">
                <a:solidFill>
                  <a:srgbClr val="FF0000"/>
                </a:solidFill>
              </a:rPr>
              <a:t>ИНТЕРНЕТ-ПОРТФОЛИО</a:t>
            </a:r>
          </a:p>
          <a:p>
            <a:endParaRPr lang="ru-RU" dirty="0"/>
          </a:p>
          <a:p>
            <a:pPr algn="ctr"/>
            <a:r>
              <a:rPr lang="ru-RU" dirty="0"/>
              <a:t>УЧАСТНИКА МУНИЦИПАЛЬНОГО ЭТАПА</a:t>
            </a:r>
          </a:p>
          <a:p>
            <a:pPr algn="ctr"/>
            <a:r>
              <a:rPr lang="ru-RU" dirty="0"/>
              <a:t>ВСЕРОССИЙСКОГО КОНКУРСА</a:t>
            </a: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r>
              <a:rPr lang="ru-RU" sz="1600" b="1" i="1" dirty="0">
                <a:solidFill>
                  <a:srgbClr val="FF0000"/>
                </a:solidFill>
              </a:rPr>
              <a:t>«ВОСПИТАТЕЛЬ ГОДА </a:t>
            </a:r>
            <a:r>
              <a:rPr lang="ru-RU" sz="1600" b="1" i="1" dirty="0" smtClean="0">
                <a:solidFill>
                  <a:srgbClr val="FF0000"/>
                </a:solidFill>
              </a:rPr>
              <a:t>БАРУН-ХЕМЧИКСКОГО КОЖУУНА </a:t>
            </a:r>
            <a:r>
              <a:rPr lang="ru-RU" sz="1600" b="1" i="1" dirty="0">
                <a:solidFill>
                  <a:srgbClr val="FF0000"/>
                </a:solidFill>
              </a:rPr>
              <a:t>– </a:t>
            </a:r>
            <a:r>
              <a:rPr lang="ru-RU" sz="1600" b="1" i="1" dirty="0" smtClean="0">
                <a:solidFill>
                  <a:srgbClr val="FF0000"/>
                </a:solidFill>
              </a:rPr>
              <a:t>2023»</a:t>
            </a:r>
            <a:endParaRPr lang="ru-RU" sz="1600" b="1" i="1" dirty="0">
              <a:solidFill>
                <a:srgbClr val="FF0000"/>
              </a:solidFill>
            </a:endParaRPr>
          </a:p>
          <a:p>
            <a:pPr algn="ctr"/>
            <a:r>
              <a:rPr lang="ru-RU" sz="2800" i="1" dirty="0" err="1" smtClean="0">
                <a:solidFill>
                  <a:srgbClr val="FF0000"/>
                </a:solidFill>
              </a:rPr>
              <a:t>Донгак</a:t>
            </a:r>
            <a:r>
              <a:rPr lang="ru-RU" sz="2800" i="1" dirty="0" smtClean="0">
                <a:solidFill>
                  <a:srgbClr val="FF0000"/>
                </a:solidFill>
              </a:rPr>
              <a:t> Чаяна </a:t>
            </a:r>
            <a:r>
              <a:rPr lang="ru-RU" sz="2800" i="1" dirty="0" err="1" smtClean="0">
                <a:solidFill>
                  <a:srgbClr val="FF0000"/>
                </a:solidFill>
              </a:rPr>
              <a:t>Эресовна</a:t>
            </a:r>
            <a:endParaRPr lang="ru-RU" sz="2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178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24744"/>
            <a:ext cx="748883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/>
              <a:t>Оформление материалов по различным направлениям деятельности, с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/>
              <a:t>использованием программ </a:t>
            </a:r>
            <a:r>
              <a:rPr lang="ru-RU" sz="1200" b="1" i="1" dirty="0" err="1"/>
              <a:t>Microsoft</a:t>
            </a:r>
            <a:r>
              <a:rPr lang="ru-RU" sz="1200" b="1" i="1" dirty="0"/>
              <a:t> </a:t>
            </a:r>
            <a:r>
              <a:rPr lang="ru-RU" sz="1200" b="1" i="1" dirty="0" err="1"/>
              <a:t>Office,Word</a:t>
            </a:r>
            <a:r>
              <a:rPr lang="ru-RU" sz="1200" b="1" i="1" dirty="0"/>
              <a:t>, </a:t>
            </a:r>
            <a:r>
              <a:rPr lang="ru-RU" sz="1200" b="1" i="1" dirty="0" err="1"/>
              <a:t>Excel</a:t>
            </a:r>
            <a:r>
              <a:rPr lang="ru-RU" sz="1200" b="1" i="1" dirty="0"/>
              <a:t>, в том числе при разработки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/>
              <a:t>планов и конспектов НОД, различного вида мероприятий, консультаций для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/>
              <a:t>родителей.</a:t>
            </a:r>
          </a:p>
          <a:p>
            <a:pPr marL="171450" indent="-171450">
              <a:buFont typeface="Wingdings" pitchFamily="2" charset="2"/>
              <a:buChar char="ü"/>
            </a:pPr>
            <a:endParaRPr lang="ru-RU" sz="1200" b="1" i="1" dirty="0"/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/>
              <a:t>Создание презентаций в программе </a:t>
            </a:r>
            <a:r>
              <a:rPr lang="ru-RU" sz="1200" b="1" i="1" dirty="0" err="1"/>
              <a:t>Power</a:t>
            </a:r>
            <a:r>
              <a:rPr lang="ru-RU" sz="1200" b="1" i="1" dirty="0"/>
              <a:t> </a:t>
            </a:r>
            <a:r>
              <a:rPr lang="ru-RU" sz="1200" b="1" i="1" dirty="0" err="1"/>
              <a:t>Point</a:t>
            </a:r>
            <a:r>
              <a:rPr lang="ru-RU" sz="1200" b="1" i="1" dirty="0"/>
              <a:t> для повышения эффективности</a:t>
            </a:r>
          </a:p>
          <a:p>
            <a:pPr marL="171450" indent="-171450">
              <a:buFont typeface="Wingdings" pitchFamily="2" charset="2"/>
              <a:buChar char="ü"/>
            </a:pPr>
            <a:endParaRPr lang="ru-RU" sz="1200" b="1" i="1" dirty="0"/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/>
              <a:t>образовательной деятельности с детьми и педагогической компетенции у родителей в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/>
              <a:t>процессе проведения родительских собраний, праздничных мероприятий.</a:t>
            </a:r>
          </a:p>
          <a:p>
            <a:pPr marL="171450" indent="-171450">
              <a:buFont typeface="Wingdings" pitchFamily="2" charset="2"/>
              <a:buChar char="ü"/>
            </a:pPr>
            <a:endParaRPr lang="ru-RU" sz="1200" b="1" i="1" dirty="0"/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/>
              <a:t>Использование презентаций и детских анимационных фильмов с целью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/>
              <a:t>информационного и научно-педагогического сопровождения образовательного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/>
              <a:t>процесса в группе, в подборе дополнительного познавательно – иллюстративного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/>
              <a:t>материала.</a:t>
            </a:r>
          </a:p>
          <a:p>
            <a:pPr marL="171450" indent="-171450">
              <a:buFont typeface="Wingdings" pitchFamily="2" charset="2"/>
              <a:buChar char="ü"/>
            </a:pPr>
            <a:endParaRPr lang="ru-RU" sz="1200" b="1" i="1" dirty="0"/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/>
              <a:t>Оформление стендов, буклетов и визитной карточки группы.</a:t>
            </a:r>
          </a:p>
          <a:p>
            <a:pPr marL="171450" indent="-171450">
              <a:buFont typeface="Wingdings" pitchFamily="2" charset="2"/>
              <a:buChar char="ü"/>
            </a:pPr>
            <a:endParaRPr lang="ru-RU" sz="1200" b="1" i="1" dirty="0"/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/>
              <a:t>Знакомство с периодикой, общения с коллегами, обмен опытом.</a:t>
            </a:r>
          </a:p>
          <a:p>
            <a:pPr marL="171450" indent="-171450">
              <a:buFont typeface="Wingdings" pitchFamily="2" charset="2"/>
              <a:buChar char="ü"/>
            </a:pPr>
            <a:endParaRPr lang="ru-RU" sz="1200" b="1" i="1" dirty="0"/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/>
              <a:t>Размещение собственных методических разработок, публикаций, материалов в сети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/>
              <a:t>Интернет</a:t>
            </a:r>
            <a:r>
              <a:rPr lang="ru-RU" sz="1200" b="1" i="1" dirty="0" smtClean="0"/>
              <a:t>. </a:t>
            </a:r>
            <a:r>
              <a:rPr lang="en-US" sz="1200" b="1" i="1" dirty="0">
                <a:solidFill>
                  <a:schemeClr val="accent5"/>
                </a:solidFill>
                <a:hlinkClick r:id="rId2"/>
              </a:rPr>
              <a:t>https://nsportal.ru/dongak-chayana-eresovna</a:t>
            </a:r>
            <a:endParaRPr lang="ru-RU" sz="1200" b="1" i="1" dirty="0"/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 smtClean="0"/>
              <a:t> </a:t>
            </a:r>
            <a:endParaRPr lang="ru-RU" sz="1200" b="1" i="1" dirty="0"/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b="1" i="1" dirty="0"/>
              <a:t>Принимаю участие в Интернет - сообществах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33265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</a:rPr>
              <a:t>Использование </a:t>
            </a:r>
            <a:r>
              <a:rPr lang="ru-RU" sz="2000" b="1" i="1" dirty="0" smtClean="0">
                <a:solidFill>
                  <a:srgbClr val="FF0000"/>
                </a:solidFill>
              </a:rPr>
              <a:t>ИКТ</a:t>
            </a:r>
            <a:endParaRPr lang="ru-RU" sz="2000" b="1" i="1" dirty="0">
              <a:solidFill>
                <a:srgbClr val="FF0000"/>
              </a:solidFill>
            </a:endParaRPr>
          </a:p>
          <a:p>
            <a:r>
              <a:rPr lang="ru-RU" sz="2000" b="1" i="1" dirty="0">
                <a:solidFill>
                  <a:srgbClr val="FF0000"/>
                </a:solidFill>
              </a:rPr>
              <a:t>в образовательном процессе</a:t>
            </a:r>
          </a:p>
        </p:txBody>
      </p:sp>
    </p:spTree>
    <p:extLst>
      <p:ext uri="{BB962C8B-B14F-4D97-AF65-F5344CB8AC3E}">
        <p14:creationId xmlns:p14="http://schemas.microsoft.com/office/powerpoint/2010/main" val="3196677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025" y="188640"/>
            <a:ext cx="8784976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Сайты, ссылки которые я часто</a:t>
            </a:r>
          </a:p>
          <a:p>
            <a:pPr algn="ctr"/>
            <a:r>
              <a:rPr lang="ru-RU" b="1" i="1" dirty="0">
                <a:solidFill>
                  <a:srgbClr val="FF0000"/>
                </a:solidFill>
              </a:rPr>
              <a:t>использую в своей работе:</a:t>
            </a:r>
          </a:p>
          <a:p>
            <a:endParaRPr lang="ru-RU" b="1" i="1" dirty="0"/>
          </a:p>
          <a:p>
            <a:r>
              <a:rPr lang="ru-RU" sz="1600" b="1" i="1" dirty="0"/>
              <a:t>http://www.zonar.info - "Оригами - Мир своими руками". Сайт посвящён древнему</a:t>
            </a:r>
          </a:p>
          <a:p>
            <a:r>
              <a:rPr lang="ru-RU" sz="1600" b="1" i="1" dirty="0"/>
              <a:t>искусству складывания фигурок из бумаги. Здесь вы найдете схемы и видео схем</a:t>
            </a:r>
          </a:p>
          <a:p>
            <a:r>
              <a:rPr lang="ru-RU" sz="1600" b="1" i="1" dirty="0"/>
              <a:t>складывания оригами.</a:t>
            </a:r>
          </a:p>
          <a:p>
            <a:endParaRPr lang="ru-RU" sz="1600" b="1" i="1" dirty="0"/>
          </a:p>
          <a:p>
            <a:r>
              <a:rPr lang="ru-RU" sz="1600" b="1" i="1" dirty="0"/>
              <a:t>http://pochemu4ka.ru/ - Детский портал «Почемучка». На сайте можно найти много</a:t>
            </a:r>
          </a:p>
          <a:p>
            <a:r>
              <a:rPr lang="ru-RU" sz="1600" b="1" i="1" dirty="0"/>
              <a:t>интересного и увлекательного.</a:t>
            </a:r>
          </a:p>
          <a:p>
            <a:endParaRPr lang="ru-RU" sz="1600" b="1" i="1" dirty="0"/>
          </a:p>
          <a:p>
            <a:r>
              <a:rPr lang="ru-RU" sz="1600" b="1" i="1" dirty="0"/>
              <a:t>http://www.solnet.ee/ - Детский портал «Солнышко». Много интересного материала</a:t>
            </a:r>
          </a:p>
          <a:p>
            <a:r>
              <a:rPr lang="ru-RU" sz="1600" b="1" i="1" dirty="0"/>
              <a:t>для родителей, детей и педагогов.</a:t>
            </a:r>
          </a:p>
          <a:p>
            <a:endParaRPr lang="ru-RU" sz="1600" b="1" i="1" dirty="0"/>
          </a:p>
          <a:p>
            <a:r>
              <a:rPr lang="ru-RU" sz="1600" b="1" i="1" dirty="0"/>
              <a:t>http://eor-np.ru/taxonomy/term/548 - Электронные образовательные ресурсы по</a:t>
            </a:r>
          </a:p>
          <a:p>
            <a:r>
              <a:rPr lang="ru-RU" sz="1600" b="1" i="1" dirty="0"/>
              <a:t>тематике дошкольного образования: безопасность, коммуникация, познание,</a:t>
            </a:r>
          </a:p>
          <a:p>
            <a:r>
              <a:rPr lang="ru-RU" sz="1600" b="1" i="1" dirty="0"/>
              <a:t>художественное творчество);</a:t>
            </a:r>
          </a:p>
          <a:p>
            <a:endParaRPr lang="ru-RU" sz="1600" b="1" i="1" dirty="0"/>
          </a:p>
          <a:p>
            <a:r>
              <a:rPr lang="ru-RU" sz="1600" b="1" i="1" dirty="0"/>
              <a:t>http://www.poznayka.ru/ - Сайт «</a:t>
            </a:r>
            <a:r>
              <a:rPr lang="ru-RU" sz="1600" b="1" i="1" dirty="0" err="1"/>
              <a:t>Познайка</a:t>
            </a:r>
            <a:r>
              <a:rPr lang="ru-RU" sz="1600" b="1" i="1" dirty="0"/>
              <a:t>». Детский сайт для родителей. Вашего</a:t>
            </a:r>
          </a:p>
          <a:p>
            <a:r>
              <a:rPr lang="ru-RU" sz="1600" b="1" i="1" dirty="0"/>
              <a:t>ребёнка ждут развивающие игры, раскраски, аппликации и многое другое.</a:t>
            </a:r>
          </a:p>
        </p:txBody>
      </p:sp>
    </p:spTree>
    <p:extLst>
      <p:ext uri="{BB962C8B-B14F-4D97-AF65-F5344CB8AC3E}">
        <p14:creationId xmlns:p14="http://schemas.microsoft.com/office/powerpoint/2010/main" val="3232238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124744"/>
            <a:ext cx="61926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>
                <a:solidFill>
                  <a:srgbClr val="FF0000"/>
                </a:solidFill>
              </a:rPr>
              <a:t>Спасибо</a:t>
            </a:r>
          </a:p>
          <a:p>
            <a:pPr algn="ctr"/>
            <a:r>
              <a:rPr lang="ru-RU" sz="8000" dirty="0">
                <a:solidFill>
                  <a:srgbClr val="FF0000"/>
                </a:solidFill>
              </a:rPr>
              <a:t>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401161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44008" y="548680"/>
            <a:ext cx="403244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+mn-lt"/>
              </a:rPr>
              <a:t>Я</a:t>
            </a:r>
            <a:r>
              <a:rPr lang="ru-RU" sz="3600" dirty="0">
                <a:latin typeface="+mn-lt"/>
              </a:rPr>
              <a:t>, </a:t>
            </a:r>
          </a:p>
          <a:p>
            <a:pPr algn="ctr"/>
            <a:r>
              <a:rPr lang="ru-RU" sz="3600" b="1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Чаяна Эресовна Донгак</a:t>
            </a:r>
            <a:endParaRPr lang="ru-RU" sz="3600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+mn-lt"/>
              </a:rPr>
              <a:t>Воспитатель </a:t>
            </a:r>
          </a:p>
          <a:p>
            <a:pPr algn="ctr"/>
            <a:r>
              <a:rPr lang="ru-RU" sz="2000">
                <a:solidFill>
                  <a:schemeClr val="accent5">
                    <a:lumMod val="75000"/>
                  </a:schemeClr>
                </a:solidFill>
                <a:latin typeface="+mn-lt"/>
              </a:rPr>
              <a:t>МБДОУ детский сад «Хунчугеш».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  <a:p>
            <a:pPr algn="ctr"/>
            <a:endParaRPr lang="ru-RU" sz="2800" dirty="0">
              <a:ln>
                <a:solidFill>
                  <a:srgbClr val="7030A0"/>
                </a:solidFill>
              </a:ln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" name="Рисунок 3">
            <a:extLst>
              <a:ext uri="{FF2B5EF4-FFF2-40B4-BE49-F238E27FC236}">
                <a16:creationId xmlns="" xmlns:a16="http://schemas.microsoft.com/office/drawing/2014/main" id="{3DB8C321-6BD9-F40E-6FFE-4548CEAEE2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308" y="548680"/>
            <a:ext cx="3277419" cy="4064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8379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332656"/>
            <a:ext cx="545435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Информационная карта</a:t>
            </a:r>
          </a:p>
          <a:p>
            <a:endParaRPr lang="ru-RU" sz="1400" b="1" i="1" dirty="0">
              <a:solidFill>
                <a:schemeClr val="accent5"/>
              </a:solidFill>
            </a:endParaRPr>
          </a:p>
          <a:p>
            <a:r>
              <a:rPr lang="ru-RU" sz="1400" b="1" i="1" dirty="0">
                <a:solidFill>
                  <a:schemeClr val="accent5"/>
                </a:solidFill>
              </a:rPr>
              <a:t>Ф.И.О. </a:t>
            </a:r>
            <a:r>
              <a:rPr lang="ru-RU" sz="1400" b="1" i="1" dirty="0" err="1" smtClean="0">
                <a:solidFill>
                  <a:schemeClr val="accent5"/>
                </a:solidFill>
              </a:rPr>
              <a:t>Донгак</a:t>
            </a:r>
            <a:r>
              <a:rPr lang="ru-RU" sz="1400" b="1" i="1" dirty="0" smtClean="0">
                <a:solidFill>
                  <a:schemeClr val="accent5"/>
                </a:solidFill>
              </a:rPr>
              <a:t> Чаяна </a:t>
            </a:r>
            <a:r>
              <a:rPr lang="ru-RU" sz="1400" b="1" i="1" dirty="0" err="1" smtClean="0">
                <a:solidFill>
                  <a:schemeClr val="accent5"/>
                </a:solidFill>
              </a:rPr>
              <a:t>Эресовна</a:t>
            </a:r>
            <a:endParaRPr lang="ru-RU" sz="1400" b="1" i="1" dirty="0">
              <a:solidFill>
                <a:schemeClr val="accent5"/>
              </a:solidFill>
            </a:endParaRPr>
          </a:p>
          <a:p>
            <a:r>
              <a:rPr lang="ru-RU" sz="1400" b="1" i="1" dirty="0">
                <a:solidFill>
                  <a:schemeClr val="accent5"/>
                </a:solidFill>
              </a:rPr>
              <a:t>Дата рождения: </a:t>
            </a:r>
            <a:r>
              <a:rPr lang="ru-RU" sz="1400" b="1" i="1" dirty="0" smtClean="0">
                <a:solidFill>
                  <a:schemeClr val="accent5"/>
                </a:solidFill>
              </a:rPr>
              <a:t>20.06.1993 </a:t>
            </a:r>
            <a:r>
              <a:rPr lang="ru-RU" sz="1400" b="1" i="1" dirty="0">
                <a:solidFill>
                  <a:schemeClr val="accent5"/>
                </a:solidFill>
              </a:rPr>
              <a:t>г.</a:t>
            </a:r>
          </a:p>
          <a:p>
            <a:endParaRPr lang="ru-RU" sz="1400" b="1" i="1" dirty="0">
              <a:solidFill>
                <a:schemeClr val="accent5"/>
              </a:solidFill>
            </a:endParaRPr>
          </a:p>
          <a:p>
            <a:r>
              <a:rPr lang="ru-RU" sz="1400" b="1" i="1" dirty="0">
                <a:solidFill>
                  <a:schemeClr val="accent5"/>
                </a:solidFill>
              </a:rPr>
              <a:t>Образование: </a:t>
            </a:r>
            <a:r>
              <a:rPr lang="ru-RU" sz="1400" b="1" i="1" dirty="0" smtClean="0">
                <a:solidFill>
                  <a:schemeClr val="accent5"/>
                </a:solidFill>
              </a:rPr>
              <a:t>высшее</a:t>
            </a:r>
            <a:endParaRPr lang="ru-RU" sz="1400" b="1" i="1" dirty="0">
              <a:solidFill>
                <a:schemeClr val="accent5"/>
              </a:solidFill>
            </a:endParaRPr>
          </a:p>
          <a:p>
            <a:endParaRPr lang="ru-RU" sz="1400" b="1" i="1" dirty="0">
              <a:solidFill>
                <a:schemeClr val="accent5"/>
              </a:solidFill>
            </a:endParaRPr>
          </a:p>
          <a:p>
            <a:r>
              <a:rPr lang="ru-RU" sz="1400" b="1" i="1" dirty="0">
                <a:solidFill>
                  <a:schemeClr val="accent5"/>
                </a:solidFill>
              </a:rPr>
              <a:t>Место учебы: Хакасский государственный университет «им.</a:t>
            </a:r>
          </a:p>
          <a:p>
            <a:r>
              <a:rPr lang="ru-RU" sz="1400" b="1" i="1" dirty="0">
                <a:solidFill>
                  <a:schemeClr val="accent5"/>
                </a:solidFill>
              </a:rPr>
              <a:t>Н.Ф. Катанова», </a:t>
            </a:r>
            <a:r>
              <a:rPr lang="ru-RU" sz="1400" b="1" i="1" dirty="0" smtClean="0">
                <a:solidFill>
                  <a:schemeClr val="accent5"/>
                </a:solidFill>
              </a:rPr>
              <a:t>2021 </a:t>
            </a:r>
            <a:r>
              <a:rPr lang="ru-RU" sz="1400" b="1" i="1" dirty="0">
                <a:solidFill>
                  <a:schemeClr val="accent5"/>
                </a:solidFill>
              </a:rPr>
              <a:t>г.</a:t>
            </a:r>
          </a:p>
          <a:p>
            <a:endParaRPr lang="ru-RU" sz="1400" b="1" i="1" dirty="0">
              <a:solidFill>
                <a:schemeClr val="accent5"/>
              </a:solidFill>
            </a:endParaRPr>
          </a:p>
          <a:p>
            <a:r>
              <a:rPr lang="ru-RU" sz="1400" b="1" i="1" dirty="0">
                <a:solidFill>
                  <a:schemeClr val="accent5"/>
                </a:solidFill>
              </a:rPr>
              <a:t>Место работы: МБДОУ детский сад </a:t>
            </a:r>
            <a:r>
              <a:rPr lang="ru-RU" sz="1400" b="1" i="1" dirty="0" smtClean="0">
                <a:solidFill>
                  <a:schemeClr val="accent5"/>
                </a:solidFill>
              </a:rPr>
              <a:t>«Хунчугеш» </a:t>
            </a:r>
            <a:endParaRPr lang="ru-RU" sz="1400" b="1" i="1" dirty="0">
              <a:solidFill>
                <a:schemeClr val="accent5"/>
              </a:solidFill>
            </a:endParaRPr>
          </a:p>
          <a:p>
            <a:endParaRPr lang="ru-RU" sz="1400" b="1" i="1" dirty="0">
              <a:solidFill>
                <a:schemeClr val="accent5"/>
              </a:solidFill>
            </a:endParaRPr>
          </a:p>
          <a:p>
            <a:r>
              <a:rPr lang="ru-RU" sz="1400" b="1" i="1" dirty="0">
                <a:solidFill>
                  <a:schemeClr val="accent5"/>
                </a:solidFill>
              </a:rPr>
              <a:t>Занимаемая должность: воспитатель</a:t>
            </a:r>
          </a:p>
          <a:p>
            <a:endParaRPr lang="ru-RU" sz="1400" b="1" i="1" dirty="0">
              <a:solidFill>
                <a:schemeClr val="accent5"/>
              </a:solidFill>
            </a:endParaRPr>
          </a:p>
          <a:p>
            <a:r>
              <a:rPr lang="ru-RU" sz="1400" b="1" i="1" dirty="0">
                <a:solidFill>
                  <a:schemeClr val="accent5"/>
                </a:solidFill>
              </a:rPr>
              <a:t>Стаж работы:</a:t>
            </a:r>
          </a:p>
          <a:p>
            <a:endParaRPr lang="ru-RU" sz="1400" b="1" i="1" dirty="0">
              <a:solidFill>
                <a:schemeClr val="accent5"/>
              </a:solidFill>
            </a:endParaRPr>
          </a:p>
          <a:p>
            <a:r>
              <a:rPr lang="ru-RU" sz="1400" b="1" i="1" dirty="0">
                <a:solidFill>
                  <a:schemeClr val="accent5"/>
                </a:solidFill>
              </a:rPr>
              <a:t>а) общий 3</a:t>
            </a:r>
            <a:r>
              <a:rPr lang="ru-RU" sz="1400" b="1" i="1" dirty="0" smtClean="0">
                <a:solidFill>
                  <a:schemeClr val="accent5"/>
                </a:solidFill>
              </a:rPr>
              <a:t> </a:t>
            </a:r>
            <a:r>
              <a:rPr lang="ru-RU" sz="1400" b="1" i="1" dirty="0">
                <a:solidFill>
                  <a:schemeClr val="accent5"/>
                </a:solidFill>
              </a:rPr>
              <a:t>лет;</a:t>
            </a:r>
          </a:p>
          <a:p>
            <a:endParaRPr lang="ru-RU" sz="1400" b="1" i="1" dirty="0">
              <a:solidFill>
                <a:schemeClr val="accent5"/>
              </a:solidFill>
            </a:endParaRPr>
          </a:p>
          <a:p>
            <a:r>
              <a:rPr lang="ru-RU" sz="1400" b="1" i="1" dirty="0">
                <a:solidFill>
                  <a:schemeClr val="accent5"/>
                </a:solidFill>
              </a:rPr>
              <a:t>б) в данном учреждении </a:t>
            </a:r>
            <a:r>
              <a:rPr lang="ru-RU" sz="1400" b="1" i="1" dirty="0" smtClean="0">
                <a:solidFill>
                  <a:schemeClr val="accent5"/>
                </a:solidFill>
              </a:rPr>
              <a:t>3 </a:t>
            </a:r>
            <a:r>
              <a:rPr lang="ru-RU" sz="1400" b="1" i="1" dirty="0">
                <a:solidFill>
                  <a:schemeClr val="accent5"/>
                </a:solidFill>
              </a:rPr>
              <a:t>лет;</a:t>
            </a:r>
          </a:p>
          <a:p>
            <a:endParaRPr lang="ru-RU" sz="1400" b="1" i="1" dirty="0">
              <a:solidFill>
                <a:schemeClr val="accent5"/>
              </a:solidFill>
            </a:endParaRPr>
          </a:p>
          <a:p>
            <a:r>
              <a:rPr lang="ru-RU" sz="1400" b="1" i="1" dirty="0">
                <a:solidFill>
                  <a:schemeClr val="accent5"/>
                </a:solidFill>
              </a:rPr>
              <a:t>в) в занимаемой должности </a:t>
            </a:r>
            <a:r>
              <a:rPr lang="ru-RU" sz="1400" b="1" i="1" dirty="0" smtClean="0">
                <a:solidFill>
                  <a:schemeClr val="accent5"/>
                </a:solidFill>
              </a:rPr>
              <a:t>3 </a:t>
            </a:r>
            <a:r>
              <a:rPr lang="ru-RU" sz="1400" b="1" i="1" dirty="0">
                <a:solidFill>
                  <a:schemeClr val="accent5"/>
                </a:solidFill>
              </a:rPr>
              <a:t>лет.</a:t>
            </a:r>
          </a:p>
          <a:p>
            <a:endParaRPr lang="ru-RU" sz="1400" b="1" i="1" dirty="0">
              <a:solidFill>
                <a:schemeClr val="accent5"/>
              </a:solidFill>
            </a:endParaRPr>
          </a:p>
          <a:p>
            <a:r>
              <a:rPr lang="ru-RU" sz="1400" b="1" i="1" dirty="0">
                <a:solidFill>
                  <a:schemeClr val="accent5"/>
                </a:solidFill>
              </a:rPr>
              <a:t>Личный сайт: </a:t>
            </a:r>
            <a:r>
              <a:rPr lang="en-US" sz="1400" b="1" i="1" dirty="0">
                <a:solidFill>
                  <a:schemeClr val="accent5"/>
                </a:solidFill>
                <a:hlinkClick r:id="rId2"/>
              </a:rPr>
              <a:t>https://</a:t>
            </a:r>
            <a:r>
              <a:rPr lang="en-US" sz="1400" b="1" i="1" dirty="0" smtClean="0">
                <a:solidFill>
                  <a:schemeClr val="accent5"/>
                </a:solidFill>
                <a:hlinkClick r:id="rId2"/>
              </a:rPr>
              <a:t>nsportal.ru/dongak-chayana-eresovna</a:t>
            </a:r>
            <a:endParaRPr lang="ru-RU" sz="1400" b="1" i="1" dirty="0" smtClean="0">
              <a:solidFill>
                <a:schemeClr val="accent5"/>
              </a:solidFill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41754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188641"/>
            <a:ext cx="3096344" cy="166199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 </a:t>
            </a:r>
            <a:r>
              <a:rPr lang="ru-RU" sz="2800" dirty="0">
                <a:solidFill>
                  <a:srgbClr val="FF0000"/>
                </a:solidFill>
              </a:rPr>
              <a:t>Мой девиз: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</a:rPr>
              <a:t>С детьми всегда должна быть рядом,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</a:rPr>
              <a:t>Даря тепло, и согревая взглядом.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</a:rPr>
              <a:t>Их в мир прекрасного вести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</a:rPr>
              <a:t>И помнить заповедь </a:t>
            </a:r>
            <a:r>
              <a:rPr lang="ru-RU" sz="1400" dirty="0">
                <a:solidFill>
                  <a:srgbClr val="FF0000"/>
                </a:solidFill>
              </a:rPr>
              <a:t>«Не навреди»</a:t>
            </a:r>
            <a:r>
              <a:rPr lang="ru-RU" sz="1400" dirty="0">
                <a:solidFill>
                  <a:srgbClr val="002060"/>
                </a:solidFill>
              </a:rPr>
              <a:t>. </a:t>
            </a:r>
          </a:p>
          <a:p>
            <a:pPr algn="ctr"/>
            <a:endParaRPr lang="ru-RU" dirty="0"/>
          </a:p>
        </p:txBody>
      </p:sp>
      <p:pic>
        <p:nvPicPr>
          <p:cNvPr id="7" name="Рисунок 7">
            <a:extLst>
              <a:ext uri="{FF2B5EF4-FFF2-40B4-BE49-F238E27FC236}">
                <a16:creationId xmlns="" xmlns:a16="http://schemas.microsoft.com/office/drawing/2014/main" id="{5F9FB751-EE70-A3B6-4FF2-1BBC24DCB4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81" y="1729152"/>
            <a:ext cx="3511796" cy="194729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Рисунок 3">
            <a:extLst>
              <a:ext uri="{FF2B5EF4-FFF2-40B4-BE49-F238E27FC236}">
                <a16:creationId xmlns="" xmlns:a16="http://schemas.microsoft.com/office/drawing/2014/main" id="{E420DE00-44BD-55EC-7434-5795313B30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522" y="1729152"/>
            <a:ext cx="3652959" cy="1868170"/>
          </a:xfrm>
          <a:prstGeom prst="rect">
            <a:avLst/>
          </a:prstGeom>
        </p:spPr>
      </p:pic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358CA9D9-B8DE-2C03-214D-899B0FED71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47" y="3429000"/>
            <a:ext cx="3604049" cy="2703286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="" xmlns:a16="http://schemas.microsoft.com/office/drawing/2014/main" id="{0C382851-ACF1-B154-0BCB-169F1F3A32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862" y="3676451"/>
            <a:ext cx="3652959" cy="2703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369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980728"/>
            <a:ext cx="6480721" cy="31700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70C0"/>
                </a:solidFill>
              </a:rPr>
              <a:t>Высшее</a:t>
            </a:r>
          </a:p>
          <a:p>
            <a:pPr algn="ctr"/>
            <a:r>
              <a:rPr lang="ru-RU" sz="2000" dirty="0">
                <a:solidFill>
                  <a:srgbClr val="0070C0"/>
                </a:solidFill>
              </a:rPr>
              <a:t>Тувинский государственный университет «</a:t>
            </a:r>
            <a:r>
              <a:rPr lang="ru-RU" sz="2000" dirty="0" err="1">
                <a:solidFill>
                  <a:srgbClr val="0070C0"/>
                </a:solidFill>
              </a:rPr>
              <a:t>Кызылский</a:t>
            </a:r>
            <a:r>
              <a:rPr lang="ru-RU" sz="2000" dirty="0">
                <a:solidFill>
                  <a:srgbClr val="0070C0"/>
                </a:solidFill>
              </a:rPr>
              <a:t> педагогический колледж», выпуск 2016г</a:t>
            </a:r>
            <a:endParaRPr lang="ru-RU" sz="2000" dirty="0">
              <a:solidFill>
                <a:srgbClr val="7030A0"/>
              </a:solidFill>
            </a:endParaRPr>
          </a:p>
          <a:p>
            <a:pPr algn="ctr"/>
            <a:r>
              <a:rPr lang="ru-RU" sz="2000" dirty="0">
                <a:solidFill>
                  <a:srgbClr val="C00000"/>
                </a:solidFill>
              </a:rPr>
              <a:t>«Дошкольное образование», </a:t>
            </a:r>
          </a:p>
          <a:p>
            <a:pPr algn="ctr"/>
            <a:r>
              <a:rPr lang="ru-RU" sz="2000" dirty="0">
                <a:solidFill>
                  <a:srgbClr val="0070C0"/>
                </a:solidFill>
              </a:rPr>
              <a:t>Воспитатель детей дошкольного возраста </a:t>
            </a:r>
          </a:p>
          <a:p>
            <a:pPr algn="ctr"/>
            <a:r>
              <a:rPr lang="ru-RU" sz="2000" dirty="0" err="1">
                <a:solidFill>
                  <a:srgbClr val="0070C0"/>
                </a:solidFill>
              </a:rPr>
              <a:t>Хакаский</a:t>
            </a:r>
            <a:r>
              <a:rPr lang="ru-RU" sz="2000" dirty="0">
                <a:solidFill>
                  <a:srgbClr val="0070C0"/>
                </a:solidFill>
              </a:rPr>
              <a:t> государственный университет им . </a:t>
            </a:r>
            <a:r>
              <a:rPr lang="ru-RU" sz="2000" dirty="0" err="1">
                <a:solidFill>
                  <a:srgbClr val="0070C0"/>
                </a:solidFill>
              </a:rPr>
              <a:t>Н.Ф.Катанова</a:t>
            </a:r>
            <a:r>
              <a:rPr lang="ru-RU" sz="2000" dirty="0">
                <a:solidFill>
                  <a:srgbClr val="0070C0"/>
                </a:solidFill>
              </a:rPr>
              <a:t>, выпуск 2021г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C00000"/>
                </a:solidFill>
              </a:rPr>
              <a:t>«Специальное </a:t>
            </a:r>
            <a:r>
              <a:rPr lang="ru-RU" sz="2000" dirty="0" smtClean="0">
                <a:solidFill>
                  <a:srgbClr val="C00000"/>
                </a:solidFill>
              </a:rPr>
              <a:t>дефектологическое </a:t>
            </a:r>
            <a:r>
              <a:rPr lang="ru-RU" sz="2000" dirty="0">
                <a:solidFill>
                  <a:srgbClr val="C00000"/>
                </a:solidFill>
              </a:rPr>
              <a:t>образование»</a:t>
            </a:r>
          </a:p>
          <a:p>
            <a:pPr algn="ctr"/>
            <a:r>
              <a:rPr lang="ru-RU" sz="2000" dirty="0">
                <a:solidFill>
                  <a:srgbClr val="C00000"/>
                </a:solidFill>
              </a:rPr>
              <a:t>Логопед</a:t>
            </a:r>
          </a:p>
          <a:p>
            <a:pPr algn="ctr"/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3" y="188640"/>
            <a:ext cx="5760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800" dirty="0">
                <a:solidFill>
                  <a:srgbClr val="FF0000"/>
                </a:solidFill>
              </a:rPr>
              <a:t>Образование.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72" y="476670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Нормативно - правовые документы.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192" y="938337"/>
            <a:ext cx="2257056" cy="15958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7" y="2652635"/>
            <a:ext cx="1584176" cy="19507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510" y="188640"/>
            <a:ext cx="1438962" cy="21527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1163659"/>
            <a:ext cx="4411664" cy="53860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FF0000"/>
                </a:solidFill>
              </a:rPr>
              <a:t>Федеральный закон РФ от 29 декабря 2012г. № 273 – ФЗ «Образовании в Российской Федерации»;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FF0000"/>
                </a:solidFill>
              </a:rPr>
              <a:t> Конвенция о правах ребенка;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FF0000"/>
                </a:solidFill>
              </a:rPr>
              <a:t> Декларация прав ребенка от 20.11.1959г.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srgbClr val="FF0000"/>
                </a:solidFill>
              </a:rPr>
              <a:t>СанПин</a:t>
            </a:r>
            <a:r>
              <a:rPr lang="ru-RU" dirty="0">
                <a:solidFill>
                  <a:srgbClr val="FF0000"/>
                </a:solidFill>
              </a:rPr>
              <a:t> 2.4.1.3049-13 «Санитарно – эпидемиологические требования к организации режима работы дошкольных образовательных организации от 15 мая 2013г. № 26.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FF0000"/>
                </a:solidFill>
              </a:rPr>
              <a:t>Федеральный государственный  образовательный стандарт дошкольного образования;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FF0000"/>
                </a:solidFill>
              </a:rPr>
              <a:t>Нормативными – правовыми актами УО АМО «Боханский район»;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FF0000"/>
                </a:solidFill>
              </a:rPr>
              <a:t>Локальными актами МБДОУ «Олонский детский сад».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652635"/>
            <a:ext cx="1656184" cy="23202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108" y="4221088"/>
            <a:ext cx="1882804" cy="1949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220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484784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Поощрения и награды</a:t>
            </a:r>
          </a:p>
          <a:p>
            <a:endParaRPr lang="ru-RU" sz="2800" b="1" i="1" dirty="0"/>
          </a:p>
          <a:p>
            <a:r>
              <a:rPr lang="ru-RU" sz="2800" b="1" i="1" dirty="0"/>
              <a:t>Грамота за </a:t>
            </a:r>
            <a:r>
              <a:rPr lang="ru-RU" sz="2800" b="1" i="1" dirty="0" smtClean="0"/>
              <a:t>1 место </a:t>
            </a:r>
            <a:r>
              <a:rPr lang="ru-RU" sz="2800" b="1" i="1" dirty="0" err="1" smtClean="0"/>
              <a:t>внутрисадовского</a:t>
            </a:r>
            <a:r>
              <a:rPr lang="ru-RU" sz="2800" b="1" i="1" dirty="0" smtClean="0"/>
              <a:t> </a:t>
            </a:r>
            <a:r>
              <a:rPr lang="ru-RU" sz="2800" b="1" i="1" dirty="0"/>
              <a:t>конкурсе «Воспитатель года – </a:t>
            </a:r>
            <a:r>
              <a:rPr lang="ru-RU" sz="2800" b="1" i="1" dirty="0" smtClean="0"/>
              <a:t>2023»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1499124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8639"/>
            <a:ext cx="3096344" cy="4250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80465"/>
            <a:ext cx="3024336" cy="425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914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124744"/>
            <a:ext cx="55081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2000" b="1" i="1" dirty="0"/>
              <a:t>Применение ИКТ в образовательном процессе</a:t>
            </a:r>
            <a:r>
              <a:rPr lang="ru-RU" sz="2000" b="1" i="1" dirty="0" smtClean="0"/>
              <a:t>.</a:t>
            </a:r>
            <a:endParaRPr lang="ru-RU" sz="2000" b="1" i="1" dirty="0"/>
          </a:p>
          <a:p>
            <a:pPr marL="457200" indent="-457200">
              <a:buFont typeface="Wingdings" pitchFamily="2" charset="2"/>
              <a:buChar char="ü"/>
            </a:pPr>
            <a:r>
              <a:rPr lang="ru-RU" sz="2000" b="1" i="1" dirty="0"/>
              <a:t>Создание личного сайта в социальной сети работников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000" b="1" i="1" dirty="0" smtClean="0"/>
              <a:t>образования </a:t>
            </a:r>
            <a:r>
              <a:rPr lang="en-US" sz="2000" b="1" i="1" dirty="0" smtClean="0">
                <a:solidFill>
                  <a:schemeClr val="accent5"/>
                </a:solidFill>
                <a:hlinkClick r:id="rId2"/>
              </a:rPr>
              <a:t>https</a:t>
            </a:r>
            <a:r>
              <a:rPr lang="en-US" sz="2000" b="1" i="1" dirty="0">
                <a:solidFill>
                  <a:schemeClr val="accent5"/>
                </a:solidFill>
                <a:hlinkClick r:id="rId2"/>
              </a:rPr>
              <a:t>://</a:t>
            </a:r>
            <a:r>
              <a:rPr lang="en-US" sz="2000" b="1" i="1" dirty="0" smtClean="0">
                <a:solidFill>
                  <a:schemeClr val="accent5"/>
                </a:solidFill>
                <a:hlinkClick r:id="rId2"/>
              </a:rPr>
              <a:t>nsportal.ru/dongak-chayana-eresovna</a:t>
            </a:r>
            <a:endParaRPr lang="ru-RU" sz="2000" b="1" i="1" dirty="0"/>
          </a:p>
          <a:p>
            <a:pPr marL="457200" indent="-457200">
              <a:buFont typeface="Wingdings" pitchFamily="2" charset="2"/>
              <a:buChar char="ü"/>
            </a:pPr>
            <a:r>
              <a:rPr lang="ru-RU" sz="2000" b="1" i="1" dirty="0"/>
              <a:t>В творческих педагогических конкурсах, </a:t>
            </a:r>
            <a:r>
              <a:rPr lang="ru-RU" sz="2000" b="1" i="1" dirty="0" smtClean="0"/>
              <a:t>семинарах</a:t>
            </a:r>
            <a:endParaRPr lang="ru-RU" sz="2000" b="1" i="1" dirty="0"/>
          </a:p>
          <a:p>
            <a:pPr marL="457200" indent="-457200">
              <a:buFont typeface="Wingdings" pitchFamily="2" charset="2"/>
              <a:buChar char="ü"/>
            </a:pPr>
            <a:r>
              <a:rPr lang="ru-RU" sz="2000" b="1" i="1" dirty="0"/>
              <a:t>Открытые показы педагогической </a:t>
            </a:r>
            <a:r>
              <a:rPr lang="ru-RU" sz="2000" b="1" i="1" dirty="0" smtClean="0"/>
              <a:t>деятельности</a:t>
            </a:r>
            <a:endParaRPr lang="ru-RU" sz="2000" b="1" i="1" dirty="0"/>
          </a:p>
          <a:p>
            <a:pPr marL="457200" indent="-457200">
              <a:buFont typeface="Wingdings" pitchFamily="2" charset="2"/>
              <a:buChar char="ü"/>
            </a:pPr>
            <a:r>
              <a:rPr lang="ru-RU" sz="2000" b="1" i="1" dirty="0" smtClean="0"/>
              <a:t>Самообразование</a:t>
            </a:r>
            <a:endParaRPr lang="ru-RU" sz="2000" b="1" i="1" dirty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b="1" i="1" dirty="0"/>
              <a:t>Нетрадиционные формы работы с родителями.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33265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Участие в инновационной</a:t>
            </a:r>
          </a:p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355917716"/>
      </p:ext>
    </p:extLst>
  </p:cSld>
  <p:clrMapOvr>
    <a:masterClrMapping/>
  </p:clrMapOvr>
</p:sld>
</file>

<file path=ppt/theme/theme1.xml><?xml version="1.0" encoding="utf-8"?>
<a:theme xmlns:a="http://schemas.openxmlformats.org/drawingml/2006/main" name="43335_shk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43335_shk</Template>
  <TotalTime>979</TotalTime>
  <Words>591</Words>
  <Application>Microsoft Office PowerPoint</Application>
  <PresentationFormat>Экран (4:3)</PresentationFormat>
  <Paragraphs>116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43335_shk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4701105</cp:lastModifiedBy>
  <cp:revision>99</cp:revision>
  <dcterms:created xsi:type="dcterms:W3CDTF">2016-01-26T15:21:19Z</dcterms:created>
  <dcterms:modified xsi:type="dcterms:W3CDTF">2023-02-12T06:33:53Z</dcterms:modified>
</cp:coreProperties>
</file>