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6915-E69E-448B-8AEC-7EA86A08335E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8B82-AF18-4889-AF3B-8F5D668F67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328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6915-E69E-448B-8AEC-7EA86A08335E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8B82-AF18-4889-AF3B-8F5D668F67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506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6915-E69E-448B-8AEC-7EA86A08335E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8B82-AF18-4889-AF3B-8F5D668F67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672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6915-E69E-448B-8AEC-7EA86A08335E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8B82-AF18-4889-AF3B-8F5D668F67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920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6915-E69E-448B-8AEC-7EA86A08335E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8B82-AF18-4889-AF3B-8F5D668F67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553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6915-E69E-448B-8AEC-7EA86A08335E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8B82-AF18-4889-AF3B-8F5D668F67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089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6915-E69E-448B-8AEC-7EA86A08335E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8B82-AF18-4889-AF3B-8F5D668F67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014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6915-E69E-448B-8AEC-7EA86A08335E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8B82-AF18-4889-AF3B-8F5D668F67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02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6915-E69E-448B-8AEC-7EA86A08335E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8B82-AF18-4889-AF3B-8F5D668F67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818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6915-E69E-448B-8AEC-7EA86A08335E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8B82-AF18-4889-AF3B-8F5D668F67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802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6915-E69E-448B-8AEC-7EA86A08335E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8B82-AF18-4889-AF3B-8F5D668F67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836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D6915-E69E-448B-8AEC-7EA86A08335E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68B82-AF18-4889-AF3B-8F5D668F67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2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microsoft.com/office/2007/relationships/hdphoto" Target="../media/hdphoto1.wdp"/><Relationship Id="rId7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ewsbel.by/wp-content/uploads/2017/01/newsbel.by-5.01.2017-JY6A8IEfnkBzWdhQfXS9LGIRu1aNPA0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033" y="-650617"/>
            <a:ext cx="9164033" cy="753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3" y="1628800"/>
            <a:ext cx="6900519" cy="1254001"/>
          </a:xfrm>
          <a:noFill/>
        </p:spPr>
        <p:txBody>
          <a:bodyPr>
            <a:normAutofit/>
          </a:bodyPr>
          <a:lstStyle/>
          <a:p>
            <a:endParaRPr lang="ru-RU" sz="6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511" y="5445224"/>
            <a:ext cx="4248472" cy="843880"/>
          </a:xfrm>
        </p:spPr>
        <p:txBody>
          <a:bodyPr>
            <a:normAutofit/>
          </a:bodyPr>
          <a:lstStyle/>
          <a:p>
            <a:pPr lvl="0"/>
            <a:r>
              <a:rPr lang="ru-RU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Учитель </a:t>
            </a:r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надомного  </a:t>
            </a:r>
            <a:r>
              <a:rPr lang="ru-RU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обучения</a:t>
            </a:r>
            <a:br>
              <a:rPr lang="ru-RU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Андреев А.Ю.</a:t>
            </a:r>
            <a:endParaRPr lang="ru-RU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1772816"/>
            <a:ext cx="6235219" cy="175432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Профессия «Дворник»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47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4ed35da9ac29be585f3315c92aa0fd49-l&amp;n=1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0531" cy="683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512" y="1747734"/>
            <a:ext cx="6225505" cy="415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40464" y="60473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</a:rPr>
              <a:t>Спасибо за внимание </a:t>
            </a:r>
            <a:br>
              <a:rPr lang="ru-RU" sz="4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</a:rPr>
            </a:br>
            <a:endParaRPr lang="ru-RU" sz="49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1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newsbel.by/wp-content/uploads/2017/01/newsbel.by-5.01.2017-JY6A8IEfnkBzWdhQfXS9LGIRu1aNPA0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675456"/>
            <a:ext cx="9164033" cy="753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tsgkunarskaya.ru/images/%D0%B4%D0%B2%D0%BE%D1%80%D0%BD%D0%B8%D0%B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3" y="1628800"/>
            <a:ext cx="4922022" cy="511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75047"/>
            <a:ext cx="33575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Дворник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55575" y="1628800"/>
            <a:ext cx="5040561" cy="3208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уборщик дворовой территории. 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Его деятельность необходима для поддержания чистоты 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населенных пунктах.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413438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0-tub-ru.yandex.net/i?id=4ed35da9ac29be585f3315c92aa0fd49-l&amp;n=1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5102"/>
            <a:ext cx="9110531" cy="683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История профессии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5554960" cy="3701008"/>
          </a:xfrm>
          <a:ln cmpd="sng">
            <a:noFill/>
          </a:ln>
          <a:scene3d>
            <a:camera prst="orthographicFront"/>
            <a:lightRig rig="threePt" dir="t"/>
          </a:scene3d>
          <a:sp3d contourW="12700">
            <a:contourClr>
              <a:schemeClr val="tx1"/>
            </a:contourClr>
          </a:sp3d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</a:rPr>
              <a:t>Необходимость в этой профессии,         появилось во времена роста городов и классового разделения общества. В дореволюционной России труд дворника был достаточно престижен, ведь в его обязанности входило не только слежение за работой простых уборщиков, но и наблюдение за общественным порядком.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5" name="Рисунок 4" descr="http://topkvadrat.ru/public/pic/201210/1351590830.jpg"/>
          <p:cNvPicPr preferRelativeResize="0"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66950" y="2780928"/>
            <a:ext cx="3146882" cy="337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381000" h="381000"/>
            <a:bevelB w="381000" h="381000"/>
          </a:sp3d>
        </p:spPr>
      </p:pic>
    </p:spTree>
    <p:extLst>
      <p:ext uri="{BB962C8B-B14F-4D97-AF65-F5344CB8AC3E}">
        <p14:creationId xmlns:p14="http://schemas.microsoft.com/office/powerpoint/2010/main" val="176955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4ed35da9ac29be585f3315c92aa0fd49-l&amp;n=1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0531" cy="683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Профессиональные 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качества дворника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</a:rPr>
              <a:t>трудолюбие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</a:rPr>
              <a:t>ответственность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</a:rPr>
              <a:t>пунктуальность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</a:rPr>
              <a:t>коммуникабельность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</a:rPr>
              <a:t>доброжелательность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FF"/>
              </a:solidFill>
            </a:endParaRPr>
          </a:p>
          <a:p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5122" name="Picture 2" descr="http://smorodina.com/uploads/image/image/39934/pamyatnik-dvorniku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628800"/>
            <a:ext cx="3151659" cy="4712761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perspectiveLeft"/>
            <a:lightRig rig="threePt" dir="t"/>
          </a:scene3d>
          <a:sp3d prstMaterial="matte">
            <a:bevelT prst="angle"/>
            <a:bevelB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63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4ed35da9ac29be585f3315c92aa0fd49-l&amp;n=1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5102"/>
            <a:ext cx="9110531" cy="683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Должностные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обязанности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6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57200" y="1508692"/>
            <a:ext cx="397078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j-lt"/>
                <a:ea typeface="+mj-ea"/>
                <a:cs typeface="+mj-cs"/>
              </a:rPr>
              <a:t> уборка улиц, тротуаров, участков и площадей,           прилегающих к обслуживаемому домовладению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j-lt"/>
                <a:ea typeface="+mj-ea"/>
                <a:cs typeface="+mj-cs"/>
              </a:rPr>
              <a:t> своевременная очистка от снега и льда тротуаров, мостовых и дорожек, посыпка их песком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j-lt"/>
                <a:ea typeface="+mj-ea"/>
                <a:cs typeface="+mj-cs"/>
              </a:rPr>
              <a:t>рытье и прочистка канавок и лотков для стока воды.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j-lt"/>
                <a:ea typeface="+mj-ea"/>
                <a:cs typeface="+mj-cs"/>
              </a:rPr>
              <a:t> промывка уличных урн и периодическая очистка их от мусора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://www.stihi.ru/pics/2017/12/02/3477.jpg?41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204" y="3140968"/>
            <a:ext cx="4116425" cy="2675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32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4ed35da9ac29be585f3315c92aa0fd49-l&amp;n=1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0531" cy="683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Права дворника</a:t>
            </a:r>
            <a:endParaRPr lang="ru-RU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57200" y="1693356"/>
            <a:ext cx="4402832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j-lt"/>
                <a:ea typeface="+mj-ea"/>
                <a:cs typeface="+mj-cs"/>
              </a:rPr>
              <a:t> вносить свои предложения,  направленные  на повышение организации и качества своей работы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j-lt"/>
                <a:ea typeface="+mj-ea"/>
                <a:cs typeface="+mj-cs"/>
              </a:rPr>
              <a:t>  получать от руководства предприятия информацию, которая необходима для осуществления своей работы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j-lt"/>
                <a:ea typeface="+mj-ea"/>
                <a:cs typeface="+mj-cs"/>
              </a:rPr>
              <a:t>  требовать от  руководства  предприятия  помощи  в выполнении своих должностных обязанностей</a:t>
            </a:r>
          </a:p>
        </p:txBody>
      </p:sp>
      <p:pic>
        <p:nvPicPr>
          <p:cNvPr id="6146" name="Picture 2" descr="http://savelovskiyposad.rossia.news/upload/resize_cache/iblock/8ed/300_0_1/8ed55d91b630cfacc2762a1266abf5d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02451"/>
            <a:ext cx="4065483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8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4ed35da9ac29be585f3315c92aa0fd49-l&amp;n=1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0531" cy="683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Предприятия 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использующие труд  дворника</a:t>
            </a:r>
            <a:endParaRPr lang="ru-RU" dirty="0"/>
          </a:p>
        </p:txBody>
      </p:sp>
      <p:pic>
        <p:nvPicPr>
          <p:cNvPr id="5" name="Picture 2" descr="D:\Documents\картинки\f2906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84438" y="2564904"/>
            <a:ext cx="3672674" cy="248827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381000" h="381000"/>
            <a:bevelB w="381000" h="381000"/>
          </a:sp3d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600200"/>
            <a:ext cx="5626968" cy="4204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algn="ctr">
              <a:defRPr/>
            </a:pPr>
            <a:endParaRPr lang="ru-RU" sz="2800" b="1" dirty="0" smtClean="0">
              <a:solidFill>
                <a:srgbClr val="0000FF"/>
              </a:solidFill>
            </a:endParaRPr>
          </a:p>
          <a:p>
            <a:pPr marL="579437" indent="-514350">
              <a:buClr>
                <a:schemeClr val="tx2"/>
              </a:buClr>
              <a:buSzPct val="104000"/>
              <a:buFont typeface="Arial" pitchFamily="34" charset="0"/>
              <a:buChar char="•"/>
              <a:defRPr/>
            </a:pPr>
            <a:r>
              <a:rPr lang="ru-RU" sz="2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j-lt"/>
                <a:ea typeface="+mj-ea"/>
                <a:cs typeface="+mj-cs"/>
              </a:rPr>
              <a:t>жилищно-коммунальные хозяйства</a:t>
            </a:r>
          </a:p>
          <a:p>
            <a:pPr marL="579437" indent="-514350">
              <a:buClr>
                <a:schemeClr val="tx2"/>
              </a:buClr>
              <a:buSzPct val="104000"/>
              <a:buFont typeface="Arial" pitchFamily="34" charset="0"/>
              <a:buChar char="•"/>
              <a:defRPr/>
            </a:pPr>
            <a:r>
              <a:rPr lang="ru-RU" sz="2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j-lt"/>
                <a:ea typeface="+mj-ea"/>
                <a:cs typeface="+mj-cs"/>
              </a:rPr>
              <a:t>общества и товарищества жильцов </a:t>
            </a:r>
          </a:p>
          <a:p>
            <a:pPr marL="579437" indent="-514350">
              <a:buClr>
                <a:schemeClr val="tx2"/>
              </a:buClr>
              <a:buSzPct val="104000"/>
              <a:buFont typeface="Arial" pitchFamily="34" charset="0"/>
              <a:buChar char="•"/>
              <a:defRPr/>
            </a:pPr>
            <a:r>
              <a:rPr lang="ru-RU" sz="2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j-lt"/>
                <a:ea typeface="+mj-ea"/>
                <a:cs typeface="+mj-cs"/>
              </a:rPr>
              <a:t>предприятия </a:t>
            </a:r>
          </a:p>
          <a:p>
            <a:pPr marL="579437" indent="-514350">
              <a:buClr>
                <a:schemeClr val="tx2"/>
              </a:buClr>
              <a:buSzPct val="104000"/>
              <a:buFont typeface="Arial" pitchFamily="34" charset="0"/>
              <a:buChar char="•"/>
              <a:defRPr/>
            </a:pPr>
            <a:r>
              <a:rPr lang="ru-RU" sz="2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j-lt"/>
                <a:ea typeface="+mj-ea"/>
                <a:cs typeface="+mj-cs"/>
              </a:rPr>
              <a:t>магазины</a:t>
            </a:r>
          </a:p>
          <a:p>
            <a:pPr marL="579437" indent="-514350">
              <a:buClr>
                <a:schemeClr val="tx2"/>
              </a:buClr>
              <a:buSzPct val="104000"/>
              <a:buFont typeface="Arial" pitchFamily="34" charset="0"/>
              <a:buChar char="•"/>
              <a:defRPr/>
            </a:pPr>
            <a:r>
              <a:rPr lang="ru-RU" sz="2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j-lt"/>
                <a:ea typeface="+mj-ea"/>
                <a:cs typeface="+mj-cs"/>
              </a:rPr>
              <a:t>рынки</a:t>
            </a:r>
          </a:p>
          <a:p>
            <a:pPr marL="579437" indent="-514350">
              <a:buClr>
                <a:schemeClr val="tx2"/>
              </a:buClr>
              <a:buSzPct val="104000"/>
              <a:buFont typeface="Arial" pitchFamily="34" charset="0"/>
              <a:buChar char="•"/>
              <a:defRPr/>
            </a:pPr>
            <a:r>
              <a:rPr lang="ru-RU" sz="2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j-lt"/>
                <a:ea typeface="+mj-ea"/>
                <a:cs typeface="+mj-cs"/>
              </a:rPr>
              <a:t>вокзалы и аэропорты </a:t>
            </a:r>
          </a:p>
        </p:txBody>
      </p:sp>
    </p:spTree>
    <p:extLst>
      <p:ext uri="{BB962C8B-B14F-4D97-AF65-F5344CB8AC3E}">
        <p14:creationId xmlns:p14="http://schemas.microsoft.com/office/powerpoint/2010/main" val="195695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4ed35da9ac29be585f3315c92aa0fd49-l&amp;n=1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0531" cy="683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Рабочая одежда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3219450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 descr="http://900igr.net/up/datai/143042/0022-047-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469" y="1359067"/>
            <a:ext cx="3265485" cy="468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83768" y="5517232"/>
            <a:ext cx="1584176" cy="325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852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4ed35da9ac29be585f3315c92aa0fd49-l&amp;n=1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0531" cy="683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5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</a:t>
            </a:r>
            <a:r>
              <a:rPr lang="ru-RU" sz="4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нструменты </a:t>
            </a:r>
            <a:br>
              <a:rPr lang="ru-RU" sz="4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4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приспособления для работы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</a:br>
            <a:endParaRPr lang="ru-RU" sz="4000" dirty="0"/>
          </a:p>
        </p:txBody>
      </p:sp>
      <p:pic>
        <p:nvPicPr>
          <p:cNvPr id="7" name="Picture 9" descr="D:\Documents\картинки\mobilya_iconu_000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188350">
            <a:off x="250217" y="2623150"/>
            <a:ext cx="3016111" cy="301611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381000" h="381000"/>
            <a:bevelB w="381000" h="381000"/>
          </a:sp3d>
        </p:spPr>
      </p:pic>
      <p:pic>
        <p:nvPicPr>
          <p:cNvPr id="9" name="Picture 2" descr="D:\Documents\картинки\михалков-кончаловский-фастфуд-макдональдс-1726940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088" y="1353700"/>
            <a:ext cx="3303923" cy="126870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381000" h="381000"/>
            <a:bevelB w="381000" h="381000"/>
          </a:sp3d>
        </p:spPr>
      </p:pic>
      <p:pic>
        <p:nvPicPr>
          <p:cNvPr id="8" name="Picture 6" descr="D:\Documents\картинки\IMG_013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50265" y="2201377"/>
            <a:ext cx="3810000" cy="45339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381000" h="381000"/>
            <a:bevelB w="381000" h="381000"/>
          </a:sp3d>
        </p:spPr>
      </p:pic>
      <p:pic>
        <p:nvPicPr>
          <p:cNvPr id="6" name="Picture 7" descr="D:\Documents\картинки\eldiven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19414" y="1353700"/>
            <a:ext cx="2071702" cy="20795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381000" h="381000"/>
            <a:bevelB w="381000" h="381000"/>
          </a:sp3d>
        </p:spPr>
      </p:pic>
      <p:pic>
        <p:nvPicPr>
          <p:cNvPr id="10" name="Рисунок 9" descr="Уборочный инвентарь"/>
          <p:cNvPicPr/>
          <p:nvPr/>
        </p:nvPicPr>
        <p:blipFill>
          <a:blip r:embed="rId8"/>
          <a:srcRect l="11875" r="13453" b="2603"/>
          <a:stretch>
            <a:fillRect/>
          </a:stretch>
        </p:blipFill>
        <p:spPr bwMode="auto">
          <a:xfrm>
            <a:off x="6804248" y="2824683"/>
            <a:ext cx="2095747" cy="328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381000" h="381000"/>
            <a:bevelB w="381000" h="381000"/>
          </a:sp3d>
        </p:spPr>
      </p:pic>
      <p:pic>
        <p:nvPicPr>
          <p:cNvPr id="11" name="Picture 4" descr="D:\Documents\картинки\552c2ff15507e_sekator_st-18_kho_-_135_r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16200000">
            <a:off x="320320" y="4371333"/>
            <a:ext cx="1678194" cy="119771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381000" h="381000"/>
            <a:bevelB w="381000" h="381000"/>
          </a:sp3d>
        </p:spPr>
      </p:pic>
    </p:spTree>
    <p:extLst>
      <p:ext uri="{BB962C8B-B14F-4D97-AF65-F5344CB8AC3E}">
        <p14:creationId xmlns:p14="http://schemas.microsoft.com/office/powerpoint/2010/main" val="192229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00"/>
                            </p:stCondLst>
                            <p:childTnLst>
                              <p:par>
                                <p:cTn id="2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200"/>
                            </p:stCondLst>
                            <p:childTnLst>
                              <p:par>
                                <p:cTn id="4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200"/>
                            </p:stCondLst>
                            <p:childTnLst>
                              <p:par>
                                <p:cTn id="5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200"/>
                            </p:stCondLst>
                            <p:childTnLst>
                              <p:par>
                                <p:cTn id="6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143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История профессии</vt:lpstr>
      <vt:lpstr>Профессиональные  качества дворника</vt:lpstr>
      <vt:lpstr>Должностные обязанности </vt:lpstr>
      <vt:lpstr>Права дворника</vt:lpstr>
      <vt:lpstr>Предприятия  использующие труд  дворника</vt:lpstr>
      <vt:lpstr>Рабочая одежда</vt:lpstr>
      <vt:lpstr>Инструменты  и приспособления для работы  </vt:lpstr>
      <vt:lpstr>Спасибо за внимание 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Дом</cp:lastModifiedBy>
  <cp:revision>7</cp:revision>
  <dcterms:created xsi:type="dcterms:W3CDTF">2018-02-11T17:20:54Z</dcterms:created>
  <dcterms:modified xsi:type="dcterms:W3CDTF">2023-02-12T13:36:44Z</dcterms:modified>
</cp:coreProperties>
</file>