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9" r:id="rId5"/>
    <p:sldId id="259" r:id="rId6"/>
    <p:sldId id="261" r:id="rId7"/>
    <p:sldId id="262" r:id="rId8"/>
    <p:sldId id="263" r:id="rId9"/>
    <p:sldId id="265" r:id="rId10"/>
    <p:sldId id="266" r:id="rId11"/>
    <p:sldId id="268" r:id="rId12"/>
    <p:sldId id="260" r:id="rId13"/>
    <p:sldId id="271" r:id="rId14"/>
    <p:sldId id="272" r:id="rId15"/>
    <p:sldId id="267" r:id="rId16"/>
    <p:sldId id="273" r:id="rId17"/>
    <p:sldId id="264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ndars.ru/student/ekonomicheskaya-teoriya/ekonomicheskie-resursy.html" TargetMode="External"/><Relationship Id="rId2" Type="http://schemas.openxmlformats.org/officeDocument/2006/relationships/hyperlink" Target="http://www.grandars.ru/student/ekonomicheskaya-teoriya/sovokupnyy-spros-i-predlozhenie.htm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ndars.ru/student/fin-m/investicii.html" TargetMode="External"/><Relationship Id="rId2" Type="http://schemas.openxmlformats.org/officeDocument/2006/relationships/hyperlink" Target="http://www.grandars.ru/student/ekonomicheskaya-teoriya/bezrabotica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grandars.ru/student/statistika/zanyatye-i-bezrabotnye.html" TargetMode="External"/><Relationship Id="rId4" Type="http://schemas.openxmlformats.org/officeDocument/2006/relationships/hyperlink" Target="http://www.grandars.ru/student/finansy/procentnaya-stavka.htm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ЭКОНОМИЧЕСКИЙ ЦИКЛ.</a:t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122" name="Picture 2" descr="http://studere.ru/wp-content/uploads/2010/09/cycl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lum/>
          </a:blip>
          <a:srcRect/>
          <a:stretch>
            <a:fillRect/>
          </a:stretch>
        </p:blipFill>
        <p:spPr bwMode="auto">
          <a:xfrm>
            <a:off x="2627784" y="2204864"/>
            <a:ext cx="3657600" cy="3228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00200"/>
            <a:ext cx="8363272" cy="4525963"/>
          </a:xfrm>
        </p:spPr>
        <p:txBody>
          <a:bodyPr>
            <a:normAutofit fontScale="92500" lnSpcReduction="10000"/>
          </a:bodyPr>
          <a:lstStyle/>
          <a:p>
            <a:pPr marL="0">
              <a:spcBef>
                <a:spcPts val="0"/>
              </a:spcBef>
              <a:buFontTx/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   Объемы производства и занятости </a:t>
            </a:r>
          </a:p>
          <a:p>
            <a:pPr marL="0">
              <a:spcBef>
                <a:spcPts val="0"/>
              </a:spcBef>
              <a:buFontTx/>
              <a:buNone/>
            </a:pPr>
            <a:r>
              <a:rPr lang="ru-RU" b="1" dirty="0" smtClean="0">
                <a:solidFill>
                  <a:srgbClr val="002060"/>
                </a:solidFill>
              </a:rPr>
              <a:t>особенно сильно реагируют в отраслях, производящих средства производства </a:t>
            </a:r>
          </a:p>
          <a:p>
            <a:pPr marL="0">
              <a:spcBef>
                <a:spcPts val="0"/>
              </a:spcBef>
              <a:buFontTx/>
              <a:buNone/>
            </a:pPr>
            <a:r>
              <a:rPr lang="ru-RU" b="1" dirty="0" smtClean="0">
                <a:solidFill>
                  <a:srgbClr val="002060"/>
                </a:solidFill>
              </a:rPr>
              <a:t>и товары длительного пользования, </a:t>
            </a:r>
          </a:p>
          <a:p>
            <a:pPr marL="0">
              <a:spcBef>
                <a:spcPts val="0"/>
              </a:spcBef>
              <a:buFontTx/>
              <a:buNone/>
            </a:pPr>
            <a:r>
              <a:rPr lang="ru-RU" b="1" dirty="0" smtClean="0">
                <a:solidFill>
                  <a:srgbClr val="002060"/>
                </a:solidFill>
              </a:rPr>
              <a:t>а также в жилищном строительстве, т.к.</a:t>
            </a:r>
          </a:p>
          <a:p>
            <a:r>
              <a:rPr lang="ru-RU" dirty="0" smtClean="0"/>
              <a:t>покупки продукции именно этих отраслей легче отложить при спаде</a:t>
            </a:r>
          </a:p>
          <a:p>
            <a:r>
              <a:rPr lang="ru-RU" dirty="0" smtClean="0"/>
              <a:t>в этих отраслях, как правило, легче снижать занятость и объем производства, чтобы стабилизировать цены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Диагностика фазы цикла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http://im7-tub-ru.yandex.net/i?id=117414588-00-72&amp;n=21"/>
          <p:cNvPicPr>
            <a:picLocks noChangeAspect="1" noChangeArrowheads="1"/>
          </p:cNvPicPr>
          <p:nvPr/>
        </p:nvPicPr>
        <p:blipFill>
          <a:blip r:embed="rId2" cstate="print">
            <a:lum bright="10000" contrast="30000"/>
          </a:blip>
          <a:srcRect l="20106"/>
          <a:stretch>
            <a:fillRect/>
          </a:stretch>
        </p:blipFill>
        <p:spPr bwMode="auto">
          <a:xfrm>
            <a:off x="7308304" y="1700808"/>
            <a:ext cx="1658398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Экономические циклы характеризуются следующими важными показателями: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амплитуда колебаний</a:t>
            </a:r>
            <a:r>
              <a:rPr lang="ru-RU" dirty="0" smtClean="0"/>
              <a:t> — максимальная разница между наибольшим и наименьшим значением показателя в течение цикла (расстояние CD);</a:t>
            </a:r>
          </a:p>
          <a:p>
            <a:r>
              <a:rPr lang="ru-RU" b="1" dirty="0" smtClean="0"/>
              <a:t>продолжительность цикла</a:t>
            </a:r>
            <a:r>
              <a:rPr lang="ru-RU" dirty="0" smtClean="0"/>
              <a:t> — период времени, в течение которого совершается одно полное колебание деловой активности (расстояние AB).</a:t>
            </a:r>
          </a:p>
          <a:p>
            <a:r>
              <a:rPr lang="ru-RU" b="1" dirty="0" smtClean="0"/>
              <a:t>По продолжительности циклы делятся на: короткие циклы</a:t>
            </a:r>
            <a:r>
              <a:rPr lang="ru-RU" dirty="0" smtClean="0"/>
              <a:t>, связанные с восстановлением </a:t>
            </a:r>
            <a:r>
              <a:rPr lang="ru-RU" dirty="0" smtClean="0">
                <a:hlinkClick r:id="rId2" tooltip="Макроэкономическое равновесие"/>
              </a:rPr>
              <a:t>экономического равновесия</a:t>
            </a:r>
            <a:r>
              <a:rPr lang="ru-RU" dirty="0" smtClean="0"/>
              <a:t> на потребительском рынке, с колебанием оптовых цен и изменением запасов у фирм. Их продолжительность составляет 2-4 года;</a:t>
            </a:r>
          </a:p>
          <a:p>
            <a:r>
              <a:rPr lang="ru-RU" b="1" dirty="0" smtClean="0"/>
              <a:t>средние циклы</a:t>
            </a:r>
            <a:r>
              <a:rPr lang="ru-RU" dirty="0" smtClean="0"/>
              <a:t>, связанные с изменением инвестиционного спроса предприятий, с долгосрочным накоплением </a:t>
            </a:r>
            <a:r>
              <a:rPr lang="ru-RU" dirty="0" smtClean="0">
                <a:hlinkClick r:id="rId3" tooltip="Факторы производства"/>
              </a:rPr>
              <a:t>факторов производства</a:t>
            </a:r>
            <a:r>
              <a:rPr lang="ru-RU" dirty="0" smtClean="0"/>
              <a:t> и усовершенствованием технологий. Их продолжительность составляет 10-15 лет;</a:t>
            </a:r>
          </a:p>
          <a:p>
            <a:r>
              <a:rPr lang="ru-RU" b="1" dirty="0" smtClean="0"/>
              <a:t>длинные циклы (волны)</a:t>
            </a:r>
            <a:r>
              <a:rPr lang="ru-RU" dirty="0" smtClean="0"/>
              <a:t>, связанные с открытиями или важными техническими нововведениями и их распространением. Их продолжительность составляет 40-60 лет.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052736"/>
            <a:ext cx="8964488" cy="5805264"/>
          </a:xfrm>
        </p:spPr>
        <p:txBody>
          <a:bodyPr>
            <a:noAutofit/>
          </a:bodyPr>
          <a:lstStyle/>
          <a:p>
            <a:pPr marL="0">
              <a:lnSpc>
                <a:spcPct val="80000"/>
              </a:lnSpc>
              <a:spcBef>
                <a:spcPts val="0"/>
              </a:spcBef>
            </a:pPr>
            <a:r>
              <a:rPr lang="ru-RU" sz="2400" b="1" dirty="0" smtClean="0">
                <a:solidFill>
                  <a:srgbClr val="002060"/>
                </a:solidFill>
              </a:rPr>
              <a:t>По длительности каждой фазы и всего цикла</a:t>
            </a:r>
            <a:endParaRPr lang="ru-RU" sz="2400" dirty="0" smtClean="0">
              <a:solidFill>
                <a:srgbClr val="002060"/>
              </a:solidFill>
            </a:endParaRPr>
          </a:p>
          <a:p>
            <a:pPr marL="0">
              <a:lnSpc>
                <a:spcPct val="80000"/>
              </a:lnSpc>
              <a:spcBef>
                <a:spcPts val="0"/>
              </a:spcBef>
              <a:buFontTx/>
              <a:buChar char="-"/>
            </a:pPr>
            <a:r>
              <a:rPr lang="ru-RU" sz="2400" dirty="0" smtClean="0"/>
              <a:t>сезонные (менее 1 года)</a:t>
            </a:r>
          </a:p>
          <a:p>
            <a:pPr marL="0">
              <a:lnSpc>
                <a:spcPct val="80000"/>
              </a:lnSpc>
              <a:spcBef>
                <a:spcPts val="0"/>
              </a:spcBef>
              <a:buFontTx/>
              <a:buChar char="-"/>
            </a:pPr>
            <a:r>
              <a:rPr lang="ru-RU" sz="2400" dirty="0" smtClean="0"/>
              <a:t>краткосрочные  (циклы </a:t>
            </a:r>
            <a:r>
              <a:rPr lang="ru-RU" sz="2400" dirty="0" err="1" smtClean="0"/>
              <a:t>Китчина</a:t>
            </a:r>
            <a:r>
              <a:rPr lang="ru-RU" sz="2400" dirty="0" smtClean="0"/>
              <a:t>;  3-4 года)</a:t>
            </a:r>
          </a:p>
          <a:p>
            <a:pPr marL="0">
              <a:lnSpc>
                <a:spcPct val="80000"/>
              </a:lnSpc>
              <a:spcBef>
                <a:spcPts val="0"/>
              </a:spcBef>
              <a:buFontTx/>
              <a:buChar char="-"/>
            </a:pPr>
            <a:r>
              <a:rPr lang="ru-RU" sz="2400" dirty="0" smtClean="0"/>
              <a:t>среднесрочные (цикля </a:t>
            </a:r>
            <a:r>
              <a:rPr lang="ru-RU" sz="2400" dirty="0" err="1" smtClean="0"/>
              <a:t>Жугляра</a:t>
            </a:r>
            <a:r>
              <a:rPr lang="ru-RU" sz="2400" dirty="0" smtClean="0"/>
              <a:t>; 8-12 лет)</a:t>
            </a:r>
          </a:p>
          <a:p>
            <a:pPr marL="0">
              <a:lnSpc>
                <a:spcPct val="80000"/>
              </a:lnSpc>
              <a:spcBef>
                <a:spcPts val="0"/>
              </a:spcBef>
              <a:buFontTx/>
              <a:buChar char="-"/>
            </a:pPr>
            <a:r>
              <a:rPr lang="ru-RU" sz="2400" dirty="0" smtClean="0"/>
              <a:t>строительные    (циклы Кузнеца; 20-25 лет)</a:t>
            </a:r>
          </a:p>
          <a:p>
            <a:pPr marL="0">
              <a:lnSpc>
                <a:spcPct val="80000"/>
              </a:lnSpc>
              <a:spcBef>
                <a:spcPts val="0"/>
              </a:spcBef>
              <a:buFontTx/>
              <a:buChar char="-"/>
            </a:pPr>
            <a:r>
              <a:rPr lang="ru-RU" sz="2400" dirty="0" smtClean="0"/>
              <a:t>долгосрочные    (большие циклы конъюнктуры,   </a:t>
            </a:r>
          </a:p>
          <a:p>
            <a:pPr marL="0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2400" dirty="0" smtClean="0"/>
              <a:t>                                     </a:t>
            </a:r>
            <a:r>
              <a:rPr lang="ru-RU" sz="2400" dirty="0" err="1" smtClean="0"/>
              <a:t>Кондратьевские</a:t>
            </a:r>
            <a:r>
              <a:rPr lang="ru-RU" sz="2400" dirty="0" smtClean="0"/>
              <a:t> циклы; 50-60 лет/35-40 лет)</a:t>
            </a:r>
          </a:p>
          <a:p>
            <a:pPr marL="0">
              <a:lnSpc>
                <a:spcPct val="80000"/>
              </a:lnSpc>
              <a:spcBef>
                <a:spcPts val="0"/>
              </a:spcBef>
              <a:buNone/>
            </a:pPr>
            <a:endParaRPr lang="ru-RU" sz="800" dirty="0" smtClean="0"/>
          </a:p>
          <a:p>
            <a:pPr marL="0">
              <a:lnSpc>
                <a:spcPct val="80000"/>
              </a:lnSpc>
              <a:spcBef>
                <a:spcPts val="0"/>
              </a:spcBef>
            </a:pPr>
            <a:r>
              <a:rPr lang="ru-RU" sz="2400" b="1" dirty="0" smtClean="0">
                <a:solidFill>
                  <a:srgbClr val="002060"/>
                </a:solidFill>
              </a:rPr>
              <a:t>По территориальному охвату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</a:p>
          <a:p>
            <a:pPr marL="0">
              <a:lnSpc>
                <a:spcPct val="80000"/>
              </a:lnSpc>
              <a:spcBef>
                <a:spcPts val="0"/>
              </a:spcBef>
              <a:buFontTx/>
              <a:buNone/>
            </a:pPr>
            <a:r>
              <a:rPr lang="ru-RU" sz="2400" dirty="0" smtClean="0"/>
              <a:t> -   национальные (</a:t>
            </a:r>
            <a:r>
              <a:rPr lang="ru-RU" sz="2400" dirty="0" err="1" smtClean="0"/>
              <a:t>страновые</a:t>
            </a:r>
            <a:r>
              <a:rPr lang="ru-RU" sz="2400" dirty="0" smtClean="0"/>
              <a:t>)</a:t>
            </a:r>
          </a:p>
          <a:p>
            <a:pPr marL="0">
              <a:lnSpc>
                <a:spcPct val="80000"/>
              </a:lnSpc>
              <a:spcBef>
                <a:spcPts val="0"/>
              </a:spcBef>
              <a:buFontTx/>
              <a:buNone/>
            </a:pPr>
            <a:r>
              <a:rPr lang="ru-RU" sz="2400" dirty="0" smtClean="0"/>
              <a:t> -   региональные</a:t>
            </a:r>
          </a:p>
          <a:p>
            <a:pPr marL="0">
              <a:lnSpc>
                <a:spcPct val="80000"/>
              </a:lnSpc>
              <a:spcBef>
                <a:spcPts val="0"/>
              </a:spcBef>
              <a:buFontTx/>
              <a:buChar char="-"/>
            </a:pPr>
            <a:r>
              <a:rPr lang="ru-RU" sz="2400" dirty="0" smtClean="0"/>
              <a:t>глобальные (мировые)</a:t>
            </a:r>
          </a:p>
          <a:p>
            <a:pPr marL="0">
              <a:lnSpc>
                <a:spcPct val="80000"/>
              </a:lnSpc>
              <a:spcBef>
                <a:spcPts val="0"/>
              </a:spcBef>
              <a:buFontTx/>
              <a:buChar char="-"/>
            </a:pPr>
            <a:endParaRPr lang="ru-RU" sz="800" dirty="0" smtClean="0"/>
          </a:p>
          <a:p>
            <a:pPr marL="0">
              <a:lnSpc>
                <a:spcPct val="80000"/>
              </a:lnSpc>
              <a:spcBef>
                <a:spcPts val="0"/>
              </a:spcBef>
            </a:pPr>
            <a:r>
              <a:rPr lang="ru-RU" sz="2400" b="1" dirty="0" smtClean="0">
                <a:solidFill>
                  <a:srgbClr val="002060"/>
                </a:solidFill>
              </a:rPr>
              <a:t>По функциональному признаку</a:t>
            </a:r>
          </a:p>
          <a:p>
            <a:pPr marL="0">
              <a:lnSpc>
                <a:spcPct val="80000"/>
              </a:lnSpc>
              <a:spcBef>
                <a:spcPts val="0"/>
              </a:spcBef>
              <a:buFontTx/>
              <a:buChar char="-"/>
            </a:pPr>
            <a:r>
              <a:rPr lang="ru-RU" sz="2400" dirty="0" smtClean="0"/>
              <a:t>Конъюнктурные</a:t>
            </a:r>
          </a:p>
          <a:p>
            <a:pPr marL="0">
              <a:lnSpc>
                <a:spcPct val="80000"/>
              </a:lnSpc>
              <a:spcBef>
                <a:spcPts val="0"/>
              </a:spcBef>
              <a:buFontTx/>
              <a:buChar char="-"/>
            </a:pPr>
            <a:r>
              <a:rPr lang="ru-RU" sz="2400" dirty="0" smtClean="0"/>
              <a:t>инвестиционные</a:t>
            </a:r>
          </a:p>
          <a:p>
            <a:pPr marL="0">
              <a:lnSpc>
                <a:spcPct val="80000"/>
              </a:lnSpc>
              <a:spcBef>
                <a:spcPts val="0"/>
              </a:spcBef>
              <a:buFontTx/>
              <a:buChar char="-"/>
            </a:pPr>
            <a:r>
              <a:rPr lang="ru-RU" sz="2400" dirty="0" smtClean="0"/>
              <a:t>финансовые   и др.</a:t>
            </a:r>
          </a:p>
          <a:p>
            <a:pPr marL="0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i="1" dirty="0" smtClean="0"/>
              <a:t>Конъюнктура, конъюнктура рынка (от лат. </a:t>
            </a:r>
            <a:r>
              <a:rPr lang="ru-RU" sz="1800" b="1" i="1" dirty="0" smtClean="0"/>
              <a:t>conjungere - связывать</a:t>
            </a:r>
            <a:r>
              <a:rPr lang="ru-RU" sz="1800" i="1" dirty="0" smtClean="0"/>
              <a:t>) - экономическая ситуация, складывающаяся на рынке, характеризуемая уровнями спроса и предложения, рыночной активностью, ценами, объемами продаж, движением процентных ставок, валютного курса, заработной платы, дивидендов, а также динамикой производства и потребления. </a:t>
            </a:r>
            <a:br>
              <a:rPr lang="ru-RU" sz="1800" i="1" dirty="0" smtClean="0"/>
            </a:br>
            <a:endParaRPr lang="ru-RU" sz="1800" i="1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Классификация циклов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b="1" dirty="0" smtClean="0"/>
              <a:t>«Длинные волны» Н.Кондратьева</a:t>
            </a:r>
            <a:endParaRPr lang="ru-RU" b="1" dirty="0"/>
          </a:p>
        </p:txBody>
      </p:sp>
      <p:pic>
        <p:nvPicPr>
          <p:cNvPr id="4" name="Рисунок 3" descr="C:\Users\Пользователь\AppData\Local\Microsoft\Windows\Temporary Internet Files\Content.Word\цикл 003 - копия.jpg"/>
          <p:cNvPicPr/>
          <p:nvPr/>
        </p:nvPicPr>
        <p:blipFill>
          <a:blip r:embed="rId2" cstate="print">
            <a:lum bright="10000" contrast="20000"/>
          </a:blip>
          <a:srcRect l="1890" t="59403" r="2443" b="11347"/>
          <a:stretch>
            <a:fillRect/>
          </a:stretch>
        </p:blipFill>
        <p:spPr bwMode="auto">
          <a:xfrm>
            <a:off x="107504" y="1340768"/>
            <a:ext cx="8856984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51520" y="188640"/>
            <a:ext cx="864096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Причины циклических колебаний экономики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7504" y="1536192"/>
          <a:ext cx="8928992" cy="4906864"/>
        </p:xfrm>
        <a:graphic>
          <a:graphicData uri="http://schemas.openxmlformats.org/drawingml/2006/table">
            <a:tbl>
              <a:tblPr/>
              <a:tblGrid>
                <a:gridCol w="4104456"/>
                <a:gridCol w="4824536"/>
              </a:tblGrid>
              <a:tr h="66867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Arial Narrow" pitchFamily="34" charset="0"/>
                          <a:ea typeface="Calibri"/>
                          <a:cs typeface="Times New Roman"/>
                        </a:rPr>
                        <a:t>Внешние</a:t>
                      </a:r>
                      <a:r>
                        <a:rPr lang="ru-RU" sz="20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, </a:t>
                      </a:r>
                      <a:endParaRPr lang="ru-RU" sz="2000" dirty="0" smtClean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Arial Narrow" pitchFamily="34" charset="0"/>
                          <a:ea typeface="Calibri"/>
                          <a:cs typeface="Times New Roman"/>
                        </a:rPr>
                        <a:t>лежащие </a:t>
                      </a:r>
                      <a:r>
                        <a:rPr lang="ru-RU" sz="20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за пределами </a:t>
                      </a:r>
                      <a:endParaRPr lang="ru-RU" sz="2000" dirty="0" smtClean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Arial Narrow" pitchFamily="34" charset="0"/>
                          <a:ea typeface="Calibri"/>
                          <a:cs typeface="Times New Roman"/>
                        </a:rPr>
                        <a:t>экономической </a:t>
                      </a:r>
                      <a:r>
                        <a:rPr lang="ru-RU" sz="20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системы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Arial Narrow" pitchFamily="34" charset="0"/>
                          <a:ea typeface="Calibri"/>
                          <a:cs typeface="Times New Roman"/>
                        </a:rPr>
                        <a:t>Внутренние</a:t>
                      </a:r>
                      <a:r>
                        <a:rPr lang="ru-RU" sz="20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, </a:t>
                      </a:r>
                      <a:endParaRPr lang="ru-RU" sz="2000" dirty="0" smtClean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Arial Narrow" pitchFamily="34" charset="0"/>
                          <a:ea typeface="Calibri"/>
                          <a:cs typeface="Times New Roman"/>
                        </a:rPr>
                        <a:t>экономические </a:t>
                      </a:r>
                      <a:r>
                        <a:rPr lang="ru-RU" sz="20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причины, </a:t>
                      </a:r>
                      <a:endParaRPr lang="ru-RU" sz="2000" dirty="0" smtClean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Arial Narrow" pitchFamily="34" charset="0"/>
                          <a:ea typeface="Calibri"/>
                          <a:cs typeface="Times New Roman"/>
                        </a:rPr>
                        <a:t>находящиеся </a:t>
                      </a:r>
                      <a:r>
                        <a:rPr lang="ru-RU" sz="20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внутри экономической системы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2464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ru-RU" sz="2000" dirty="0" smtClean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 smtClean="0">
                          <a:latin typeface="Arial Narrow" pitchFamily="34" charset="0"/>
                          <a:ea typeface="Calibri"/>
                          <a:cs typeface="Times New Roman"/>
                        </a:rPr>
                        <a:t>войны</a:t>
                      </a:r>
                      <a:r>
                        <a:rPr lang="ru-RU" sz="20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, революции и политические  потрясения, 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темпы роста населения и его миграции, 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открытия золотых месторождений, 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пятна на солнце (погода– урожай), 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волны  научно-технического  прогресса,  дающие  экономической системе импульс для движения, и т.п.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ru-RU" sz="2000" dirty="0" smtClean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 smtClean="0">
                          <a:latin typeface="Arial Narrow" pitchFamily="34" charset="0"/>
                          <a:ea typeface="Calibri"/>
                          <a:cs typeface="Times New Roman"/>
                        </a:rPr>
                        <a:t>колебания </a:t>
                      </a:r>
                      <a:r>
                        <a:rPr lang="ru-RU" sz="20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потребительского и инвестиционного спроса; 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нарушения в сфере денежного обращения; 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сбои  в  функционировании  рыночного  механизма  в  результате государственного вмешательства в экономические процессы; 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изменение положения страны на мировом рынке; 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старение производственного аппарата и замедление темпов научно-технического прогресса и др.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1143000"/>
          </a:xfrm>
        </p:spPr>
        <p:txBody>
          <a:bodyPr>
            <a:noAutofit/>
          </a:bodyPr>
          <a:lstStyle/>
          <a:p>
            <a:pPr algn="r"/>
            <a:r>
              <a:rPr lang="ru-RU" b="1" dirty="0" smtClean="0">
                <a:solidFill>
                  <a:srgbClr val="002060"/>
                </a:solidFill>
              </a:rPr>
              <a:t>Причины циклических колебаний экономики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1340768"/>
            <a:ext cx="8964488" cy="5328592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200" dirty="0"/>
              <a:t>Не существует единой теории цикла</a:t>
            </a:r>
          </a:p>
          <a:p>
            <a:pPr>
              <a:lnSpc>
                <a:spcPct val="80000"/>
              </a:lnSpc>
            </a:pPr>
            <a:r>
              <a:rPr lang="ru-RU" sz="2200" b="1" dirty="0"/>
              <a:t>денежная теория </a:t>
            </a:r>
            <a:r>
              <a:rPr lang="ru-RU" sz="2200" dirty="0"/>
              <a:t>объясняет цикл экспансией и сжатием банковского кредита (</a:t>
            </a:r>
            <a:r>
              <a:rPr lang="ru-RU" sz="2200" dirty="0" err="1"/>
              <a:t>Хаутри</a:t>
            </a:r>
            <a:r>
              <a:rPr lang="ru-RU" sz="2200" dirty="0"/>
              <a:t> и др.)</a:t>
            </a:r>
          </a:p>
          <a:p>
            <a:pPr>
              <a:lnSpc>
                <a:spcPct val="80000"/>
              </a:lnSpc>
            </a:pPr>
            <a:r>
              <a:rPr lang="ru-RU" sz="2200" b="1" dirty="0"/>
              <a:t>теория нововведений </a:t>
            </a:r>
            <a:r>
              <a:rPr lang="ru-RU" sz="2200" dirty="0"/>
              <a:t>связывает цикл с использованием в производстве важнейших научно-технических открытий и изобретений (</a:t>
            </a:r>
            <a:r>
              <a:rPr lang="ru-RU" sz="2200" dirty="0" err="1"/>
              <a:t>Шумпетер</a:t>
            </a:r>
            <a:r>
              <a:rPr lang="ru-RU" sz="2200" dirty="0"/>
              <a:t>, </a:t>
            </a:r>
            <a:r>
              <a:rPr lang="ru-RU" sz="2200" dirty="0" err="1"/>
              <a:t>Хансен</a:t>
            </a:r>
            <a:r>
              <a:rPr lang="ru-RU" sz="2200" dirty="0"/>
              <a:t> и др.)</a:t>
            </a:r>
          </a:p>
          <a:p>
            <a:pPr>
              <a:lnSpc>
                <a:spcPct val="80000"/>
              </a:lnSpc>
            </a:pPr>
            <a:r>
              <a:rPr lang="ru-RU" sz="2200" b="1" dirty="0"/>
              <a:t>психологические теории </a:t>
            </a:r>
            <a:r>
              <a:rPr lang="ru-RU" sz="2200" dirty="0"/>
              <a:t>трактуют цикл как следствие охватывающих население волн оптимизма и пессимизма (</a:t>
            </a:r>
            <a:r>
              <a:rPr lang="ru-RU" sz="2200" dirty="0" err="1"/>
              <a:t>Пигу</a:t>
            </a:r>
            <a:r>
              <a:rPr lang="ru-RU" sz="2200" dirty="0"/>
              <a:t> и др.)</a:t>
            </a:r>
          </a:p>
          <a:p>
            <a:pPr>
              <a:lnSpc>
                <a:spcPct val="80000"/>
              </a:lnSpc>
            </a:pPr>
            <a:r>
              <a:rPr lang="ru-RU" sz="2200" b="1" dirty="0"/>
              <a:t>теория недопотребления </a:t>
            </a:r>
            <a:r>
              <a:rPr lang="ru-RU" sz="2200" dirty="0"/>
              <a:t>видит причину цикла в слишком большой доле дохода, идущей богатым и бережливым, а не инвесторам (</a:t>
            </a:r>
            <a:r>
              <a:rPr lang="ru-RU" sz="2200" dirty="0" err="1"/>
              <a:t>Гобсон</a:t>
            </a:r>
            <a:r>
              <a:rPr lang="ru-RU" sz="2200" dirty="0"/>
              <a:t>, </a:t>
            </a:r>
            <a:r>
              <a:rPr lang="ru-RU" sz="2200" dirty="0" err="1"/>
              <a:t>Фостер</a:t>
            </a:r>
            <a:r>
              <a:rPr lang="ru-RU" sz="2200" dirty="0"/>
              <a:t> и др.)</a:t>
            </a:r>
          </a:p>
          <a:p>
            <a:pPr>
              <a:lnSpc>
                <a:spcPct val="80000"/>
              </a:lnSpc>
            </a:pPr>
            <a:r>
              <a:rPr lang="ru-RU" sz="2200" b="1" dirty="0"/>
              <a:t>теория чрезмерного инвестирования </a:t>
            </a:r>
            <a:r>
              <a:rPr lang="ru-RU" sz="2200" dirty="0"/>
              <a:t>(</a:t>
            </a:r>
            <a:r>
              <a:rPr lang="ru-RU" sz="2200" dirty="0" err="1"/>
              <a:t>Хайек</a:t>
            </a:r>
            <a:r>
              <a:rPr lang="ru-RU" sz="2200" dirty="0"/>
              <a:t>, </a:t>
            </a:r>
            <a:r>
              <a:rPr lang="ru-RU" sz="2200" dirty="0" err="1"/>
              <a:t>Мизес</a:t>
            </a:r>
            <a:r>
              <a:rPr lang="ru-RU" sz="2200" dirty="0"/>
              <a:t>)</a:t>
            </a:r>
          </a:p>
          <a:p>
            <a:pPr>
              <a:lnSpc>
                <a:spcPct val="80000"/>
              </a:lnSpc>
            </a:pPr>
            <a:r>
              <a:rPr lang="ru-RU" sz="2200" b="1" dirty="0"/>
              <a:t>теория солнечных пятен </a:t>
            </a:r>
            <a:r>
              <a:rPr lang="ru-RU" sz="2200" dirty="0"/>
              <a:t>(</a:t>
            </a:r>
            <a:r>
              <a:rPr lang="ru-RU" sz="2200" dirty="0" err="1"/>
              <a:t>Джевонс</a:t>
            </a:r>
            <a:r>
              <a:rPr lang="ru-RU" sz="2200" dirty="0"/>
              <a:t>)</a:t>
            </a:r>
          </a:p>
          <a:p>
            <a:pPr>
              <a:lnSpc>
                <a:spcPct val="80000"/>
              </a:lnSpc>
            </a:pPr>
            <a:r>
              <a:rPr lang="ru-RU" sz="2200" b="1" dirty="0"/>
              <a:t>теории обновления основного капитала </a:t>
            </a:r>
            <a:r>
              <a:rPr lang="ru-RU" sz="2200" dirty="0"/>
              <a:t>(марксизм) </a:t>
            </a:r>
          </a:p>
          <a:p>
            <a:pPr>
              <a:lnSpc>
                <a:spcPct val="80000"/>
              </a:lnSpc>
            </a:pPr>
            <a:r>
              <a:rPr lang="ru-RU" sz="2200" b="1" dirty="0"/>
              <a:t>теория воздействия изменений автономного спроса на экономическую конъюнктуру</a:t>
            </a:r>
            <a:r>
              <a:rPr lang="ru-RU" sz="2200" dirty="0"/>
              <a:t> (</a:t>
            </a:r>
            <a:r>
              <a:rPr lang="ru-RU" sz="2200" dirty="0" err="1"/>
              <a:t>Самуэльсон-Хикс</a:t>
            </a:r>
            <a:r>
              <a:rPr lang="ru-RU" sz="2200" dirty="0"/>
              <a:t>) </a:t>
            </a:r>
            <a:endParaRPr lang="ru-RU" sz="2200" dirty="0" smtClean="0"/>
          </a:p>
          <a:p>
            <a:pPr>
              <a:lnSpc>
                <a:spcPct val="80000"/>
              </a:lnSpc>
            </a:pPr>
            <a:r>
              <a:rPr lang="ru-RU" sz="2200" b="1" dirty="0" smtClean="0"/>
              <a:t>теория политического делового цикла</a:t>
            </a:r>
            <a:endParaRPr lang="ru-RU" sz="2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67544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Антициклические</a:t>
            </a:r>
            <a:r>
              <a:rPr kumimoji="0" lang="ru-RU" sz="44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мероприятия государства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07504" y="1412774"/>
          <a:ext cx="8928992" cy="4781130"/>
        </p:xfrm>
        <a:graphic>
          <a:graphicData uri="http://schemas.openxmlformats.org/drawingml/2006/table">
            <a:tbl>
              <a:tblPr/>
              <a:tblGrid>
                <a:gridCol w="2975934"/>
                <a:gridCol w="2975934"/>
                <a:gridCol w="2977124"/>
              </a:tblGrid>
              <a:tr h="648074">
                <a:tc gridSpan="3">
                  <a:txBody>
                    <a:bodyPr/>
                    <a:lstStyle/>
                    <a:p>
                      <a:pPr indent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Arial Narrow" pitchFamily="34" charset="0"/>
                          <a:ea typeface="Calibri"/>
                          <a:cs typeface="Times New Roman"/>
                        </a:rPr>
                        <a:t>Основные </a:t>
                      </a:r>
                      <a:r>
                        <a:rPr lang="ru-RU" sz="2400" b="1" dirty="0">
                          <a:latin typeface="Arial Narrow" pitchFamily="34" charset="0"/>
                          <a:ea typeface="Calibri"/>
                          <a:cs typeface="Times New Roman"/>
                        </a:rPr>
                        <a:t>мероприятия </a:t>
                      </a:r>
                      <a:r>
                        <a:rPr lang="ru-RU" sz="2400" b="1" dirty="0" err="1">
                          <a:latin typeface="Arial Narrow" pitchFamily="34" charset="0"/>
                          <a:ea typeface="Calibri"/>
                          <a:cs typeface="Times New Roman"/>
                        </a:rPr>
                        <a:t>антициклической</a:t>
                      </a:r>
                      <a:r>
                        <a:rPr lang="ru-RU" sz="2400" b="1" dirty="0">
                          <a:latin typeface="Arial Narrow" pitchFamily="34" charset="0"/>
                          <a:ea typeface="Calibri"/>
                          <a:cs typeface="Times New Roman"/>
                        </a:rPr>
                        <a:t> политики</a:t>
                      </a:r>
                      <a:endParaRPr lang="ru-RU" sz="2400" dirty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176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Arial Narrow" pitchFamily="34" charset="0"/>
                          <a:ea typeface="Calibri"/>
                          <a:cs typeface="Times New Roman"/>
                        </a:rPr>
                        <a:t>Вид политики</a:t>
                      </a: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Arial Narrow" pitchFamily="34" charset="0"/>
                          <a:ea typeface="Calibri"/>
                          <a:cs typeface="Times New Roman"/>
                        </a:rPr>
                        <a:t>Подъем</a:t>
                      </a: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Arial Narrow" pitchFamily="34" charset="0"/>
                          <a:ea typeface="Calibri"/>
                          <a:cs typeface="Times New Roman"/>
                        </a:rPr>
                        <a:t>Кризис</a:t>
                      </a: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03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Денежно-кредитная</a:t>
                      </a: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Сокращение денежной массы</a:t>
                      </a: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Увеличение денежной массы</a:t>
                      </a: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097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Фискальная</a:t>
                      </a: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Увеличение налогов и сокращение расходов бюджета</a:t>
                      </a: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Сокращение налогов и увеличение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расходов бюджета</a:t>
                      </a: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03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Политика заработной платы</a:t>
                      </a: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Понижение заработной платы</a:t>
                      </a: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Повышение заработной платы</a:t>
                      </a: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03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Инвестиционная</a:t>
                      </a: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Сокращение государственных инвестиций</a:t>
                      </a: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Увеличение государственных инвестиций </a:t>
                      </a: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645024"/>
            <a:ext cx="8229600" cy="248113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8434" name="Picture 2" descr="http://s16.radikal.ru/i190/1212/3b/e002764dcf6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4665"/>
            <a:ext cx="8496944" cy="63024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002060"/>
                </a:solidFill>
              </a:rPr>
              <a:t>Экстернальные</a:t>
            </a:r>
            <a:r>
              <a:rPr lang="ru-RU" b="1" dirty="0" smtClean="0">
                <a:solidFill>
                  <a:srgbClr val="002060"/>
                </a:solidFill>
              </a:rPr>
              <a:t> и </a:t>
            </a:r>
            <a:r>
              <a:rPr lang="ru-RU" b="1" dirty="0" err="1" smtClean="0">
                <a:solidFill>
                  <a:srgbClr val="002060"/>
                </a:solidFill>
              </a:rPr>
              <a:t>интернальные</a:t>
            </a:r>
            <a:r>
              <a:rPr lang="ru-RU" b="1" dirty="0" smtClean="0">
                <a:solidFill>
                  <a:srgbClr val="002060"/>
                </a:solidFill>
              </a:rPr>
              <a:t> теории цикла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400" dirty="0"/>
              <a:t>   Все указанные теории можно условно разделить на 3 группы</a:t>
            </a:r>
          </a:p>
          <a:p>
            <a:r>
              <a:rPr lang="ru-RU" sz="2400" dirty="0" err="1"/>
              <a:t>Экстернальные</a:t>
            </a:r>
            <a:r>
              <a:rPr lang="ru-RU" sz="2400" dirty="0"/>
              <a:t> </a:t>
            </a:r>
            <a:r>
              <a:rPr lang="ru-RU" sz="2400" dirty="0" smtClean="0"/>
              <a:t>теории (</a:t>
            </a:r>
            <a:r>
              <a:rPr lang="ru-RU" sz="2400" b="1" i="1" dirty="0" smtClean="0"/>
              <a:t>экзогенные</a:t>
            </a:r>
            <a:r>
              <a:rPr lang="ru-RU" sz="2400" i="1" dirty="0" smtClean="0"/>
              <a:t>) </a:t>
            </a:r>
            <a:r>
              <a:rPr lang="ru-RU" sz="2400" dirty="0" smtClean="0"/>
              <a:t>главные </a:t>
            </a:r>
            <a:r>
              <a:rPr lang="ru-RU" sz="2400" dirty="0"/>
              <a:t>причины цикла  лежат за пределами экономической системы (например, появление и исчезновение солнечных пятен, войны и др.)</a:t>
            </a:r>
          </a:p>
          <a:p>
            <a:r>
              <a:rPr lang="ru-RU" sz="2400" dirty="0" err="1"/>
              <a:t>Интернальные</a:t>
            </a:r>
            <a:r>
              <a:rPr lang="ru-RU" sz="2400" dirty="0"/>
              <a:t> </a:t>
            </a:r>
            <a:r>
              <a:rPr lang="ru-RU" sz="2400" dirty="0" smtClean="0"/>
              <a:t>теории (</a:t>
            </a:r>
            <a:r>
              <a:rPr lang="ru-RU" sz="2400" b="1" i="1" dirty="0" smtClean="0"/>
              <a:t>эндогенные</a:t>
            </a:r>
            <a:r>
              <a:rPr lang="ru-RU" sz="2400" i="1" dirty="0" smtClean="0"/>
              <a:t>)  </a:t>
            </a:r>
            <a:r>
              <a:rPr lang="ru-RU" sz="2400" dirty="0" smtClean="0"/>
              <a:t>внутри </a:t>
            </a:r>
            <a:r>
              <a:rPr lang="ru-RU" sz="2400" dirty="0"/>
              <a:t>экономической системы существуют механизмы, которые дают импульс самовоспроизводящемуся циклу</a:t>
            </a:r>
          </a:p>
          <a:p>
            <a:r>
              <a:rPr lang="ru-RU" sz="2400" dirty="0"/>
              <a:t>Сочетание первых двух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ЭКОНОМИЧЕСКИЙ ЦИКЛ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118072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это периодические колебания, то есть следующие один за другим фазы подъема и спада экономической активности в течение нескольких лет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2636912"/>
            <a:ext cx="3960440" cy="29484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Отдельные циклы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(в отдельной стране)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отличаются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друг от друга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</a:rPr>
              <a:t>  по продолжительности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</a:rPr>
              <a:t>  интенсивности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</a:rPr>
              <a:t>  по соотношению   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      длительности фаз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http://www.usagold.com/op-ed/art/2009_07thereye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564904"/>
            <a:ext cx="4561899" cy="3096344"/>
          </a:xfrm>
          <a:prstGeom prst="rect">
            <a:avLst/>
          </a:prstGeom>
          <a:noFill/>
        </p:spPr>
      </p:pic>
      <p:sp>
        <p:nvSpPr>
          <p:cNvPr id="10" name="Содержимое 6"/>
          <p:cNvSpPr txBox="1">
            <a:spLocks/>
          </p:cNvSpPr>
          <p:nvPr/>
        </p:nvSpPr>
        <p:spPr>
          <a:xfrm>
            <a:off x="539552" y="5949280"/>
            <a:ext cx="8229600" cy="6320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Цикличность- движение не по кругу, а по спирали.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Э</a:t>
            </a:r>
            <a:r>
              <a:rPr lang="ru-RU" b="1" dirty="0" smtClean="0">
                <a:solidFill>
                  <a:srgbClr val="002060"/>
                </a:solidFill>
              </a:rPr>
              <a:t>кономический цикл графически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может быть представлен :</a:t>
            </a:r>
            <a:endParaRPr lang="ru-RU" sz="2700" b="1" dirty="0">
              <a:solidFill>
                <a:srgbClr val="002060"/>
              </a:solidFill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/>
          <a:stretch>
            <a:fillRect/>
          </a:stretch>
        </p:blipFill>
        <p:spPr>
          <a:xfrm>
            <a:off x="467544" y="1196752"/>
            <a:ext cx="8229600" cy="452596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3528" y="5949280"/>
            <a:ext cx="856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В структуре цикла выделяют 4 стадии (или фазы):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41"/>
            <a:ext cx="8964488" cy="7877471"/>
          </a:xfrm>
        </p:spPr>
        <p:txBody>
          <a:bodyPr>
            <a:noAutofit/>
          </a:bodyPr>
          <a:lstStyle/>
          <a:p>
            <a:pPr marL="0">
              <a:spcBef>
                <a:spcPts val="0"/>
              </a:spcBef>
            </a:pPr>
            <a:r>
              <a:rPr lang="ru-RU" sz="2000" b="1" dirty="0" smtClean="0"/>
              <a:t>Спад.</a:t>
            </a:r>
            <a:r>
              <a:rPr lang="ru-RU" sz="2000" dirty="0" smtClean="0"/>
              <a:t> Производство и занятость сокращаются. Из-за снижения спроса падают цены на товары и услуги. Инвестиции становятся отрицательными, потому что на данной стадии цикла фирмы не только не осуществляют новых капиталовложений, но наблюдается рост простаивающих мощностей. Многие фирмы терпят убытки или становятся банкротами.</a:t>
            </a:r>
          </a:p>
          <a:p>
            <a:pPr marL="0">
              <a:spcBef>
                <a:spcPts val="0"/>
              </a:spcBef>
            </a:pPr>
            <a:r>
              <a:rPr lang="ru-RU" sz="2000" b="1" dirty="0" smtClean="0"/>
              <a:t>Дно спада.</a:t>
            </a:r>
            <a:r>
              <a:rPr lang="ru-RU" sz="2000" dirty="0" smtClean="0"/>
              <a:t> Темпы спада замедляются и на данном этапе стабилизируются. Падение производства и рост безработицы достигают своих максимальных значений. Цены минимальны. Выжили только самые сильные фирмы. Накапливается потенциал для будущего роста — при низких ставках процента объем инвестиций возрастает. Переход в стадию подъема происходит через некоторый промежуток времени, тогда, когда инвестиции начинают приносить отдачу.</a:t>
            </a:r>
          </a:p>
          <a:p>
            <a:pPr marL="0">
              <a:spcBef>
                <a:spcPts val="0"/>
              </a:spcBef>
            </a:pPr>
            <a:r>
              <a:rPr lang="ru-RU" sz="2000" b="1" dirty="0" smtClean="0"/>
              <a:t>Подъем.</a:t>
            </a:r>
            <a:r>
              <a:rPr lang="ru-RU" sz="2000" dirty="0" smtClean="0"/>
              <a:t> В фазе подъема национальный доход растет от года к году, </a:t>
            </a:r>
            <a:r>
              <a:rPr lang="ru-RU" sz="2000" dirty="0" smtClean="0">
                <a:hlinkClick r:id="rId2" tooltip="Безработица"/>
              </a:rPr>
              <a:t>безработица</a:t>
            </a:r>
            <a:r>
              <a:rPr lang="ru-RU" sz="2000" dirty="0" smtClean="0"/>
              <a:t> сокращается до естественного уровня, </a:t>
            </a:r>
            <a:r>
              <a:rPr lang="ru-RU" sz="2000" dirty="0" smtClean="0">
                <a:hlinkClick r:id="rId3" tooltip="Инвестиции"/>
              </a:rPr>
              <a:t>инвестиции</a:t>
            </a:r>
            <a:r>
              <a:rPr lang="ru-RU" sz="2000" dirty="0" smtClean="0"/>
              <a:t> и размер реального капитала растут, но этот рост замедляется. Также из-за повышенного потребительского и инвестиционного спроса увеличиваются цены и ставка </a:t>
            </a:r>
            <a:r>
              <a:rPr lang="ru-RU" sz="2000" dirty="0" smtClean="0">
                <a:hlinkClick r:id="rId4" tooltip="Процент"/>
              </a:rPr>
              <a:t>процента</a:t>
            </a:r>
            <a:r>
              <a:rPr lang="ru-RU" sz="2000" dirty="0" smtClean="0"/>
              <a:t>.</a:t>
            </a:r>
          </a:p>
          <a:p>
            <a:pPr marL="0">
              <a:spcBef>
                <a:spcPts val="0"/>
              </a:spcBef>
            </a:pPr>
            <a:r>
              <a:rPr lang="ru-RU" sz="2000" b="1" dirty="0" smtClean="0"/>
              <a:t>Бум.</a:t>
            </a:r>
            <a:r>
              <a:rPr lang="ru-RU" sz="2000" dirty="0" smtClean="0"/>
              <a:t> Фаза подъема заканчивается бумом, при котором существуют сверхвысокая  </a:t>
            </a:r>
            <a:r>
              <a:rPr lang="ru-RU" sz="2000" dirty="0" smtClean="0">
                <a:hlinkClick r:id="rId5" tooltip="Занятость"/>
              </a:rPr>
              <a:t>занятость</a:t>
            </a:r>
            <a:r>
              <a:rPr lang="ru-RU" sz="2000" dirty="0" smtClean="0"/>
              <a:t> и перегрузка мощностей, уровень цен, ставка зарплаты и ставка процента очень высокие. Инвестиции в производство почти не осуществляются из-за высокой стоимости привлечения ресурсов.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Характеристика фаз цикла.</a:t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79512" y="1196752"/>
          <a:ext cx="8784976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705678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КРИЗИС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спад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рецессия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сжатие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  Превышение предложения над спросом, 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            рост товарных запасов,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           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падение цен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  Сокращение производства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  Большое число банкротств и крахов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  Массовая безработица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  Падение заработной платы и уровня жизни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  Всеобщая погоня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 за деньгами, 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            рост ссудного процента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6" name="Picture 2" descr="http://www.up-pro.ru/imgs/glossary/u/upravlenie-zapasami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 l="5040" t="22663" r="6761"/>
          <a:stretch>
            <a:fillRect/>
          </a:stretch>
        </p:blipFill>
        <p:spPr bwMode="auto">
          <a:xfrm>
            <a:off x="251520" y="4869160"/>
            <a:ext cx="2795705" cy="1908000"/>
          </a:xfrm>
          <a:prstGeom prst="rect">
            <a:avLst/>
          </a:prstGeom>
          <a:noFill/>
        </p:spPr>
      </p:pic>
      <p:pic>
        <p:nvPicPr>
          <p:cNvPr id="1028" name="Picture 4" descr="http://im8-tub-ru.yandex.net/i?id=524770556-59-72&amp;n=21"/>
          <p:cNvPicPr>
            <a:picLocks noChangeAspect="1" noChangeArrowheads="1"/>
          </p:cNvPicPr>
          <p:nvPr/>
        </p:nvPicPr>
        <p:blipFill>
          <a:blip r:embed="rId3" cstate="print">
            <a:lum bright="10000" contrast="20000"/>
          </a:blip>
          <a:srcRect/>
          <a:stretch>
            <a:fillRect/>
          </a:stretch>
        </p:blipFill>
        <p:spPr bwMode="auto">
          <a:xfrm>
            <a:off x="3419872" y="4869160"/>
            <a:ext cx="2544000" cy="1908000"/>
          </a:xfrm>
          <a:prstGeom prst="rect">
            <a:avLst/>
          </a:prstGeom>
          <a:noFill/>
        </p:spPr>
      </p:pic>
      <p:pic>
        <p:nvPicPr>
          <p:cNvPr id="1030" name="Picture 6" descr="http://im5-tub-ru.yandex.net/i?id=470669198-57-72&amp;n=21"/>
          <p:cNvPicPr>
            <a:picLocks noChangeAspect="1" noChangeArrowheads="1"/>
          </p:cNvPicPr>
          <p:nvPr/>
        </p:nvPicPr>
        <p:blipFill>
          <a:blip r:embed="rId4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6372200" y="4833368"/>
            <a:ext cx="2569440" cy="190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Характеристика фаз цикла.</a:t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332037"/>
            <a:ext cx="8229600" cy="4525963"/>
          </a:xfrm>
        </p:spPr>
        <p:txBody>
          <a:bodyPr>
            <a:normAutofit/>
          </a:bodyPr>
          <a:lstStyle/>
          <a:p>
            <a:pPr fontAlgn="t"/>
            <a:endParaRPr lang="ru-RU" dirty="0" smtClean="0"/>
          </a:p>
          <a:p>
            <a:pPr fontAlgn="t"/>
            <a:endParaRPr lang="ru-RU" b="1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9024" y="1124744"/>
          <a:ext cx="8784976" cy="3456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6620"/>
                <a:gridCol w="6808356"/>
              </a:tblGrid>
              <a:tr h="3456384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ДЕПРЕССИЯ</a:t>
                      </a:r>
                    </a:p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дно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>
                        <a:buFont typeface="Wingdings" pitchFamily="2" charset="2"/>
                        <a:buChar char="ü"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  Товарные запасы стабилизируются</a:t>
                      </a:r>
                      <a:endParaRPr lang="ru-RU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pPr fontAlgn="t">
                        <a:buFont typeface="Wingdings" pitchFamily="2" charset="2"/>
                        <a:buChar char="ü"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  Деловая активность низка – </a:t>
                      </a:r>
                    </a:p>
                    <a:p>
                      <a:pPr fontAlgn="t">
                        <a:buFont typeface="Wingdings" pitchFamily="2" charset="2"/>
                        <a:buNone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          нет спроса на деньги</a:t>
                      </a:r>
                      <a:endParaRPr lang="ru-RU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pPr fontAlgn="t">
                        <a:buFont typeface="Wingdings" pitchFamily="2" charset="2"/>
                        <a:buChar char="ü"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  Безработица на высоком уровне</a:t>
                      </a:r>
                      <a:endParaRPr lang="ru-RU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pPr fontAlgn="t">
                        <a:buFont typeface="Wingdings" pitchFamily="2" charset="2"/>
                        <a:buChar char="ü"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  Сокращение производства и падение цен </a:t>
                      </a:r>
                    </a:p>
                    <a:p>
                      <a:pPr fontAlgn="t">
                        <a:buFont typeface="Wingdings" pitchFamily="2" charset="2"/>
                        <a:buNone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           прекращаются</a:t>
                      </a:r>
                      <a:endParaRPr lang="ru-RU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pPr fontAlgn="t">
                        <a:buFont typeface="Wingdings" pitchFamily="2" charset="2"/>
                        <a:buChar char="ü"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  Стабилизация цен создает возможность </a:t>
                      </a:r>
                    </a:p>
                    <a:p>
                      <a:pPr fontAlgn="t">
                        <a:buFont typeface="Wingdings" pitchFamily="2" charset="2"/>
                        <a:buNone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           расширения сбыта, возникают перспективы </a:t>
                      </a:r>
                    </a:p>
                    <a:p>
                      <a:pPr fontAlgn="t">
                        <a:buFont typeface="Wingdings" pitchFamily="2" charset="2"/>
                        <a:buNone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           выхода из кризиса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1506" name="Picture 2" descr="http://73online.ru/screenshots/pic_74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48480" y="4869160"/>
            <a:ext cx="2544000" cy="1908000"/>
          </a:xfrm>
          <a:prstGeom prst="rect">
            <a:avLst/>
          </a:prstGeom>
          <a:noFill/>
        </p:spPr>
      </p:pic>
      <p:pic>
        <p:nvPicPr>
          <p:cNvPr id="21508" name="Picture 4" descr="http://bdg.by/content/images/news/big/8212.jpg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242784" y="4869160"/>
            <a:ext cx="2385000" cy="1908000"/>
          </a:xfrm>
          <a:prstGeom prst="rect">
            <a:avLst/>
          </a:prstGeom>
          <a:noFill/>
        </p:spPr>
      </p:pic>
      <p:pic>
        <p:nvPicPr>
          <p:cNvPr id="21510" name="Picture 6" descr="http://im7-tub-ru.yandex.net/i?id=21227575-17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4869160"/>
            <a:ext cx="2862000" cy="190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Характеристика фаз цикла.</a:t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84984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1397000"/>
          <a:ext cx="8964488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7010"/>
                <a:gridCol w="6947478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ОЖИВЛЕНИЕ</a:t>
                      </a:r>
                    </a:p>
                    <a:p>
                      <a:endParaRPr lang="ru-RU" sz="24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  Рост производства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  Рост цен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  Усиление деловой активности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  Рост спроса на промышленное оборудование, 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            новые капиталы вовлекаются в оборот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  Спрос на деньги увеличивается, 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            растет ссудный процент</a:t>
                      </a:r>
                      <a:endParaRPr lang="ru-RU" sz="24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0482" name="Picture 2" descr="http://im6-tub-ru.yandex.net/i?id=94760784-37-72&amp;n=21"/>
          <p:cNvPicPr>
            <a:picLocks noChangeAspect="1" noChangeArrowheads="1"/>
          </p:cNvPicPr>
          <p:nvPr/>
        </p:nvPicPr>
        <p:blipFill>
          <a:blip r:embed="rId2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3347864" y="4653136"/>
            <a:ext cx="2378640" cy="1908000"/>
          </a:xfrm>
          <a:prstGeom prst="rect">
            <a:avLst/>
          </a:prstGeom>
          <a:noFill/>
        </p:spPr>
      </p:pic>
      <p:pic>
        <p:nvPicPr>
          <p:cNvPr id="20484" name="Picture 4" descr="http://www.epromstroy.ru/upload/photo/284.jpg"/>
          <p:cNvPicPr>
            <a:picLocks noChangeAspect="1" noChangeArrowheads="1"/>
          </p:cNvPicPr>
          <p:nvPr/>
        </p:nvPicPr>
        <p:blipFill>
          <a:blip r:embed="rId3" cstate="print">
            <a:lum bright="-10000" contrast="30000"/>
          </a:blip>
          <a:srcRect l="14894" t="15433" r="9574" b="10808"/>
          <a:stretch>
            <a:fillRect/>
          </a:stretch>
        </p:blipFill>
        <p:spPr bwMode="auto">
          <a:xfrm>
            <a:off x="323528" y="4653136"/>
            <a:ext cx="2605146" cy="1908000"/>
          </a:xfrm>
          <a:prstGeom prst="rect">
            <a:avLst/>
          </a:prstGeom>
          <a:noFill/>
        </p:spPr>
      </p:pic>
      <p:pic>
        <p:nvPicPr>
          <p:cNvPr id="20486" name="Picture 6" descr="http://www.ips-dc.org/files/3984/capital_gains.jpg"/>
          <p:cNvPicPr>
            <a:picLocks noChangeAspect="1" noChangeArrowheads="1"/>
          </p:cNvPicPr>
          <p:nvPr/>
        </p:nvPicPr>
        <p:blipFill>
          <a:blip r:embed="rId4" cstate="print">
            <a:lum contrast="20000"/>
          </a:blip>
          <a:srcRect/>
          <a:stretch>
            <a:fillRect/>
          </a:stretch>
        </p:blipFill>
        <p:spPr bwMode="auto">
          <a:xfrm>
            <a:off x="6084168" y="4653136"/>
            <a:ext cx="2851215" cy="190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Характеристика фаз цикла.</a:t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26896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1196752"/>
          <a:ext cx="8784976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0203"/>
                <a:gridCol w="695477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ПОДЪЁМ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экспансия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бум</a:t>
                      </a:r>
                    </a:p>
                    <a:p>
                      <a:endParaRPr lang="ru-RU" sz="2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  Объем производства превосходит 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            предкризисный уровень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  Цены растут 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            при общем росте заработный платы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  Безработица достигает минимального уровня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  Экономика работает ближе всего к пределу 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      своих производственных возможностей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  За пределами пика рост деловой активности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           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сокращается, возникает проблема сбыта…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pic>
        <p:nvPicPr>
          <p:cNvPr id="19458" name="Picture 2" descr="http://lasola.ru/uploads/images/00/00/08/2012/02/10/d288cc562a.jpg"/>
          <p:cNvPicPr>
            <a:picLocks noChangeAspect="1" noChangeArrowheads="1"/>
          </p:cNvPicPr>
          <p:nvPr/>
        </p:nvPicPr>
        <p:blipFill>
          <a:blip r:embed="rId2" cstate="print">
            <a:lum bright="-20000" contrast="20000"/>
          </a:blip>
          <a:srcRect b="8030"/>
          <a:stretch>
            <a:fillRect/>
          </a:stretch>
        </p:blipFill>
        <p:spPr bwMode="auto">
          <a:xfrm>
            <a:off x="251520" y="4833368"/>
            <a:ext cx="2523844" cy="1908000"/>
          </a:xfrm>
          <a:prstGeom prst="rect">
            <a:avLst/>
          </a:prstGeom>
          <a:noFill/>
        </p:spPr>
      </p:pic>
      <p:pic>
        <p:nvPicPr>
          <p:cNvPr id="19460" name="Picture 4" descr="http://images.china.cn/attachement/jpg/site1005/20090515/001372a9a88e0b77618402.jpg"/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/>
          <a:stretch>
            <a:fillRect/>
          </a:stretch>
        </p:blipFill>
        <p:spPr bwMode="auto">
          <a:xfrm>
            <a:off x="3131840" y="4833368"/>
            <a:ext cx="2548108" cy="1908000"/>
          </a:xfrm>
          <a:prstGeom prst="rect">
            <a:avLst/>
          </a:prstGeom>
          <a:noFill/>
        </p:spPr>
      </p:pic>
      <p:pic>
        <p:nvPicPr>
          <p:cNvPr id="19464" name="Picture 8" descr="http://im5-tub-ru.yandex.net/i?id=226816851-56-72&amp;n=21"/>
          <p:cNvPicPr>
            <a:picLocks noChangeAspect="1" noChangeArrowheads="1"/>
          </p:cNvPicPr>
          <p:nvPr/>
        </p:nvPicPr>
        <p:blipFill>
          <a:blip r:embed="rId4" cstate="print">
            <a:lum bright="-10000" contrast="30000"/>
          </a:blip>
          <a:srcRect l="7548" t="7548" r="11940" b="5650"/>
          <a:stretch>
            <a:fillRect/>
          </a:stretch>
        </p:blipFill>
        <p:spPr bwMode="auto">
          <a:xfrm>
            <a:off x="6156176" y="4797152"/>
            <a:ext cx="2654609" cy="190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Диагностика фазы цикла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525963"/>
          </a:xfrm>
        </p:spPr>
        <p:txBody>
          <a:bodyPr>
            <a:normAutofit fontScale="85000" lnSpcReduction="10000"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b="1" dirty="0" smtClean="0">
                <a:solidFill>
                  <a:srgbClr val="002060"/>
                </a:solidFill>
              </a:rPr>
              <a:t>В ходе цикла демонстрируются  колебания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b="1" dirty="0" smtClean="0">
                <a:solidFill>
                  <a:srgbClr val="002060"/>
                </a:solidFill>
              </a:rPr>
              <a:t>большинства показателей экономической активности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ru-RU" dirty="0" smtClean="0"/>
              <a:t>объемы производства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ru-RU" dirty="0" smtClean="0"/>
              <a:t>занятость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ru-RU" dirty="0" smtClean="0"/>
              <a:t>личный доход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ru-RU" dirty="0" smtClean="0"/>
              <a:t>розничные продажи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ru-RU" dirty="0" smtClean="0"/>
              <a:t>прибыли корпораций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ru-RU" dirty="0" smtClean="0"/>
              <a:t>курс акций 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ru-RU" dirty="0" smtClean="0"/>
              <a:t>новые заказы на товары длительного пользования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ru-RU" dirty="0" smtClean="0"/>
              <a:t>контракты на строительство жилья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8">
      <a:dk1>
        <a:sysClr val="windowText" lastClr="000000"/>
      </a:dk1>
      <a:lt1>
        <a:srgbClr val="C0F5FC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588</TotalTime>
  <Words>828</Words>
  <Application>Microsoft Office PowerPoint</Application>
  <PresentationFormat>Экран (4:3)</PresentationFormat>
  <Paragraphs>164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ЭКОНОМИЧЕСКИЙ ЦИКЛ. </vt:lpstr>
      <vt:lpstr>ЭКОНОМИЧЕСКИЙ ЦИКЛ</vt:lpstr>
      <vt:lpstr>Экономический цикл графически может быть представлен :</vt:lpstr>
      <vt:lpstr>Слайд 4</vt:lpstr>
      <vt:lpstr>Характеристика фаз цикла. </vt:lpstr>
      <vt:lpstr>Характеристика фаз цикла. </vt:lpstr>
      <vt:lpstr>Характеристика фаз цикла. </vt:lpstr>
      <vt:lpstr>Характеристика фаз цикла. </vt:lpstr>
      <vt:lpstr>Диагностика фазы цикла</vt:lpstr>
      <vt:lpstr>Диагностика фазы цикла</vt:lpstr>
      <vt:lpstr>Экономические циклы характеризуются следующими важными показателями:</vt:lpstr>
      <vt:lpstr>Классификация циклов</vt:lpstr>
      <vt:lpstr>«Длинные волны» Н.Кондратьева</vt:lpstr>
      <vt:lpstr>Слайд 14</vt:lpstr>
      <vt:lpstr>Причины циклических колебаний экономики</vt:lpstr>
      <vt:lpstr>Слайд 16</vt:lpstr>
      <vt:lpstr>Слайд 17</vt:lpstr>
      <vt:lpstr>Экстернальные и интернальные теории цикла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ЭКОНОМИЧЕСКИЙ РОСТ. </dc:title>
  <cp:lastModifiedBy>Пользователь</cp:lastModifiedBy>
  <cp:revision>64</cp:revision>
  <dcterms:modified xsi:type="dcterms:W3CDTF">2016-04-21T23:12:14Z</dcterms:modified>
</cp:coreProperties>
</file>