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69" r:id="rId4"/>
    <p:sldId id="258" r:id="rId5"/>
    <p:sldId id="259" r:id="rId6"/>
    <p:sldId id="260" r:id="rId7"/>
    <p:sldId id="261" r:id="rId8"/>
    <p:sldId id="262" r:id="rId9"/>
    <p:sldId id="263" r:id="rId10"/>
    <p:sldId id="264" r:id="rId11"/>
    <p:sldId id="265" r:id="rId12"/>
    <p:sldId id="266" r:id="rId13"/>
    <p:sldId id="267" r:id="rId14"/>
    <p:sldId id="270" r:id="rId15"/>
    <p:sldId id="271" r:id="rId16"/>
    <p:sldId id="272" r:id="rId17"/>
    <p:sldId id="273" r:id="rId18"/>
    <p:sldId id="274" r:id="rId19"/>
    <p:sldId id="275"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069980-75A6-4FDD-8441-77E81F9D0429}" type="datetimeFigureOut">
              <a:rPr lang="ru-RU" smtClean="0"/>
              <a:pPr/>
              <a:t>08.02.2023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6EE14-3B4D-4DAC-A8F1-1CA615662EB2}" type="slidenum">
              <a:rPr lang="ru-RU" smtClean="0"/>
              <a:pPr/>
              <a:t>‹#›</a:t>
            </a:fld>
            <a:endParaRPr lang="ru-RU"/>
          </a:p>
        </p:txBody>
      </p:sp>
    </p:spTree>
    <p:extLst>
      <p:ext uri="{BB962C8B-B14F-4D97-AF65-F5344CB8AC3E}">
        <p14:creationId xmlns:p14="http://schemas.microsoft.com/office/powerpoint/2010/main" val="3828206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A6C8CAE-BCCD-493F-A265-6A1BB52A5F0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8C8E3FB-F481-4492-81D5-C49A0FD72886}" type="datetimeFigureOut">
              <a:rPr lang="ru-RU" smtClean="0"/>
              <a:pPr/>
              <a:t>08.02.2023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A6C8CAE-BCCD-493F-A265-6A1BB52A5F0E}"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8C8E3FB-F481-4492-81D5-C49A0FD72886}" type="datetimeFigureOut">
              <a:rPr lang="ru-RU" smtClean="0"/>
              <a:pPr/>
              <a:t>08.02.2023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A6C8CAE-BCCD-493F-A265-6A1BB52A5F0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4800" b="1"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rPr>
              <a:t>ГРУППОВАЯ ФОРМА КАК ОДНА ИЗ ФОРМ ДЕЯТЕЛЬНОСТИ НА УРОКЕ</a:t>
            </a:r>
            <a:endParaRPr lang="ru-RU" sz="4800" b="1"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endParaRPr>
          </a:p>
        </p:txBody>
      </p:sp>
      <p:sp>
        <p:nvSpPr>
          <p:cNvPr id="3" name="Подзаголовок 2"/>
          <p:cNvSpPr>
            <a:spLocks noGrp="1"/>
          </p:cNvSpPr>
          <p:nvPr>
            <p:ph type="subTitle" idx="1"/>
          </p:nvPr>
        </p:nvSpPr>
        <p:spPr/>
        <p:txBody>
          <a:bodyPr>
            <a:normAutofit lnSpcReduction="10000"/>
          </a:bodyPr>
          <a:lstStyle/>
          <a:p>
            <a:r>
              <a:rPr lang="ru-RU" b="1" dirty="0" smtClean="0">
                <a:solidFill>
                  <a:schemeClr val="accent1">
                    <a:lumMod val="50000"/>
                  </a:schemeClr>
                </a:solidFill>
              </a:rPr>
              <a:t>Проект подготовила учитель</a:t>
            </a:r>
          </a:p>
          <a:p>
            <a:r>
              <a:rPr lang="ru-RU" b="1" dirty="0" smtClean="0">
                <a:solidFill>
                  <a:schemeClr val="accent1">
                    <a:lumMod val="50000"/>
                  </a:schemeClr>
                </a:solidFill>
              </a:rPr>
              <a:t>МБОУ </a:t>
            </a:r>
            <a:r>
              <a:rPr lang="ru-RU" b="1" dirty="0">
                <a:solidFill>
                  <a:schemeClr val="accent1">
                    <a:lumMod val="50000"/>
                  </a:schemeClr>
                </a:solidFill>
              </a:rPr>
              <a:t>О</a:t>
            </a:r>
            <a:r>
              <a:rPr lang="ru-RU" b="1" dirty="0" smtClean="0">
                <a:solidFill>
                  <a:schemeClr val="accent1">
                    <a:lumMod val="50000"/>
                  </a:schemeClr>
                </a:solidFill>
              </a:rPr>
              <a:t>ОШ </a:t>
            </a:r>
            <a:r>
              <a:rPr lang="ru-RU" b="1" dirty="0" smtClean="0">
                <a:solidFill>
                  <a:schemeClr val="accent1">
                    <a:lumMod val="50000"/>
                  </a:schemeClr>
                </a:solidFill>
              </a:rPr>
              <a:t>ст. </a:t>
            </a:r>
            <a:r>
              <a:rPr lang="ru-RU" b="1" smtClean="0">
                <a:solidFill>
                  <a:schemeClr val="accent1">
                    <a:lumMod val="50000"/>
                  </a:schemeClr>
                </a:solidFill>
              </a:rPr>
              <a:t>Черноярской</a:t>
            </a:r>
            <a:endParaRPr lang="ru-RU" b="1" dirty="0" smtClean="0">
              <a:solidFill>
                <a:schemeClr val="accent1">
                  <a:lumMod val="50000"/>
                </a:schemeClr>
              </a:solidFill>
            </a:endParaRPr>
          </a:p>
          <a:p>
            <a:r>
              <a:rPr lang="ru-RU" b="1" dirty="0" smtClean="0">
                <a:solidFill>
                  <a:schemeClr val="accent1">
                    <a:lumMod val="50000"/>
                  </a:schemeClr>
                </a:solidFill>
              </a:rPr>
              <a:t>Денисович Татьяна Ивановна</a:t>
            </a:r>
            <a:endParaRPr lang="ru-RU" b="1" dirty="0">
              <a:solidFill>
                <a:schemeClr val="accent1">
                  <a:lumMod val="50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785794"/>
            <a:ext cx="7572428" cy="452431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3200" dirty="0" smtClean="0"/>
              <a:t>Групповые </a:t>
            </a:r>
            <a:r>
              <a:rPr lang="ru-RU" sz="3200" dirty="0"/>
              <a:t>формы работы способствуют решению не только образовательных задач, но и воспитательных, они должны обязательно применяться хотя бы время от времени, причём независимо от особенностей класса и навыков проведения таких уроков у </a:t>
            </a:r>
            <a:r>
              <a:rPr lang="ru-RU" sz="3200" dirty="0" smtClean="0"/>
              <a:t>учителя.</a:t>
            </a:r>
            <a:endParaRPr lang="ru-RU" sz="3200"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1" y="928670"/>
            <a:ext cx="7358113" cy="489364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ru-RU" sz="2400" dirty="0"/>
              <a:t>Одной из форм активной творческой работы учащихся являются </a:t>
            </a:r>
            <a:r>
              <a:rPr lang="ru-RU" sz="2400" b="1" dirty="0"/>
              <a:t>конференции</a:t>
            </a:r>
            <a:r>
              <a:rPr lang="ru-RU" sz="2400" dirty="0"/>
              <a:t>. В подготовке и проведении учебных занятий такого типа на всех этапах активно действуют ученики, а учитель выполняет роль организатора и консультанта. При этом сочетаются индивидуальная работа с работой всего класса, учащиеся получают новые знания и из литературных источников, с которыми работают при подготовке к конференции, и из докладов, с которыми выступают другие ученики.</a:t>
            </a:r>
          </a:p>
          <a:p>
            <a:r>
              <a:rPr lang="ru-RU" sz="2400" dirty="0" smtClean="0"/>
              <a:t> </a:t>
            </a:r>
            <a:endParaRPr lang="ru-RU" sz="2400"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642918"/>
            <a:ext cx="8001056" cy="513986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lvl="0" algn="ctr"/>
            <a:r>
              <a:rPr lang="ru-RU" sz="2000" b="1" dirty="0" smtClean="0"/>
              <a:t> ЭТАПЫ ПОДГОТОВКИ К КОНФЕРЕНЦИИ.</a:t>
            </a:r>
          </a:p>
          <a:p>
            <a:pPr lvl="0" algn="ctr"/>
            <a:endParaRPr lang="ru-RU" sz="2000" b="1" dirty="0" smtClean="0"/>
          </a:p>
          <a:p>
            <a:pPr marL="342900" lvl="0" indent="-342900">
              <a:buAutoNum type="arabicPeriod"/>
            </a:pPr>
            <a:r>
              <a:rPr lang="ru-RU" dirty="0" smtClean="0"/>
              <a:t>Тема </a:t>
            </a:r>
            <a:r>
              <a:rPr lang="ru-RU" dirty="0"/>
              <a:t>и план занятия даются за две – три недели либо в начале изучения темы. </a:t>
            </a:r>
            <a:endParaRPr lang="ru-RU" dirty="0" smtClean="0"/>
          </a:p>
          <a:p>
            <a:pPr marL="342900" lvl="0" indent="-342900">
              <a:buAutoNum type="arabicPeriod"/>
            </a:pPr>
            <a:endParaRPr lang="ru-RU" dirty="0"/>
          </a:p>
          <a:p>
            <a:pPr lvl="0"/>
            <a:r>
              <a:rPr lang="ru-RU" dirty="0" smtClean="0"/>
              <a:t>2. Класс </a:t>
            </a:r>
            <a:r>
              <a:rPr lang="ru-RU" dirty="0"/>
              <a:t>разбивается на творческие группы по 4-5 человек </a:t>
            </a:r>
          </a:p>
          <a:p>
            <a:pPr lvl="0"/>
            <a:r>
              <a:rPr lang="ru-RU" dirty="0"/>
              <a:t>каждая группа выбирает один из вопросов и прорабатывает </a:t>
            </a:r>
            <a:r>
              <a:rPr lang="ru-RU" dirty="0" smtClean="0"/>
              <a:t>его.</a:t>
            </a:r>
          </a:p>
          <a:p>
            <a:pPr lvl="0"/>
            <a:endParaRPr lang="ru-RU" dirty="0"/>
          </a:p>
          <a:p>
            <a:pPr lvl="0"/>
            <a:r>
              <a:rPr lang="ru-RU" dirty="0" smtClean="0"/>
              <a:t>3. </a:t>
            </a:r>
            <a:r>
              <a:rPr lang="ru-RU" dirty="0"/>
              <a:t>Р</a:t>
            </a:r>
            <a:r>
              <a:rPr lang="ru-RU" dirty="0" smtClean="0"/>
              <a:t>аспределяются </a:t>
            </a:r>
            <a:r>
              <a:rPr lang="ru-RU" dirty="0"/>
              <a:t>обязанности в группе: кто готовит текст выступления, кто выступит в роли докладчика, кто готовит опыты, наглядные </a:t>
            </a:r>
            <a:r>
              <a:rPr lang="ru-RU" dirty="0" smtClean="0"/>
              <a:t>средства.</a:t>
            </a:r>
          </a:p>
          <a:p>
            <a:pPr lvl="0"/>
            <a:endParaRPr lang="ru-RU" dirty="0"/>
          </a:p>
          <a:p>
            <a:pPr lvl="0"/>
            <a:r>
              <a:rPr lang="ru-RU" dirty="0" smtClean="0"/>
              <a:t>4. </a:t>
            </a:r>
            <a:r>
              <a:rPr lang="ru-RU" dirty="0"/>
              <a:t>З</a:t>
            </a:r>
            <a:r>
              <a:rPr lang="ru-RU" dirty="0" smtClean="0"/>
              <a:t>а </a:t>
            </a:r>
            <a:r>
              <a:rPr lang="ru-RU" dirty="0"/>
              <a:t>несколько дней до конференции с каждой группой проводиться консультация, в ходе которой учитель обсуждает содержание </a:t>
            </a:r>
            <a:r>
              <a:rPr lang="ru-RU" dirty="0" smtClean="0"/>
              <a:t>материала.</a:t>
            </a:r>
          </a:p>
          <a:p>
            <a:pPr lvl="0"/>
            <a:endParaRPr lang="ru-RU" dirty="0" smtClean="0"/>
          </a:p>
          <a:p>
            <a:pPr lvl="0"/>
            <a:r>
              <a:rPr lang="ru-RU" b="1" dirty="0" smtClean="0"/>
              <a:t>Достаточно </a:t>
            </a:r>
            <a:r>
              <a:rPr lang="ru-RU" b="1" dirty="0"/>
              <a:t>проводить конференции два - три раза в год.</a:t>
            </a:r>
          </a:p>
          <a:p>
            <a:endParaRPr lang="ru-RU" dirty="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57356" y="1000108"/>
            <a:ext cx="5214974"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sz="2000" b="1" dirty="0" smtClean="0"/>
              <a:t>КАК ПОДВЕСТИ ИТОГИ?</a:t>
            </a:r>
            <a:endParaRPr lang="ru-RU" sz="2000" b="1" dirty="0"/>
          </a:p>
        </p:txBody>
      </p:sp>
      <p:sp>
        <p:nvSpPr>
          <p:cNvPr id="3" name="TextBox 2"/>
          <p:cNvSpPr txBox="1"/>
          <p:nvPr/>
        </p:nvSpPr>
        <p:spPr>
          <a:xfrm>
            <a:off x="1071539" y="1571612"/>
            <a:ext cx="7143799" cy="378565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000" dirty="0"/>
              <a:t>В конце занятия, выработанные каждой группой решения обсуждаются всем классом. Обязательно должен быть заключительный этап работы с подведением итогов, когда учитель (или класс, или группа наблюдателей) выносит решение о результатах выполнения заданий и работе групп. Таким образом, оценивается не только результат решения задачи, но и работа группы. Оценка работы группы не должна приводить к конфликтам и обесцениванию результатов работы отдельных групп или учеников</a:t>
            </a:r>
          </a:p>
          <a:p>
            <a:endParaRPr lang="ru-RU" sz="2000"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613292"/>
          </a:xfrm>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r>
              <a:rPr lang="ru-RU" b="1" dirty="0" smtClean="0"/>
              <a:t>Группа А. </a:t>
            </a:r>
            <a:r>
              <a:rPr lang="ru-RU" dirty="0" smtClean="0"/>
              <a:t>Учащийся имеет глубокие, полные и прочные знания основных фактов математики за пройденный курс обучения, знает определения и содержание основных понятий, их обозначения. Умеет пояснить, аргументировать, доказывать, обобщать математические факты, выделять существенное в изучаемом материале.  Может приводить собственные примеры.  Знает   основные   методы,   правила,   алгоритмы   решения   задач,   успешно  применяет  эти  значения  на  практике  как в сходных,   так  и   в  новых  ситуациях.  Использует  рациональные  способы  и  приемы  решения  задач.   Учащейся   </a:t>
            </a:r>
            <a:r>
              <a:rPr lang="ru-RU" i="1" dirty="0" smtClean="0"/>
              <a:t>группы   А</a:t>
            </a:r>
            <a:r>
              <a:rPr lang="ru-RU" dirty="0" smtClean="0"/>
              <a:t>   всегда  достигает  всех  трех  уровней  усвоения  знаний  и  способов  деятельности.</a:t>
            </a:r>
          </a:p>
          <a:p>
            <a:endParaRPr lang="ru-RU" dirty="0"/>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756168"/>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ru-RU" b="1" dirty="0" smtClean="0"/>
              <a:t>Группа  В</a:t>
            </a:r>
            <a:r>
              <a:rPr lang="ru-RU" dirty="0" smtClean="0"/>
              <a:t>.   Учащиеся   имеет  хорошие,  прочные  знания  основных фактов,  входящих  в  содержание  обучения  математике,  однако  не  всегда  может  аргументировать,   доказывать,  обобщать,  приводить  собственные  примеры.   Знает   основные  методы  решения  задач,  умеет  решать  задачи  пройденного  курса,   но  затрудняется  при   решении  задач,  связанных  с  осуществлением   творческой   поисковой   деятельности  в  новой   ситуации,  и  справляется   с   ними   только   при   помощи    учителя,   не   всегда   рационально   решает   задачи.   Учащийся   </a:t>
            </a:r>
            <a:r>
              <a:rPr lang="ru-RU" i="1" dirty="0" smtClean="0"/>
              <a:t>группы  В</a:t>
            </a:r>
            <a:r>
              <a:rPr lang="ru-RU" dirty="0" smtClean="0"/>
              <a:t>   достигает   только   двух   первых   уровней   усвоения   знаний   и   способов   деятельности.</a:t>
            </a:r>
          </a:p>
          <a:p>
            <a:endParaRPr lang="ru-RU" dirty="0"/>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756168"/>
          </a:xfrm>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ru-RU" b="1" dirty="0" smtClean="0"/>
              <a:t>Группа  С.   У</a:t>
            </a:r>
            <a:r>
              <a:rPr lang="ru-RU" dirty="0" smtClean="0"/>
              <a:t>чащийся   обладает   минимумом   знаний,   умений   и   навыков,   достаточных   для   их   применения   по   образцу   и   в   сходной ситуации.   Умеет   отвечать   на   вопросы,   не   требующие   особых   рассуждений   и   доказательств.   Может   воспроизвести   текст   учебника,   решать   стандартные   задачи.   Не   обладает   навыками   рационального   решения   задач.   Учащийся   </a:t>
            </a:r>
            <a:r>
              <a:rPr lang="ru-RU" i="1" dirty="0" smtClean="0"/>
              <a:t>группы  С</a:t>
            </a:r>
            <a:r>
              <a:rPr lang="ru-RU" dirty="0" smtClean="0"/>
              <a:t>   достигает   только   первого   уровня   усвоения   знаний   и   способов   деятельности.</a:t>
            </a:r>
          </a:p>
          <a:p>
            <a:endParaRPr lang="ru-RU" dirty="0"/>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470416"/>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ru-RU" b="1" dirty="0" smtClean="0"/>
              <a:t>Группа   </a:t>
            </a:r>
            <a:r>
              <a:rPr lang="en-US" b="1" dirty="0" smtClean="0"/>
              <a:t>D</a:t>
            </a:r>
            <a:r>
              <a:rPr lang="ru-RU" b="1" dirty="0" smtClean="0"/>
              <a:t>.  </a:t>
            </a:r>
            <a:r>
              <a:rPr lang="ru-RU" dirty="0" smtClean="0"/>
              <a:t> Учащийся   с   трудом   усваивает   факты,   понятия,   правила   и   способы   решения   задач.   Не   может   воспроизвести   определения,   примеры,   приведенные   учителем,   или   текст   учебника,   не   всегда   понимает   смысл   математических   предложений,   условия   задач.   Не   умеет   применять   известные   правила   без   помощи   учителя   при   решении   задач   по   образцу   или   в   сходной   ситуации.   Учащийся   </a:t>
            </a:r>
            <a:r>
              <a:rPr lang="ru-RU" i="1" dirty="0" smtClean="0"/>
              <a:t>группы   </a:t>
            </a:r>
            <a:r>
              <a:rPr lang="en-US" i="1" dirty="0" smtClean="0"/>
              <a:t>D</a:t>
            </a:r>
            <a:r>
              <a:rPr lang="ru-RU" dirty="0" smtClean="0"/>
              <a:t>   не   всегда   сразу   достигает   первого   уровня   усвоения   знаний   и   способов  деятельности.</a:t>
            </a:r>
          </a:p>
          <a:p>
            <a:endParaRPr lang="ru-RU" dirty="0"/>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1214422"/>
            <a:ext cx="8183880" cy="4929222"/>
          </a:xfrm>
        </p:spPr>
        <p:style>
          <a:lnRef idx="3">
            <a:schemeClr val="lt1"/>
          </a:lnRef>
          <a:fillRef idx="1">
            <a:schemeClr val="accent3"/>
          </a:fillRef>
          <a:effectRef idx="1">
            <a:schemeClr val="accent3"/>
          </a:effectRef>
          <a:fontRef idx="minor">
            <a:schemeClr val="lt1"/>
          </a:fontRef>
        </p:style>
        <p:txBody>
          <a:bodyPr/>
          <a:lstStyle/>
          <a:p>
            <a:r>
              <a:rPr lang="ru-RU" dirty="0" smtClean="0"/>
              <a:t>Организация групповой работы учащихся на уроке на основе звеньев из двух, трех и четырех учащихся в сочетании с другими формами деятельности способствует повышению эффективности обучения математики.</a:t>
            </a:r>
          </a:p>
          <a:p>
            <a:r>
              <a:rPr lang="ru-RU" dirty="0" smtClean="0"/>
              <a:t> </a:t>
            </a:r>
          </a:p>
          <a:p>
            <a:endParaRPr lang="ru-RU" dirty="0"/>
          </a:p>
        </p:txBody>
      </p:sp>
    </p:spTree>
  </p:cSld>
  <p:clrMapOvr>
    <a:masterClrMapping/>
  </p:clrMapOvr>
  <p:transition>
    <p:cut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1571612"/>
            <a:ext cx="8183880" cy="3146692"/>
          </a:xfrm>
        </p:spPr>
        <p:style>
          <a:lnRef idx="1">
            <a:schemeClr val="accent6"/>
          </a:lnRef>
          <a:fillRef idx="2">
            <a:schemeClr val="accent6"/>
          </a:fillRef>
          <a:effectRef idx="1">
            <a:schemeClr val="accent6"/>
          </a:effectRef>
          <a:fontRef idx="minor">
            <a:schemeClr val="dk1"/>
          </a:fontRef>
        </p:style>
        <p:txBody>
          <a:bodyPr>
            <a:normAutofit/>
          </a:bodyPr>
          <a:lstStyle/>
          <a:p>
            <a:pPr algn="ctr"/>
            <a:endParaRPr lang="ru-RU" sz="40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pPr algn="ctr"/>
            <a:endParaRPr lang="ru-RU" sz="4000" b="1"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a:p>
            <a:pPr algn="ctr"/>
            <a:r>
              <a:rPr lang="ru-RU" sz="4000" b="1"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СПАСИБО </a:t>
            </a:r>
            <a:r>
              <a:rPr lang="ru-RU" sz="40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ЗА ВНИМАНИЕ!</a:t>
            </a:r>
            <a:endParaRPr lang="ru-RU" sz="40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1285860"/>
            <a:ext cx="8215370" cy="2985433"/>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0"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Главная цель моей педагогической деятельности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дать возможность каждому ученику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получать образование с учётом индивидуальных возможностей. </a:t>
            </a:r>
            <a:endParaRPr kumimoji="0" lang="ru-RU" sz="36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1538" y="1000108"/>
            <a:ext cx="6630341" cy="369332"/>
          </a:xfrm>
          <a:prstGeom prst="rect">
            <a:avLst/>
          </a:prstGeom>
          <a:noFill/>
        </p:spPr>
        <p:txBody>
          <a:bodyPr wrap="none" rtlCol="0">
            <a:spAutoFit/>
          </a:bodyPr>
          <a:lstStyle/>
          <a:p>
            <a:pPr algn="ctr"/>
            <a:r>
              <a:rPr lang="ru-RU" b="1" dirty="0" smtClean="0">
                <a:solidFill>
                  <a:srgbClr val="C00000"/>
                </a:solidFill>
              </a:rPr>
              <a:t>ПРИНЦИПЫ ПЕДАГОГИЧЕСКОЙ ДЕЯТЕЛЬНОСТИ</a:t>
            </a:r>
            <a:r>
              <a:rPr lang="ru-RU" b="1" dirty="0" smtClean="0"/>
              <a:t>:</a:t>
            </a:r>
            <a:endParaRPr lang="ru-RU" b="1" dirty="0"/>
          </a:p>
        </p:txBody>
      </p:sp>
      <p:sp>
        <p:nvSpPr>
          <p:cNvPr id="3" name="TextBox 2"/>
          <p:cNvSpPr txBox="1"/>
          <p:nvPr/>
        </p:nvSpPr>
        <p:spPr>
          <a:xfrm>
            <a:off x="857224" y="1928802"/>
            <a:ext cx="7215238" cy="3693319"/>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lvl="0"/>
            <a:r>
              <a:rPr lang="ru-RU" b="1" i="1" dirty="0" smtClean="0"/>
              <a:t>1.</a:t>
            </a:r>
            <a:r>
              <a:rPr lang="ru-RU" i="1" dirty="0" smtClean="0"/>
              <a:t> </a:t>
            </a:r>
            <a:r>
              <a:rPr lang="ru-RU" b="1" i="1" dirty="0" smtClean="0"/>
              <a:t>воспитывающее </a:t>
            </a:r>
            <a:r>
              <a:rPr lang="ru-RU" b="1" i="1" dirty="0"/>
              <a:t>обучение</a:t>
            </a:r>
            <a:r>
              <a:rPr lang="ru-RU" dirty="0"/>
              <a:t>: я учу самостоятельности, умению планировать свою деятельность, принимать решения, быть коммуникабельным и толерантным;</a:t>
            </a:r>
          </a:p>
          <a:p>
            <a:pPr lvl="0"/>
            <a:r>
              <a:rPr lang="ru-RU" b="1" i="1" dirty="0" smtClean="0"/>
              <a:t>2. ориентация </a:t>
            </a:r>
            <a:r>
              <a:rPr lang="ru-RU" b="1" i="1" dirty="0"/>
              <a:t>на успех</a:t>
            </a:r>
            <a:r>
              <a:rPr lang="ru-RU" i="1" dirty="0"/>
              <a:t>:</a:t>
            </a:r>
            <a:r>
              <a:rPr lang="ru-RU" dirty="0"/>
              <a:t> каждый ученик имеет право быть умным;</a:t>
            </a:r>
          </a:p>
          <a:p>
            <a:pPr lvl="0"/>
            <a:r>
              <a:rPr lang="ru-RU" b="1" i="1" dirty="0" smtClean="0"/>
              <a:t>3.</a:t>
            </a:r>
            <a:r>
              <a:rPr lang="ru-RU" i="1" dirty="0" smtClean="0"/>
              <a:t> </a:t>
            </a:r>
            <a:r>
              <a:rPr lang="ru-RU" b="1" i="1" dirty="0" smtClean="0"/>
              <a:t>ориентация </a:t>
            </a:r>
            <a:r>
              <a:rPr lang="ru-RU" b="1" i="1" dirty="0"/>
              <a:t>на развитие</a:t>
            </a:r>
            <a:r>
              <a:rPr lang="ru-RU" dirty="0"/>
              <a:t>: заметить и не пропустить малейший успех, закрепить его идти дальше, выше;</a:t>
            </a:r>
          </a:p>
          <a:p>
            <a:pPr lvl="0"/>
            <a:r>
              <a:rPr lang="ru-RU" b="1" i="1" dirty="0" smtClean="0"/>
              <a:t>4.</a:t>
            </a:r>
            <a:r>
              <a:rPr lang="ru-RU" i="1" dirty="0" smtClean="0"/>
              <a:t> </a:t>
            </a:r>
            <a:r>
              <a:rPr lang="ru-RU" b="1" i="1" dirty="0" smtClean="0"/>
              <a:t>сотрудничество</a:t>
            </a:r>
            <a:r>
              <a:rPr lang="ru-RU" b="1" i="1" dirty="0"/>
              <a:t>:</a:t>
            </a:r>
            <a:r>
              <a:rPr lang="ru-RU" dirty="0"/>
              <a:t> я рядом с вами, и мы вместе решаем проблемы, радуемся успехам;</a:t>
            </a:r>
          </a:p>
          <a:p>
            <a:pPr lvl="0"/>
            <a:r>
              <a:rPr lang="ru-RU" b="1" i="1" dirty="0" smtClean="0"/>
              <a:t>5. учёт </a:t>
            </a:r>
            <a:r>
              <a:rPr lang="ru-RU" b="1" i="1" dirty="0"/>
              <a:t>результатов деятельности через систему заданий и накопительную систему оценок</a:t>
            </a:r>
            <a:r>
              <a:rPr lang="ru-RU" b="1" dirty="0"/>
              <a:t>.</a:t>
            </a:r>
          </a:p>
          <a:p>
            <a:endParaRPr lang="ru-RU"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1142984"/>
            <a:ext cx="6929486" cy="46166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2400" b="1" dirty="0" smtClean="0"/>
              <a:t>ПРИЗНАКИ ГРУППОВОЙ РАБОТЫ:</a:t>
            </a:r>
            <a:endParaRPr lang="ru-RU" sz="2400" b="1" dirty="0"/>
          </a:p>
        </p:txBody>
      </p:sp>
      <p:sp>
        <p:nvSpPr>
          <p:cNvPr id="3" name="TextBox 2"/>
          <p:cNvSpPr txBox="1"/>
          <p:nvPr/>
        </p:nvSpPr>
        <p:spPr>
          <a:xfrm>
            <a:off x="1714480" y="2143116"/>
            <a:ext cx="6114174" cy="203132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ru-RU" dirty="0" smtClean="0"/>
              <a:t>Класс делится на группы;</a:t>
            </a:r>
          </a:p>
          <a:p>
            <a:endParaRPr lang="ru-RU" dirty="0" smtClean="0"/>
          </a:p>
          <a:p>
            <a:r>
              <a:rPr lang="ru-RU" dirty="0" smtClean="0"/>
              <a:t>Состав группы может меняться;</a:t>
            </a:r>
          </a:p>
          <a:p>
            <a:endParaRPr lang="ru-RU" dirty="0" smtClean="0"/>
          </a:p>
          <a:p>
            <a:r>
              <a:rPr lang="ru-RU" dirty="0" smtClean="0"/>
              <a:t>Каждая группа получает определенное задание;</a:t>
            </a:r>
          </a:p>
          <a:p>
            <a:r>
              <a:rPr lang="ru-RU" dirty="0" smtClean="0"/>
              <a:t>Учитывается и оценивается вклад </a:t>
            </a:r>
          </a:p>
          <a:p>
            <a:r>
              <a:rPr lang="ru-RU" dirty="0" smtClean="0"/>
              <a:t>в выполнение задания каждого члена группы</a:t>
            </a:r>
            <a:endParaRPr lang="ru-RU"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643578"/>
            <a:ext cx="8183880" cy="391462"/>
          </a:xfrm>
        </p:spPr>
        <p:txBody>
          <a:bodyPr>
            <a:normAutofit fontScale="90000"/>
          </a:bodyPr>
          <a:lstStyle/>
          <a:p>
            <a:endParaRPr lang="ru-RU" dirty="0"/>
          </a:p>
        </p:txBody>
      </p:sp>
      <p:sp>
        <p:nvSpPr>
          <p:cNvPr id="3" name="Текст 2"/>
          <p:cNvSpPr>
            <a:spLocks noGrp="1"/>
          </p:cNvSpPr>
          <p:nvPr>
            <p:ph type="body" idx="1"/>
          </p:nvPr>
        </p:nvSpPr>
        <p:spPr/>
        <p:txBody>
          <a:bodyPr/>
          <a:lstStyle/>
          <a:p>
            <a:pPr algn="ctr"/>
            <a:r>
              <a:rPr lang="ru-RU" dirty="0" smtClean="0">
                <a:solidFill>
                  <a:schemeClr val="tx1">
                    <a:lumMod val="95000"/>
                    <a:lumOff val="5000"/>
                  </a:schemeClr>
                </a:solidFill>
              </a:rPr>
              <a:t>«ПЛЮСЫ»</a:t>
            </a:r>
            <a:endParaRPr lang="ru-RU" dirty="0">
              <a:solidFill>
                <a:schemeClr val="tx1">
                  <a:lumMod val="95000"/>
                  <a:lumOff val="5000"/>
                </a:schemeClr>
              </a:solidFill>
            </a:endParaRPr>
          </a:p>
        </p:txBody>
      </p:sp>
      <p:sp>
        <p:nvSpPr>
          <p:cNvPr id="5" name="Текст 4"/>
          <p:cNvSpPr>
            <a:spLocks noGrp="1"/>
          </p:cNvSpPr>
          <p:nvPr>
            <p:ph type="body" sz="half" idx="3"/>
          </p:nvPr>
        </p:nvSpPr>
        <p:spPr/>
        <p:txBody>
          <a:bodyPr/>
          <a:lstStyle/>
          <a:p>
            <a:pPr algn="ctr"/>
            <a:r>
              <a:rPr lang="ru-RU" dirty="0" smtClean="0"/>
              <a:t>« МИНУСЫ»</a:t>
            </a:r>
            <a:endParaRPr lang="ru-RU" dirty="0"/>
          </a:p>
        </p:txBody>
      </p:sp>
      <p:sp>
        <p:nvSpPr>
          <p:cNvPr id="4" name="Содержимое 3"/>
          <p:cNvSpPr>
            <a:spLocks noGrp="1"/>
          </p:cNvSpPr>
          <p:nvPr>
            <p:ph sz="quarter" idx="2"/>
          </p:nvPr>
        </p:nvSpPr>
        <p:spPr>
          <a:xfrm>
            <a:off x="607224" y="1447800"/>
            <a:ext cx="4036214" cy="4981596"/>
          </a:xfrm>
        </p:spPr>
        <p:style>
          <a:lnRef idx="1">
            <a:schemeClr val="accent5"/>
          </a:lnRef>
          <a:fillRef idx="2">
            <a:schemeClr val="accent5"/>
          </a:fillRef>
          <a:effectRef idx="1">
            <a:schemeClr val="accent5"/>
          </a:effectRef>
          <a:fontRef idx="minor">
            <a:schemeClr val="dk1"/>
          </a:fontRef>
        </p:style>
        <p:txBody>
          <a:bodyPr>
            <a:noAutofit/>
          </a:bodyPr>
          <a:lstStyle/>
          <a:p>
            <a:r>
              <a:rPr lang="ru-RU" sz="1800" dirty="0" smtClean="0"/>
              <a:t>1. Повышается учебная и познавательная мотивация учеников.</a:t>
            </a:r>
          </a:p>
          <a:p>
            <a:r>
              <a:rPr lang="ru-RU" sz="1800" dirty="0" smtClean="0"/>
              <a:t>2. Снижается уровень тревожности.</a:t>
            </a:r>
          </a:p>
          <a:p>
            <a:r>
              <a:rPr lang="ru-RU" sz="1800" dirty="0" smtClean="0"/>
              <a:t>3. Выше </a:t>
            </a:r>
            <a:r>
              <a:rPr lang="ru-RU" sz="1800" dirty="0" err="1" smtClean="0"/>
              <a:t>обучаемость,эффективность</a:t>
            </a:r>
            <a:r>
              <a:rPr lang="ru-RU" sz="1800" dirty="0" smtClean="0"/>
              <a:t> усвоения и актуализация знаний.</a:t>
            </a:r>
          </a:p>
          <a:p>
            <a:r>
              <a:rPr lang="ru-RU" sz="1800" dirty="0" smtClean="0"/>
              <a:t>4. Содействует личностному росту каждого ученика.</a:t>
            </a:r>
          </a:p>
          <a:p>
            <a:r>
              <a:rPr lang="ru-RU" sz="1800" dirty="0" smtClean="0"/>
              <a:t>5. Способствует развитию толерантности и умению вести диалог и аргументировать свою точку зрения.</a:t>
            </a:r>
            <a:endParaRPr lang="ru-RU" sz="1800" dirty="0"/>
          </a:p>
        </p:txBody>
      </p:sp>
      <p:sp>
        <p:nvSpPr>
          <p:cNvPr id="6" name="Содержимое 5"/>
          <p:cNvSpPr>
            <a:spLocks noGrp="1"/>
          </p:cNvSpPr>
          <p:nvPr>
            <p:ph sz="quarter" idx="4"/>
          </p:nvPr>
        </p:nvSpPr>
        <p:spPr>
          <a:xfrm>
            <a:off x="4652169" y="1447800"/>
            <a:ext cx="3931920" cy="4981596"/>
          </a:xfrm>
        </p:spPr>
        <p:style>
          <a:lnRef idx="1">
            <a:schemeClr val="accent5"/>
          </a:lnRef>
          <a:fillRef idx="2">
            <a:schemeClr val="accent5"/>
          </a:fillRef>
          <a:effectRef idx="1">
            <a:schemeClr val="accent5"/>
          </a:effectRef>
          <a:fontRef idx="minor">
            <a:schemeClr val="dk1"/>
          </a:fontRef>
        </p:style>
        <p:txBody>
          <a:bodyPr/>
          <a:lstStyle/>
          <a:p>
            <a:r>
              <a:rPr lang="ru-RU" dirty="0" smtClean="0"/>
              <a:t>Принцип « сильный- слабый» не подходит.</a:t>
            </a:r>
            <a:endParaRPr lang="ru-RU"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14414" y="1000108"/>
            <a:ext cx="6286544" cy="138499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2800" b="1" dirty="0" smtClean="0"/>
              <a:t>Всегда ли применима </a:t>
            </a:r>
          </a:p>
          <a:p>
            <a:pPr algn="ctr"/>
            <a:r>
              <a:rPr lang="ru-RU" sz="2800" b="1" dirty="0" smtClean="0"/>
              <a:t>групповая форма работы</a:t>
            </a:r>
          </a:p>
          <a:p>
            <a:pPr algn="ctr"/>
            <a:r>
              <a:rPr lang="ru-RU" sz="2800" b="1" dirty="0" smtClean="0"/>
              <a:t> на уроке?</a:t>
            </a:r>
            <a:endParaRPr lang="ru-RU" sz="2800" b="1" dirty="0"/>
          </a:p>
        </p:txBody>
      </p:sp>
      <p:sp>
        <p:nvSpPr>
          <p:cNvPr id="8" name="TextBox 7"/>
          <p:cNvSpPr txBox="1"/>
          <p:nvPr/>
        </p:nvSpPr>
        <p:spPr>
          <a:xfrm>
            <a:off x="285720" y="3000372"/>
            <a:ext cx="8496237" cy="1754326"/>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ru-RU" sz="3600" dirty="0" smtClean="0"/>
              <a:t>НЕТ.</a:t>
            </a:r>
          </a:p>
          <a:p>
            <a:pPr algn="ctr"/>
            <a:r>
              <a:rPr lang="ru-RU" sz="3600" dirty="0" smtClean="0"/>
              <a:t> </a:t>
            </a:r>
            <a:r>
              <a:rPr lang="ru-RU" sz="3600" dirty="0" err="1" smtClean="0"/>
              <a:t>Небходим</a:t>
            </a:r>
            <a:r>
              <a:rPr lang="ru-RU" sz="3600" dirty="0" smtClean="0"/>
              <a:t> определенный уровень</a:t>
            </a:r>
          </a:p>
          <a:p>
            <a:pPr algn="ctr"/>
            <a:r>
              <a:rPr lang="ru-RU" sz="3600" dirty="0" smtClean="0"/>
              <a:t> интеллектуального развития.</a:t>
            </a:r>
            <a:endParaRPr lang="ru-RU" sz="3600"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1071546"/>
            <a:ext cx="7072362"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2000" b="1" dirty="0" smtClean="0"/>
              <a:t>КАК РАСПРЕДЕЛИТЬ УЧАЩИХСЯ ПО ГРУППАМ?</a:t>
            </a:r>
            <a:endParaRPr lang="ru-RU" sz="2000" b="1" dirty="0"/>
          </a:p>
        </p:txBody>
      </p:sp>
      <p:sp>
        <p:nvSpPr>
          <p:cNvPr id="3" name="TextBox 2"/>
          <p:cNvSpPr txBox="1"/>
          <p:nvPr/>
        </p:nvSpPr>
        <p:spPr>
          <a:xfrm>
            <a:off x="714348" y="2428868"/>
            <a:ext cx="7592143" cy="2677656"/>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ru-RU" sz="2400" dirty="0" smtClean="0"/>
              <a:t>Величины групп- от 3 до 6 человек;</a:t>
            </a:r>
          </a:p>
          <a:p>
            <a:endParaRPr lang="ru-RU" sz="2400" dirty="0" smtClean="0"/>
          </a:p>
          <a:p>
            <a:r>
              <a:rPr lang="ru-RU" sz="2400" dirty="0" smtClean="0"/>
              <a:t>Состав группы зависит от содержания </a:t>
            </a:r>
          </a:p>
          <a:p>
            <a:r>
              <a:rPr lang="ru-RU" sz="2400" dirty="0" smtClean="0"/>
              <a:t>и характера предстоящей работы;</a:t>
            </a:r>
          </a:p>
          <a:p>
            <a:endParaRPr lang="ru-RU" sz="2400" dirty="0" smtClean="0"/>
          </a:p>
          <a:p>
            <a:r>
              <a:rPr lang="ru-RU" sz="2400" dirty="0" smtClean="0"/>
              <a:t>Не следует объединять в одну группу </a:t>
            </a:r>
          </a:p>
          <a:p>
            <a:r>
              <a:rPr lang="ru-RU" sz="2400" dirty="0" smtClean="0"/>
              <a:t>негативно настроенных друг другу учащихся.</a:t>
            </a:r>
            <a:endParaRPr lang="ru-RU" sz="2400" dirty="0"/>
          </a:p>
        </p:txBody>
      </p:sp>
    </p:spTree>
  </p:cSld>
  <p:clrMapOvr>
    <a:masterClrMapping/>
  </p:clrMapOvr>
  <p:transition>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785794"/>
            <a:ext cx="7614585" cy="461665"/>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algn="ctr"/>
            <a:r>
              <a:rPr lang="ru-RU" sz="2400" b="1" dirty="0" smtClean="0"/>
              <a:t>КАК ОРГАНИЗОВАТЬ РАБОТУ В ГРУППАХ?</a:t>
            </a:r>
            <a:endParaRPr lang="ru-RU" sz="2400" b="1" dirty="0"/>
          </a:p>
        </p:txBody>
      </p:sp>
      <p:sp>
        <p:nvSpPr>
          <p:cNvPr id="3" name="TextBox 2"/>
          <p:cNvSpPr txBox="1"/>
          <p:nvPr/>
        </p:nvSpPr>
        <p:spPr>
          <a:xfrm>
            <a:off x="857225" y="1928802"/>
            <a:ext cx="7286675" cy="34163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sz="2800" dirty="0" smtClean="0"/>
              <a:t> </a:t>
            </a:r>
            <a:r>
              <a:rPr lang="ru-RU" sz="2800" dirty="0"/>
              <a:t>Для каждой группы можно отобрать </a:t>
            </a:r>
            <a:r>
              <a:rPr lang="ru-RU" sz="2800" dirty="0" smtClean="0"/>
              <a:t>задания </a:t>
            </a:r>
            <a:r>
              <a:rPr lang="ru-RU" sz="2800" dirty="0"/>
              <a:t>разного </a:t>
            </a:r>
            <a:r>
              <a:rPr lang="ru-RU" sz="2800" dirty="0" smtClean="0"/>
              <a:t>уровня </a:t>
            </a:r>
            <a:r>
              <a:rPr lang="ru-RU" sz="2800" dirty="0"/>
              <a:t>сложности или предложить одну задачу </a:t>
            </a:r>
            <a:r>
              <a:rPr lang="ru-RU" sz="2800" dirty="0" smtClean="0"/>
              <a:t>и </a:t>
            </a:r>
            <a:r>
              <a:rPr lang="ru-RU" sz="2800" dirty="0"/>
              <a:t>повысить мотивацию, начинать групповую работу лучше </a:t>
            </a:r>
            <a:r>
              <a:rPr lang="ru-RU" sz="2800" dirty="0" smtClean="0"/>
              <a:t>с </a:t>
            </a:r>
            <a:r>
              <a:rPr lang="ru-RU" sz="2800" dirty="0"/>
              <a:t>опорой на те умения и знания, которые есть у </a:t>
            </a:r>
            <a:r>
              <a:rPr lang="ru-RU" sz="2800" dirty="0" smtClean="0"/>
              <a:t>учащихся.</a:t>
            </a:r>
            <a:endParaRPr lang="ru-RU" sz="2800" dirty="0"/>
          </a:p>
          <a:p>
            <a:endParaRPr lang="ru-RU" sz="2000" dirty="0"/>
          </a:p>
        </p:txBody>
      </p:sp>
    </p:spTree>
  </p:cSld>
  <p:clrMapOvr>
    <a:masterClrMapping/>
  </p:clrMapOvr>
  <p:transition>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928670"/>
            <a:ext cx="8143932"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ru-RU" sz="2400" b="1" dirty="0" smtClean="0"/>
              <a:t>КАКИЕ ЗАДАНИЯ МОЖНО ПРЕДЛОЖИТЬ ДЛЯ ГРУППОВОЙ РАБОТЫ?</a:t>
            </a:r>
            <a:endParaRPr lang="ru-RU" sz="2400" b="1" dirty="0"/>
          </a:p>
        </p:txBody>
      </p:sp>
      <p:sp>
        <p:nvSpPr>
          <p:cNvPr id="3" name="TextBox 2"/>
          <p:cNvSpPr txBox="1"/>
          <p:nvPr/>
        </p:nvSpPr>
        <p:spPr>
          <a:xfrm>
            <a:off x="1142977" y="2214554"/>
            <a:ext cx="7143800" cy="224676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sz="2800" dirty="0"/>
              <a:t>Это могут быть задачи с </a:t>
            </a:r>
            <a:r>
              <a:rPr lang="ru-RU" sz="2800" dirty="0" err="1"/>
              <a:t>недоопределённым</a:t>
            </a:r>
            <a:r>
              <a:rPr lang="ru-RU" sz="2800" dirty="0"/>
              <a:t> условием, не имеющие решения, имеющие несколько ответов, с лишними данными. </a:t>
            </a:r>
          </a:p>
        </p:txBody>
      </p:sp>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90</TotalTime>
  <Words>984</Words>
  <Application>Microsoft Office PowerPoint</Application>
  <PresentationFormat>Экран (4:3)</PresentationFormat>
  <Paragraphs>73</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Аспект</vt:lpstr>
      <vt:lpstr>ГРУППОВАЯ ФОРМА КАК ОДНА ИЗ ФОРМ ДЕЯТЕЛЬНОСТИ НА УРОКЕ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ГРУППОВАЯ ФОРМА КАК ОДНА ИЗ ФОРМ ДЕЯТЕЛЬНОСТИ НА УРОКЕ</dc:title>
  <dc:creator>User</dc:creator>
  <cp:lastModifiedBy>Таня</cp:lastModifiedBy>
  <cp:revision>13</cp:revision>
  <dcterms:created xsi:type="dcterms:W3CDTF">2013-05-13T11:07:40Z</dcterms:created>
  <dcterms:modified xsi:type="dcterms:W3CDTF">2023-02-08T13:59:11Z</dcterms:modified>
</cp:coreProperties>
</file>